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56"/>
  </p:notesMasterIdLst>
  <p:handoutMasterIdLst>
    <p:handoutMasterId r:id="rId57"/>
  </p:handoutMasterIdLst>
  <p:sldIdLst>
    <p:sldId id="351" r:id="rId2"/>
    <p:sldId id="605" r:id="rId3"/>
    <p:sldId id="586" r:id="rId4"/>
    <p:sldId id="588" r:id="rId5"/>
    <p:sldId id="589" r:id="rId6"/>
    <p:sldId id="590" r:id="rId7"/>
    <p:sldId id="607" r:id="rId8"/>
    <p:sldId id="587" r:id="rId9"/>
    <p:sldId id="591" r:id="rId10"/>
    <p:sldId id="359" r:id="rId11"/>
    <p:sldId id="553" r:id="rId12"/>
    <p:sldId id="554" r:id="rId13"/>
    <p:sldId id="555" r:id="rId14"/>
    <p:sldId id="556" r:id="rId15"/>
    <p:sldId id="599" r:id="rId16"/>
    <p:sldId id="578" r:id="rId17"/>
    <p:sldId id="533" r:id="rId18"/>
    <p:sldId id="581" r:id="rId19"/>
    <p:sldId id="579" r:id="rId20"/>
    <p:sldId id="592" r:id="rId21"/>
    <p:sldId id="593" r:id="rId22"/>
    <p:sldId id="594" r:id="rId23"/>
    <p:sldId id="595" r:id="rId24"/>
    <p:sldId id="596" r:id="rId25"/>
    <p:sldId id="597" r:id="rId26"/>
    <p:sldId id="604" r:id="rId27"/>
    <p:sldId id="583" r:id="rId28"/>
    <p:sldId id="598" r:id="rId29"/>
    <p:sldId id="580" r:id="rId30"/>
    <p:sldId id="585" r:id="rId31"/>
    <p:sldId id="582" r:id="rId32"/>
    <p:sldId id="557" r:id="rId33"/>
    <p:sldId id="558" r:id="rId34"/>
    <p:sldId id="560" r:id="rId35"/>
    <p:sldId id="562" r:id="rId36"/>
    <p:sldId id="564" r:id="rId37"/>
    <p:sldId id="565" r:id="rId38"/>
    <p:sldId id="566" r:id="rId39"/>
    <p:sldId id="567" r:id="rId40"/>
    <p:sldId id="563" r:id="rId41"/>
    <p:sldId id="568" r:id="rId42"/>
    <p:sldId id="572" r:id="rId43"/>
    <p:sldId id="569" r:id="rId44"/>
    <p:sldId id="570" r:id="rId45"/>
    <p:sldId id="574" r:id="rId46"/>
    <p:sldId id="571" r:id="rId47"/>
    <p:sldId id="575" r:id="rId48"/>
    <p:sldId id="576" r:id="rId49"/>
    <p:sldId id="584" r:id="rId50"/>
    <p:sldId id="600" r:id="rId51"/>
    <p:sldId id="602" r:id="rId52"/>
    <p:sldId id="603" r:id="rId53"/>
    <p:sldId id="608" r:id="rId54"/>
    <p:sldId id="324" r:id="rId55"/>
  </p:sldIdLst>
  <p:sldSz cx="9144000" cy="6858000" type="screen4x3"/>
  <p:notesSz cx="7104063" cy="10234613"/>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20" clrIdx="0"/>
  <p:cmAuthor id="1" name="Brian Germain" initials="BG" lastIdx="4" clrIdx="1"/>
  <p:cmAuthor id="2" name="Deanna Loy Schuler" initials="DLS" lastIdx="1" clrIdx="2"/>
  <p:cmAuthor id="3" name="claireh" initials="ceh"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70DB"/>
    <a:srgbClr val="9ACAA7"/>
    <a:srgbClr val="2CD858"/>
    <a:srgbClr val="0DB33D"/>
    <a:srgbClr val="2D6316"/>
    <a:srgbClr val="AFD5B9"/>
    <a:srgbClr val="FF9317"/>
    <a:srgbClr val="FF9D17"/>
    <a:srgbClr val="91D3AA"/>
    <a:srgbClr val="9DE7A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66" autoAdjust="0"/>
    <p:restoredTop sz="73175" autoAdjust="0"/>
  </p:normalViewPr>
  <p:slideViewPr>
    <p:cSldViewPr>
      <p:cViewPr>
        <p:scale>
          <a:sx n="50" d="100"/>
          <a:sy n="50" d="100"/>
        </p:scale>
        <p:origin x="-1752" y="-132"/>
      </p:cViewPr>
      <p:guideLst>
        <p:guide orient="horz" pos="144"/>
        <p:guide orient="horz" pos="1488"/>
        <p:guide orient="horz" pos="1200"/>
        <p:guide orient="horz" pos="2304"/>
        <p:guide orient="horz" pos="892"/>
        <p:guide pos="2880"/>
        <p:guide pos="244"/>
        <p:guide pos="460"/>
        <p:guide pos="5516"/>
        <p:guide pos="862"/>
        <p:guide pos="5299"/>
        <p:guide pos="864"/>
      </p:guideLst>
    </p:cSldViewPr>
  </p:slideViewPr>
  <p:notesTextViewPr>
    <p:cViewPr>
      <p:scale>
        <a:sx n="100" d="100"/>
        <a:sy n="100" d="100"/>
      </p:scale>
      <p:origin x="0" y="0"/>
    </p:cViewPr>
  </p:notesTextViewPr>
  <p:sorterViewPr>
    <p:cViewPr>
      <p:scale>
        <a:sx n="100" d="100"/>
        <a:sy n="100" d="100"/>
      </p:scale>
      <p:origin x="0" y="35052"/>
    </p:cViewPr>
  </p:sorterViewPr>
  <p:notesViewPr>
    <p:cSldViewPr showGuides="1">
      <p:cViewPr varScale="1">
        <p:scale>
          <a:sx n="73" d="100"/>
          <a:sy n="73" d="100"/>
        </p:scale>
        <p:origin x="-2885" y="-62"/>
      </p:cViewPr>
      <p:guideLst>
        <p:guide orient="horz" pos="3224"/>
        <p:guide pos="223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dirty="0">
              <a:latin typeface="Calibri" pitchFamily="34" charset="0"/>
            </a:endParaRPr>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1C3F5198-D814-4F07-A84F-942E63C84983}" type="datetimeFigureOut">
              <a:rPr lang="en-US" smtClean="0">
                <a:latin typeface="Calibri" pitchFamily="34" charset="0"/>
              </a:rPr>
              <a:pPr/>
              <a:t>12/2/2008</a:t>
            </a:fld>
            <a:endParaRPr lang="en-US" dirty="0">
              <a:latin typeface="Calibri" pitchFamily="34" charset="0"/>
            </a:endParaRPr>
          </a:p>
        </p:txBody>
      </p:sp>
      <p:sp>
        <p:nvSpPr>
          <p:cNvPr id="4" name="Footer Placeholder 3"/>
          <p:cNvSpPr>
            <a:spLocks noGrp="1"/>
          </p:cNvSpPr>
          <p:nvPr>
            <p:ph type="ftr" sz="quarter" idx="2"/>
          </p:nvPr>
        </p:nvSpPr>
        <p:spPr>
          <a:xfrm>
            <a:off x="0" y="9721106"/>
            <a:ext cx="6472591" cy="511731"/>
          </a:xfrm>
          <a:prstGeom prst="rect">
            <a:avLst/>
          </a:prstGeom>
        </p:spPr>
        <p:txBody>
          <a:bodyPr vert="horz" lIns="99075" tIns="49538" rIns="99075" bIns="49538" rtlCol="0" anchor="b"/>
          <a:lstStyle>
            <a:lvl1pPr algn="l">
              <a:defRPr sz="13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472590" y="9721106"/>
            <a:ext cx="629828" cy="511731"/>
          </a:xfrm>
          <a:prstGeom prst="rect">
            <a:avLst/>
          </a:prstGeom>
        </p:spPr>
        <p:txBody>
          <a:bodyPr vert="horz" lIns="99075" tIns="49538" rIns="99075" bIns="49538" rtlCol="0" anchor="b"/>
          <a:lstStyle>
            <a:lvl1pPr algn="r">
              <a:defRPr sz="13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atin typeface="Calibri" pitchFamily="34" charset="0"/>
              </a:defRPr>
            </a:lvl1pPr>
          </a:lstStyle>
          <a:p>
            <a:endParaRPr lang="en-US" dirty="0"/>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atin typeface="Calibri" pitchFamily="34" charset="0"/>
              </a:defRPr>
            </a:lvl1pPr>
          </a:lstStyle>
          <a:p>
            <a:fld id="{7C3FBCD4-166E-446F-AF18-7D4A0CF9AEF6}" type="datetimeFigureOut">
              <a:rPr lang="en-US" smtClean="0"/>
              <a:pPr/>
              <a:t>12/2/2008</a:t>
            </a:fld>
            <a:endParaRPr lang="en-US" dirty="0"/>
          </a:p>
        </p:txBody>
      </p:sp>
      <p:sp>
        <p:nvSpPr>
          <p:cNvPr id="4" name="Slide Image Placeholder 3"/>
          <p:cNvSpPr>
            <a:spLocks noGrp="1" noRot="1" noChangeAspect="1"/>
          </p:cNvSpPr>
          <p:nvPr>
            <p:ph type="sldImg" idx="2"/>
          </p:nvPr>
        </p:nvSpPr>
        <p:spPr>
          <a:xfrm>
            <a:off x="1435100" y="511175"/>
            <a:ext cx="4181475" cy="3136900"/>
          </a:xfrm>
          <a:prstGeom prst="rect">
            <a:avLst/>
          </a:prstGeom>
          <a:noFill/>
          <a:ln w="12700">
            <a:solidFill>
              <a:prstClr val="black"/>
            </a:solidFill>
          </a:ln>
        </p:spPr>
        <p:txBody>
          <a:bodyPr vert="horz" lIns="99075" tIns="49538" rIns="99075" bIns="49538" rtlCol="0" anchor="ctr"/>
          <a:lstStyle/>
          <a:p>
            <a:endParaRPr lang="en-US" dirty="0"/>
          </a:p>
        </p:txBody>
      </p:sp>
      <p:sp>
        <p:nvSpPr>
          <p:cNvPr id="5" name="Notes Placeholder 4"/>
          <p:cNvSpPr>
            <a:spLocks noGrp="1"/>
          </p:cNvSpPr>
          <p:nvPr>
            <p:ph type="body" sz="quarter" idx="3"/>
          </p:nvPr>
        </p:nvSpPr>
        <p:spPr>
          <a:xfrm>
            <a:off x="710407" y="3837980"/>
            <a:ext cx="5683250" cy="5629037"/>
          </a:xfrm>
          <a:prstGeom prst="rect">
            <a:avLst/>
          </a:prstGeom>
        </p:spPr>
        <p:txBody>
          <a:bodyPr vert="horz" lIns="99075" tIns="49538" rIns="99075" bIns="4953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721106"/>
            <a:ext cx="6393657" cy="511731"/>
          </a:xfrm>
          <a:prstGeom prst="rect">
            <a:avLst/>
          </a:prstGeom>
        </p:spPr>
        <p:txBody>
          <a:bodyPr vert="horz" lIns="99075" tIns="49538" rIns="99075" bIns="49538"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393656" y="9721106"/>
            <a:ext cx="708762" cy="511731"/>
          </a:xfrm>
          <a:prstGeom prst="rect">
            <a:avLst/>
          </a:prstGeom>
        </p:spPr>
        <p:txBody>
          <a:bodyPr vert="horz" lIns="99075" tIns="49538" rIns="99075" bIns="49538" rtlCol="0" anchor="b"/>
          <a:lstStyle>
            <a:lvl1pPr algn="r">
              <a:defRPr sz="13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
        <p:nvSpPr>
          <p:cNvPr id="2253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89033" fontAlgn="base">
              <a:spcBef>
                <a:spcPct val="0"/>
              </a:spcBef>
              <a:spcAft>
                <a:spcPct val="0"/>
              </a:spcAft>
            </a:pPr>
            <a:endParaRPr lang="en-US" altLang="zh-TW" dirty="0" smtClean="0"/>
          </a:p>
        </p:txBody>
      </p:sp>
      <p:sp>
        <p:nvSpPr>
          <p:cNvPr id="225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89033" fontAlgn="base">
              <a:spcBef>
                <a:spcPct val="0"/>
              </a:spcBef>
              <a:spcAft>
                <a:spcPct val="0"/>
              </a:spcAft>
            </a:pPr>
            <a:fld id="{56A2814B-1AFE-4F24-9CEE-171FEAD0B685}" type="datetime8">
              <a:rPr lang="en-US" altLang="zh-TW"/>
              <a:pPr defTabSz="989033" fontAlgn="base">
                <a:spcBef>
                  <a:spcPct val="0"/>
                </a:spcBef>
                <a:spcAft>
                  <a:spcPct val="0"/>
                </a:spcAft>
              </a:pPr>
              <a:t>12/2/2008 9:00 AM</a:t>
            </a:fld>
            <a:endParaRPr lang="en-US" altLang="zh-TW" dirty="0"/>
          </a:p>
        </p:txBody>
      </p:sp>
      <p:sp>
        <p:nvSpPr>
          <p:cNvPr id="2253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89033" fontAlgn="base">
              <a:spcBef>
                <a:spcPct val="0"/>
              </a:spcBef>
              <a:spcAft>
                <a:spcPct val="0"/>
              </a:spcAft>
            </a:pPr>
            <a:r>
              <a:rPr lang="en-US" altLang="zh-TW" dirty="0"/>
              <a:t>© 2007 Microsoft Corporation. All rights reserved. Microsoft, Windows, Windows Vista and other product names are or may be registered trademarks and/or trademarks in the U.S. and/or other countries.</a:t>
            </a:r>
          </a:p>
          <a:p>
            <a:pPr defTabSz="989033" fontAlgn="base">
              <a:spcBef>
                <a:spcPct val="0"/>
              </a:spcBef>
              <a:spcAft>
                <a:spcPct val="0"/>
              </a:spcAft>
            </a:pPr>
            <a:r>
              <a:rPr lang="en-US" altLang="zh-TW"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TW" dirty="0"/>
            </a:br>
            <a:r>
              <a:rPr lang="en-US" altLang="zh-TW" dirty="0"/>
              <a:t>MICROSOFT MAKES NO WARRANTIES, EXPRESS, IMPLIED OR STATUTORY, AS TO THE INFORMATION IN THIS PRESENTATION.</a:t>
            </a:r>
          </a:p>
          <a:p>
            <a:pPr defTabSz="989033" fontAlgn="base">
              <a:spcBef>
                <a:spcPct val="0"/>
              </a:spcBef>
              <a:spcAft>
                <a:spcPct val="0"/>
              </a:spcAft>
            </a:pPr>
            <a:endParaRPr lang="en-US" altLang="zh-TW" dirty="0">
              <a:solidFill>
                <a:schemeClr val="tx1"/>
              </a:solidFill>
            </a:endParaRPr>
          </a:p>
        </p:txBody>
      </p:sp>
      <p:sp>
        <p:nvSpPr>
          <p:cNvPr id="2253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89033" fontAlgn="base">
              <a:spcBef>
                <a:spcPct val="0"/>
              </a:spcBef>
              <a:spcAft>
                <a:spcPct val="0"/>
              </a:spcAft>
            </a:pPr>
            <a:fld id="{2E79CC2B-46CF-4383-A892-222B4F85D379}" type="slidenum">
              <a:rPr lang="en-US" altLang="zh-TW"/>
              <a:pPr defTabSz="989033" fontAlgn="base">
                <a:spcBef>
                  <a:spcPct val="0"/>
                </a:spcBef>
                <a:spcAft>
                  <a:spcPct val="0"/>
                </a:spcAft>
              </a:pPr>
              <a:t>2</a:t>
            </a:fld>
            <a:endParaRPr lang="en-US" altLang="zh-TW"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
        <p:nvSpPr>
          <p:cNvPr id="6" name="Slide Image Placeholder 5"/>
          <p:cNvSpPr>
            <a:spLocks noGrp="1" noRot="1" noChangeAspect="1"/>
          </p:cNvSpPr>
          <p:nvPr>
            <p:ph type="sldImg"/>
          </p:nvPr>
        </p:nvSpPr>
        <p:spPr>
          <a:xfrm>
            <a:off x="1435100" y="511175"/>
            <a:ext cx="4181475" cy="3136900"/>
          </a:xfrm>
        </p:spPr>
      </p:sp>
      <p:sp>
        <p:nvSpPr>
          <p:cNvPr id="7" name="Notes Placeholder 6"/>
          <p:cNvSpPr>
            <a:spLocks noGrp="1"/>
          </p:cNvSpPr>
          <p:nvPr>
            <p:ph type="body" idx="1"/>
          </p:nvPr>
        </p:nvSpPr>
        <p:spPr/>
        <p:txBody>
          <a:bodyPr>
            <a:normAutofit/>
          </a:bodyPr>
          <a:lstStyle/>
          <a:p>
            <a:r>
              <a:rPr lang="en-US" altLang="zh-TW" sz="900" kern="1200" dirty="0" smtClean="0">
                <a:solidFill>
                  <a:schemeClr val="tx1"/>
                </a:solidFill>
                <a:latin typeface="Calibri" pitchFamily="34" charset="0"/>
                <a:ea typeface="+mn-ea"/>
                <a:cs typeface="+mn-cs"/>
              </a:rPr>
              <a:t> Width="400" Height="300"</a:t>
            </a:r>
          </a:p>
          <a:p>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xmlns:sys</a:t>
            </a:r>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clr-namespace:System;assembly</a:t>
            </a:r>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mscorlib</a:t>
            </a:r>
            <a:r>
              <a:rPr lang="en-US" altLang="zh-TW" sz="900" kern="1200" dirty="0" smtClean="0">
                <a:solidFill>
                  <a:schemeClr val="tx1"/>
                </a:solidFill>
                <a:latin typeface="Calibri" pitchFamily="34" charset="0"/>
                <a:ea typeface="+mn-ea"/>
                <a:cs typeface="+mn-cs"/>
              </a:rPr>
              <a:t>"</a:t>
            </a:r>
          </a:p>
          <a:p>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xmlns:controls</a:t>
            </a:r>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clr-namespace:Microsoft.Windows.Controls;assembly</a:t>
            </a:r>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Microsoft.Windows.Controls</a:t>
            </a:r>
            <a:r>
              <a:rPr lang="en-US" altLang="zh-TW" sz="900" kern="1200" dirty="0" smtClean="0">
                <a:solidFill>
                  <a:schemeClr val="tx1"/>
                </a:solidFill>
                <a:latin typeface="Calibri" pitchFamily="34" charset="0"/>
                <a:ea typeface="+mn-ea"/>
                <a:cs typeface="+mn-cs"/>
              </a:rPr>
              <a:t>"</a:t>
            </a:r>
          </a:p>
          <a:p>
            <a:r>
              <a:rPr lang="zh-TW" altLang="en-US" sz="900" kern="1200" dirty="0" smtClean="0">
                <a:solidFill>
                  <a:schemeClr val="tx1"/>
                </a:solidFill>
                <a:latin typeface="Calibri" pitchFamily="34" charset="0"/>
                <a:ea typeface="+mn-ea"/>
                <a:cs typeface="+mn-cs"/>
              </a:rPr>
              <a:t>    </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&lt;Grid x:Name="</a:t>
            </a:r>
            <a:r>
              <a:rPr lang="en-US" altLang="zh-TW" sz="900" kern="1200" dirty="0" err="1" smtClean="0">
                <a:solidFill>
                  <a:schemeClr val="tx1"/>
                </a:solidFill>
                <a:latin typeface="Calibri" pitchFamily="34" charset="0"/>
                <a:ea typeface="+mn-ea"/>
                <a:cs typeface="+mn-cs"/>
              </a:rPr>
              <a:t>LayoutRoot</a:t>
            </a:r>
            <a:r>
              <a:rPr lang="en-US" altLang="zh-TW" sz="900" kern="1200" dirty="0" smtClean="0">
                <a:solidFill>
                  <a:schemeClr val="tx1"/>
                </a:solidFill>
                <a:latin typeface="Calibri" pitchFamily="34" charset="0"/>
                <a:ea typeface="+mn-ea"/>
                <a:cs typeface="+mn-cs"/>
              </a:rPr>
              <a:t>" Background="White"&gt;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a:t>
            </a:r>
            <a:r>
              <a:rPr lang="en-US" altLang="zh-TW" sz="900" kern="1200" dirty="0" smtClean="0">
                <a:solidFill>
                  <a:schemeClr val="tx1"/>
                </a:solidFill>
                <a:latin typeface="Calibri" pitchFamily="34" charset="0"/>
                <a:ea typeface="+mn-ea"/>
                <a:cs typeface="+mn-cs"/>
              </a:rPr>
              <a:t> Title="Column Chart By </a:t>
            </a:r>
            <a:r>
              <a:rPr lang="en-US" altLang="zh-TW" sz="900" kern="1200" dirty="0" err="1" smtClean="0">
                <a:solidFill>
                  <a:schemeClr val="tx1"/>
                </a:solidFill>
                <a:latin typeface="Calibri" pitchFamily="34" charset="0"/>
                <a:ea typeface="+mn-ea"/>
                <a:cs typeface="+mn-cs"/>
              </a:rPr>
              <a:t>Xaml</a:t>
            </a:r>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LegendTitle</a:t>
            </a:r>
            <a:r>
              <a:rPr lang="en-US" altLang="zh-TW" sz="900" kern="1200" dirty="0" smtClean="0">
                <a:solidFill>
                  <a:schemeClr val="tx1"/>
                </a:solidFill>
                <a:latin typeface="Calibri" pitchFamily="34" charset="0"/>
                <a:ea typeface="+mn-ea"/>
                <a:cs typeface="+mn-cs"/>
              </a:rPr>
              <a:t>="</a:t>
            </a:r>
            <a:r>
              <a:rPr lang="zh-TW" altLang="en-US" sz="900" kern="1200" dirty="0" smtClean="0">
                <a:solidFill>
                  <a:schemeClr val="tx1"/>
                </a:solidFill>
                <a:latin typeface="Calibri" pitchFamily="34" charset="0"/>
                <a:ea typeface="+mn-ea"/>
                <a:cs typeface="+mn-cs"/>
              </a:rPr>
              <a:t>圖例</a:t>
            </a:r>
            <a:r>
              <a:rPr lang="en-US" altLang="zh-TW" sz="900" kern="1200" dirty="0" smtClean="0">
                <a:solidFill>
                  <a:schemeClr val="tx1"/>
                </a:solidFill>
                <a:latin typeface="Calibri" pitchFamily="34" charset="0"/>
                <a:ea typeface="+mn-ea"/>
                <a:cs typeface="+mn-cs"/>
              </a:rPr>
              <a:t>"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charting:Chart.Series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a:t>
            </a:r>
            <a:r>
              <a:rPr lang="en-US" altLang="zh-TW" sz="900" kern="1200" dirty="0" smtClean="0">
                <a:solidFill>
                  <a:schemeClr val="tx1"/>
                </a:solidFill>
                <a:latin typeface="Calibri" pitchFamily="34" charset="0"/>
                <a:ea typeface="+mn-ea"/>
                <a:cs typeface="+mn-cs"/>
              </a:rPr>
              <a:t> Title="</a:t>
            </a:r>
            <a:r>
              <a:rPr lang="zh-TW" altLang="en-US" sz="900" kern="1200" dirty="0" smtClean="0">
                <a:solidFill>
                  <a:schemeClr val="tx1"/>
                </a:solidFill>
                <a:latin typeface="Calibri" pitchFamily="34" charset="0"/>
                <a:ea typeface="+mn-ea"/>
                <a:cs typeface="+mn-cs"/>
              </a:rPr>
              <a:t>圖組</a:t>
            </a:r>
            <a:r>
              <a:rPr lang="en-US" altLang="zh-TW" sz="900" kern="1200" dirty="0" smtClean="0">
                <a:solidFill>
                  <a:schemeClr val="tx1"/>
                </a:solidFill>
                <a:latin typeface="Calibri" pitchFamily="34" charset="0"/>
                <a:ea typeface="+mn-ea"/>
                <a:cs typeface="+mn-cs"/>
              </a:rPr>
              <a:t>A"&gt;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charting:ColumnSeries.ItemsSource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controls:ObjectCollection</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&lt;sys:Int32&gt;1&lt;/sys:Int32&gt;</a:t>
            </a:r>
          </a:p>
          <a:p>
            <a:r>
              <a:rPr lang="en-US" altLang="zh-TW" sz="900" kern="1200" dirty="0" smtClean="0">
                <a:solidFill>
                  <a:schemeClr val="tx1"/>
                </a:solidFill>
                <a:latin typeface="Calibri" pitchFamily="34" charset="0"/>
                <a:ea typeface="+mn-ea"/>
                <a:cs typeface="+mn-cs"/>
              </a:rPr>
              <a:t>                            &lt;sys:Int32&gt;3&lt;/sys:Int32&gt;</a:t>
            </a:r>
          </a:p>
          <a:p>
            <a:r>
              <a:rPr lang="en-US" altLang="zh-TW" sz="900" kern="1200" dirty="0" smtClean="0">
                <a:solidFill>
                  <a:schemeClr val="tx1"/>
                </a:solidFill>
                <a:latin typeface="Calibri" pitchFamily="34" charset="0"/>
                <a:ea typeface="+mn-ea"/>
                <a:cs typeface="+mn-cs"/>
              </a:rPr>
              <a:t>                            &lt;sys:Int32&gt;5&lt;/sys:Int32&gt;</a:t>
            </a:r>
          </a:p>
          <a:p>
            <a:r>
              <a:rPr lang="en-US" altLang="zh-TW" sz="900" kern="1200" dirty="0" smtClean="0">
                <a:solidFill>
                  <a:schemeClr val="tx1"/>
                </a:solidFill>
                <a:latin typeface="Calibri" pitchFamily="34" charset="0"/>
                <a:ea typeface="+mn-ea"/>
                <a:cs typeface="+mn-cs"/>
              </a:rPr>
              <a:t>                            &lt;sys:Int32&gt;7&lt;/sys:Int32&gt;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controls:ObjectCollection</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charting:ColumnSeries.ItemsSource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a:t>
            </a:r>
            <a:r>
              <a:rPr lang="en-US" altLang="zh-TW" sz="900" kern="1200" dirty="0" smtClean="0">
                <a:solidFill>
                  <a:schemeClr val="tx1"/>
                </a:solidFill>
                <a:latin typeface="Calibri" pitchFamily="34" charset="0"/>
                <a:ea typeface="+mn-ea"/>
                <a:cs typeface="+mn-cs"/>
              </a:rPr>
              <a:t> Title="</a:t>
            </a:r>
            <a:r>
              <a:rPr lang="zh-TW" altLang="en-US" sz="900" kern="1200" dirty="0" smtClean="0">
                <a:solidFill>
                  <a:schemeClr val="tx1"/>
                </a:solidFill>
                <a:latin typeface="Calibri" pitchFamily="34" charset="0"/>
                <a:ea typeface="+mn-ea"/>
                <a:cs typeface="+mn-cs"/>
              </a:rPr>
              <a:t>圖組</a:t>
            </a:r>
            <a:r>
              <a:rPr lang="en-US" altLang="zh-TW" sz="900" kern="1200" dirty="0" smtClean="0">
                <a:solidFill>
                  <a:schemeClr val="tx1"/>
                </a:solidFill>
                <a:latin typeface="Calibri" pitchFamily="34" charset="0"/>
                <a:ea typeface="+mn-ea"/>
                <a:cs typeface="+mn-cs"/>
              </a:rPr>
              <a:t>B"&gt;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charting:ColumnSeries.ItemsSource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controls:ObjectCollection</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&lt;sys:Int32&gt;2.3&lt;/sys:Int32&gt;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sys:Double</a:t>
            </a:r>
            <a:r>
              <a:rPr lang="en-US" altLang="zh-TW" sz="900" kern="1200" dirty="0" smtClean="0">
                <a:solidFill>
                  <a:schemeClr val="tx1"/>
                </a:solidFill>
                <a:latin typeface="Calibri" pitchFamily="34" charset="0"/>
                <a:ea typeface="+mn-ea"/>
                <a:cs typeface="+mn-cs"/>
              </a:rPr>
              <a:t>&gt;4.5&lt;/</a:t>
            </a:r>
            <a:r>
              <a:rPr lang="en-US" altLang="zh-TW" sz="900" kern="1200" dirty="0" err="1" smtClean="0">
                <a:solidFill>
                  <a:schemeClr val="tx1"/>
                </a:solidFill>
                <a:latin typeface="Calibri" pitchFamily="34" charset="0"/>
                <a:ea typeface="+mn-ea"/>
                <a:cs typeface="+mn-cs"/>
              </a:rPr>
              <a:t>sys:Double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sys:Double</a:t>
            </a:r>
            <a:r>
              <a:rPr lang="en-US" altLang="zh-TW" sz="900" kern="1200" dirty="0" smtClean="0">
                <a:solidFill>
                  <a:schemeClr val="tx1"/>
                </a:solidFill>
                <a:latin typeface="Calibri" pitchFamily="34" charset="0"/>
                <a:ea typeface="+mn-ea"/>
                <a:cs typeface="+mn-cs"/>
              </a:rPr>
              <a:t>&gt;5.3&lt;/</a:t>
            </a:r>
            <a:r>
              <a:rPr lang="en-US" altLang="zh-TW" sz="900" kern="1200" dirty="0" err="1" smtClean="0">
                <a:solidFill>
                  <a:schemeClr val="tx1"/>
                </a:solidFill>
                <a:latin typeface="Calibri" pitchFamily="34" charset="0"/>
                <a:ea typeface="+mn-ea"/>
                <a:cs typeface="+mn-cs"/>
              </a:rPr>
              <a:t>sys:Double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controls:ObjectCollection</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charting:ColumnSeries.ItemsSource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charting:Chart.Series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&lt;/Grid&gt;</a:t>
            </a:r>
          </a:p>
          <a:p>
            <a:r>
              <a:rPr lang="en-US" altLang="zh-TW" sz="900" kern="1200" dirty="0" smtClean="0">
                <a:solidFill>
                  <a:schemeClr val="tx1"/>
                </a:solidFill>
                <a:latin typeface="Calibri" pitchFamily="34" charset="0"/>
                <a:ea typeface="+mn-ea"/>
                <a:cs typeface="+mn-cs"/>
              </a:rPr>
              <a:t>&lt;/</a:t>
            </a:r>
            <a:r>
              <a:rPr lang="en-US" altLang="zh-TW" sz="900" kern="1200" dirty="0" err="1" smtClean="0">
                <a:solidFill>
                  <a:schemeClr val="tx1"/>
                </a:solidFill>
                <a:latin typeface="Calibri" pitchFamily="34" charset="0"/>
                <a:ea typeface="+mn-ea"/>
                <a:cs typeface="+mn-cs"/>
              </a:rPr>
              <a:t>UserControl</a:t>
            </a:r>
            <a:r>
              <a:rPr lang="en-US" altLang="zh-TW" sz="900" kern="1200" dirty="0" smtClean="0">
                <a:solidFill>
                  <a:schemeClr val="tx1"/>
                </a:solidFill>
                <a:latin typeface="Calibri" pitchFamily="34" charset="0"/>
                <a:ea typeface="+mn-ea"/>
                <a:cs typeface="+mn-cs"/>
              </a:rPr>
              <a:t>&gt;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
        <p:nvSpPr>
          <p:cNvPr id="6" name="Slide Image Placeholder 5"/>
          <p:cNvSpPr>
            <a:spLocks noGrp="1" noRot="1" noChangeAspect="1"/>
          </p:cNvSpPr>
          <p:nvPr>
            <p:ph type="sldImg"/>
          </p:nvPr>
        </p:nvSpPr>
        <p:spPr>
          <a:xfrm>
            <a:off x="1435100" y="511175"/>
            <a:ext cx="4181475" cy="3136900"/>
          </a:xfrm>
        </p:spPr>
      </p:sp>
      <p:sp>
        <p:nvSpPr>
          <p:cNvPr id="7" name="Notes Placeholder 6"/>
          <p:cNvSpPr>
            <a:spLocks noGrp="1"/>
          </p:cNvSpPr>
          <p:nvPr>
            <p:ph type="body" idx="1"/>
          </p:nvPr>
        </p:nvSpPr>
        <p:spPr/>
        <p:txBody>
          <a:bodyPr>
            <a:normAutofit/>
          </a:bodyPr>
          <a:lstStyle/>
          <a:p>
            <a:r>
              <a:rPr lang="en-US" altLang="zh-TW" sz="900" kern="1200" dirty="0" smtClean="0">
                <a:solidFill>
                  <a:schemeClr val="tx1"/>
                </a:solidFill>
                <a:latin typeface="Calibri" pitchFamily="34" charset="0"/>
                <a:ea typeface="+mn-ea"/>
                <a:cs typeface="+mn-cs"/>
              </a:rPr>
              <a:t>&lt;</a:t>
            </a:r>
            <a:r>
              <a:rPr lang="en-US" altLang="zh-TW" sz="900" kern="1200" dirty="0" err="1" smtClean="0">
                <a:solidFill>
                  <a:schemeClr val="tx1"/>
                </a:solidFill>
                <a:latin typeface="Calibri" pitchFamily="34" charset="0"/>
                <a:ea typeface="+mn-ea"/>
                <a:cs typeface="+mn-cs"/>
              </a:rPr>
              <a:t>charting:Chart.Axes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charting:Axis</a:t>
            </a:r>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AxisType</a:t>
            </a:r>
            <a:r>
              <a:rPr lang="en-US" altLang="zh-TW" sz="900" kern="1200" dirty="0" smtClean="0">
                <a:solidFill>
                  <a:schemeClr val="tx1"/>
                </a:solidFill>
                <a:latin typeface="Calibri" pitchFamily="34" charset="0"/>
                <a:ea typeface="+mn-ea"/>
                <a:cs typeface="+mn-cs"/>
              </a:rPr>
              <a:t>="Category" Title="</a:t>
            </a:r>
            <a:r>
              <a:rPr lang="zh-TW" altLang="en-US" sz="900" kern="1200" dirty="0" smtClean="0">
                <a:solidFill>
                  <a:schemeClr val="tx1"/>
                </a:solidFill>
                <a:latin typeface="Calibri" pitchFamily="34" charset="0"/>
                <a:ea typeface="+mn-ea"/>
                <a:cs typeface="+mn-cs"/>
              </a:rPr>
              <a:t>分類項目</a:t>
            </a:r>
            <a:r>
              <a:rPr lang="en-US" altLang="zh-TW" sz="900" kern="1200" dirty="0" smtClean="0">
                <a:solidFill>
                  <a:schemeClr val="tx1"/>
                </a:solidFill>
                <a:latin typeface="Calibri" pitchFamily="34" charset="0"/>
                <a:ea typeface="+mn-ea"/>
                <a:cs typeface="+mn-cs"/>
              </a:rPr>
              <a:t>" Orientation="Horizontal" </a:t>
            </a:r>
            <a:r>
              <a:rPr lang="en-US" altLang="zh-TW" sz="900" kern="1200" dirty="0" err="1" smtClean="0">
                <a:solidFill>
                  <a:schemeClr val="tx1"/>
                </a:solidFill>
                <a:latin typeface="Calibri" pitchFamily="34" charset="0"/>
                <a:ea typeface="+mn-ea"/>
                <a:cs typeface="+mn-cs"/>
              </a:rPr>
              <a:t>FontFamily</a:t>
            </a:r>
            <a:r>
              <a:rPr lang="en-US" altLang="zh-TW" sz="900" kern="1200" dirty="0" smtClean="0">
                <a:solidFill>
                  <a:schemeClr val="tx1"/>
                </a:solidFill>
                <a:latin typeface="Calibri" pitchFamily="34" charset="0"/>
                <a:ea typeface="+mn-ea"/>
                <a:cs typeface="+mn-cs"/>
              </a:rPr>
              <a:t>="</a:t>
            </a:r>
            <a:r>
              <a:rPr lang="zh-TW" altLang="en-US" sz="900" kern="1200" dirty="0" smtClean="0">
                <a:solidFill>
                  <a:schemeClr val="tx1"/>
                </a:solidFill>
                <a:latin typeface="Calibri" pitchFamily="34" charset="0"/>
                <a:ea typeface="+mn-ea"/>
                <a:cs typeface="+mn-cs"/>
              </a:rPr>
              <a:t>微軟正黑體</a:t>
            </a:r>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FontSize</a:t>
            </a:r>
            <a:r>
              <a:rPr lang="en-US" altLang="zh-TW" sz="900" kern="1200" dirty="0" smtClean="0">
                <a:solidFill>
                  <a:schemeClr val="tx1"/>
                </a:solidFill>
                <a:latin typeface="Calibri" pitchFamily="34" charset="0"/>
                <a:ea typeface="+mn-ea"/>
                <a:cs typeface="+mn-cs"/>
              </a:rPr>
              <a:t>="16"   /&gt;</a:t>
            </a:r>
          </a:p>
          <a:p>
            <a:r>
              <a:rPr lang="en-US" altLang="zh-TW" sz="900" kern="1200" dirty="0" smtClean="0">
                <a:solidFill>
                  <a:schemeClr val="tx1"/>
                </a:solidFill>
                <a:latin typeface="Calibri" pitchFamily="34" charset="0"/>
                <a:ea typeface="+mn-ea"/>
                <a:cs typeface="+mn-cs"/>
              </a:rPr>
              <a:t>  </a:t>
            </a:r>
            <a:r>
              <a:rPr lang="en-US" altLang="zh-TW" sz="900" kern="1200" baseline="0" dirty="0" smtClean="0">
                <a:solidFill>
                  <a:schemeClr val="tx1"/>
                </a:solidFill>
                <a:latin typeface="Calibri" pitchFamily="34" charset="0"/>
                <a:ea typeface="+mn-ea"/>
                <a:cs typeface="+mn-cs"/>
              </a:rPr>
              <a:t>  </a:t>
            </a:r>
            <a:r>
              <a:rPr lang="en-US" altLang="zh-TW" sz="900" kern="1200" dirty="0" smtClean="0">
                <a:solidFill>
                  <a:schemeClr val="tx1"/>
                </a:solidFill>
                <a:latin typeface="Calibri" pitchFamily="34" charset="0"/>
                <a:ea typeface="+mn-ea"/>
                <a:cs typeface="+mn-cs"/>
              </a:rPr>
              <a:t>&lt;</a:t>
            </a:r>
            <a:r>
              <a:rPr lang="en-US" altLang="zh-TW" sz="900" kern="1200" dirty="0" err="1" smtClean="0">
                <a:solidFill>
                  <a:schemeClr val="tx1"/>
                </a:solidFill>
                <a:latin typeface="Calibri" pitchFamily="34" charset="0"/>
                <a:ea typeface="+mn-ea"/>
                <a:cs typeface="+mn-cs"/>
              </a:rPr>
              <a:t>charting:Axis</a:t>
            </a:r>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AxisType</a:t>
            </a:r>
            <a:r>
              <a:rPr lang="en-US" altLang="zh-TW" sz="900" kern="1200" dirty="0" smtClean="0">
                <a:solidFill>
                  <a:schemeClr val="tx1"/>
                </a:solidFill>
                <a:latin typeface="Calibri" pitchFamily="34" charset="0"/>
                <a:ea typeface="+mn-ea"/>
                <a:cs typeface="+mn-cs"/>
              </a:rPr>
              <a:t>="Linear" Title="</a:t>
            </a:r>
            <a:r>
              <a:rPr lang="zh-TW" altLang="en-US" sz="900" kern="1200" dirty="0" smtClean="0">
                <a:solidFill>
                  <a:schemeClr val="tx1"/>
                </a:solidFill>
                <a:latin typeface="Calibri" pitchFamily="34" charset="0"/>
                <a:ea typeface="+mn-ea"/>
                <a:cs typeface="+mn-cs"/>
              </a:rPr>
              <a:t>數值</a:t>
            </a:r>
            <a:r>
              <a:rPr lang="en-US" altLang="zh-TW" sz="900" kern="1200" dirty="0" smtClean="0">
                <a:solidFill>
                  <a:schemeClr val="tx1"/>
                </a:solidFill>
                <a:latin typeface="Calibri" pitchFamily="34" charset="0"/>
                <a:ea typeface="+mn-ea"/>
                <a:cs typeface="+mn-cs"/>
              </a:rPr>
              <a:t>" Orientation="Vertical" Minimum="0" Maximum="30" Interval="5" </a:t>
            </a:r>
            <a:r>
              <a:rPr lang="en-US" altLang="zh-TW" sz="900" kern="1200" dirty="0" err="1" smtClean="0">
                <a:solidFill>
                  <a:schemeClr val="tx1"/>
                </a:solidFill>
                <a:latin typeface="Calibri" pitchFamily="34" charset="0"/>
                <a:ea typeface="+mn-ea"/>
                <a:cs typeface="+mn-cs"/>
              </a:rPr>
              <a:t>ShowGridLines</a:t>
            </a:r>
            <a:r>
              <a:rPr lang="en-US" altLang="zh-TW" sz="900" kern="1200" dirty="0" smtClean="0">
                <a:solidFill>
                  <a:schemeClr val="tx1"/>
                </a:solidFill>
                <a:latin typeface="Calibri" pitchFamily="34" charset="0"/>
                <a:ea typeface="+mn-ea"/>
                <a:cs typeface="+mn-cs"/>
              </a:rPr>
              <a:t>="True" </a:t>
            </a:r>
            <a:r>
              <a:rPr lang="en-US" altLang="zh-TW" sz="900" kern="1200" dirty="0" err="1" smtClean="0">
                <a:solidFill>
                  <a:schemeClr val="tx1"/>
                </a:solidFill>
                <a:latin typeface="Calibri" pitchFamily="34" charset="0"/>
                <a:ea typeface="+mn-ea"/>
                <a:cs typeface="+mn-cs"/>
              </a:rPr>
              <a:t>ShowTickMarks</a:t>
            </a:r>
            <a:r>
              <a:rPr lang="en-US" altLang="zh-TW" sz="900" kern="1200" dirty="0" smtClean="0">
                <a:solidFill>
                  <a:schemeClr val="tx1"/>
                </a:solidFill>
                <a:latin typeface="Calibri" pitchFamily="34" charset="0"/>
                <a:ea typeface="+mn-ea"/>
                <a:cs typeface="+mn-cs"/>
              </a:rPr>
              <a:t>="True"  </a:t>
            </a:r>
            <a:r>
              <a:rPr lang="en-US" altLang="zh-TW" sz="900" kern="1200" dirty="0" err="1" smtClean="0">
                <a:solidFill>
                  <a:schemeClr val="tx1"/>
                </a:solidFill>
                <a:latin typeface="Calibri" pitchFamily="34" charset="0"/>
                <a:ea typeface="+mn-ea"/>
                <a:cs typeface="+mn-cs"/>
              </a:rPr>
              <a:t>FontFamily</a:t>
            </a:r>
            <a:r>
              <a:rPr lang="en-US" altLang="zh-TW" sz="900" kern="1200" dirty="0" smtClean="0">
                <a:solidFill>
                  <a:schemeClr val="tx1"/>
                </a:solidFill>
                <a:latin typeface="Calibri" pitchFamily="34" charset="0"/>
                <a:ea typeface="+mn-ea"/>
                <a:cs typeface="+mn-cs"/>
              </a:rPr>
              <a:t>="</a:t>
            </a:r>
            <a:r>
              <a:rPr lang="zh-TW" altLang="en-US" sz="900" kern="1200" dirty="0" smtClean="0">
                <a:solidFill>
                  <a:schemeClr val="tx1"/>
                </a:solidFill>
                <a:latin typeface="Calibri" pitchFamily="34" charset="0"/>
                <a:ea typeface="+mn-ea"/>
                <a:cs typeface="+mn-cs"/>
              </a:rPr>
              <a:t>微軟正黑體</a:t>
            </a:r>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FontSize</a:t>
            </a:r>
            <a:r>
              <a:rPr lang="en-US" altLang="zh-TW" sz="900" kern="1200" dirty="0" smtClean="0">
                <a:solidFill>
                  <a:schemeClr val="tx1"/>
                </a:solidFill>
                <a:latin typeface="Calibri" pitchFamily="34" charset="0"/>
                <a:ea typeface="+mn-ea"/>
                <a:cs typeface="+mn-cs"/>
              </a:rPr>
              <a:t>="16"/&gt;</a:t>
            </a:r>
          </a:p>
          <a:p>
            <a:r>
              <a:rPr lang="en-US" altLang="zh-TW" sz="900" kern="1200" dirty="0" smtClean="0">
                <a:solidFill>
                  <a:schemeClr val="tx1"/>
                </a:solidFill>
                <a:latin typeface="Calibri" pitchFamily="34" charset="0"/>
                <a:ea typeface="+mn-ea"/>
                <a:cs typeface="+mn-cs"/>
              </a:rPr>
              <a:t>&lt;/</a:t>
            </a:r>
            <a:r>
              <a:rPr lang="en-US" altLang="zh-TW" sz="900" kern="1200" dirty="0" err="1" smtClean="0">
                <a:solidFill>
                  <a:schemeClr val="tx1"/>
                </a:solidFill>
                <a:latin typeface="Calibri" pitchFamily="34" charset="0"/>
                <a:ea typeface="+mn-ea"/>
                <a:cs typeface="+mn-cs"/>
              </a:rPr>
              <a:t>charting:Chart.Axes</a:t>
            </a:r>
            <a:r>
              <a:rPr lang="en-US" altLang="zh-TW" sz="900" kern="1200" dirty="0" smtClean="0">
                <a:solidFill>
                  <a:schemeClr val="tx1"/>
                </a:solidFill>
                <a:latin typeface="Calibri" pitchFamily="34" charset="0"/>
                <a:ea typeface="+mn-ea"/>
                <a:cs typeface="+mn-cs"/>
              </a:rPr>
              <a:t>&gt;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
        <p:nvSpPr>
          <p:cNvPr id="6" name="Slide Image Placeholder 5"/>
          <p:cNvSpPr>
            <a:spLocks noGrp="1" noRot="1" noChangeAspect="1"/>
          </p:cNvSpPr>
          <p:nvPr>
            <p:ph type="sldImg"/>
          </p:nvPr>
        </p:nvSpPr>
        <p:spPr>
          <a:xfrm>
            <a:off x="1435100" y="511175"/>
            <a:ext cx="4181475" cy="3136900"/>
          </a:xfrm>
        </p:spPr>
      </p:sp>
      <p:sp>
        <p:nvSpPr>
          <p:cNvPr id="7" name="Notes Placeholder 6"/>
          <p:cNvSpPr>
            <a:spLocks noGrp="1"/>
          </p:cNvSpPr>
          <p:nvPr>
            <p:ph type="body" idx="1"/>
          </p:nvPr>
        </p:nvSpPr>
        <p:spPr/>
        <p:txBody>
          <a:bodyPr>
            <a:normAutofit/>
          </a:bodyPr>
          <a:lstStyle/>
          <a:p>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Main.Xaml</a:t>
            </a:r>
            <a:r>
              <a:rPr lang="en-US" altLang="zh-TW" sz="900" kern="1200" dirty="0" smtClean="0">
                <a:solidFill>
                  <a:schemeClr val="tx1"/>
                </a:solidFill>
                <a:latin typeface="Calibri" pitchFamily="34" charset="0"/>
                <a:ea typeface="+mn-ea"/>
                <a:cs typeface="+mn-cs"/>
              </a:rPr>
              <a:t>*********</a:t>
            </a:r>
          </a:p>
          <a:p>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PlotAreaStyle</a:t>
            </a:r>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StaticResource</a:t>
            </a:r>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MyPlotArea</a:t>
            </a:r>
            <a:r>
              <a:rPr lang="en-US" altLang="zh-TW" sz="900" kern="1200" dirty="0" smtClean="0">
                <a:solidFill>
                  <a:schemeClr val="tx1"/>
                </a:solidFill>
                <a:latin typeface="Calibri" pitchFamily="34" charset="0"/>
                <a:ea typeface="+mn-ea"/>
                <a:cs typeface="+mn-cs"/>
              </a:rPr>
              <a:t>}"</a:t>
            </a:r>
          </a:p>
          <a:p>
            <a:endParaRPr lang="en-US" altLang="zh-TW" sz="900" kern="1200" dirty="0" smtClean="0">
              <a:solidFill>
                <a:schemeClr val="tx1"/>
              </a:solidFill>
              <a:latin typeface="Calibri" pitchFamily="34" charset="0"/>
              <a:ea typeface="+mn-ea"/>
              <a:cs typeface="+mn-cs"/>
            </a:endParaRPr>
          </a:p>
          <a:p>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App.Xaml</a:t>
            </a:r>
            <a:r>
              <a:rPr lang="en-US" altLang="zh-TW" sz="900" kern="1200" dirty="0" smtClean="0">
                <a:solidFill>
                  <a:schemeClr val="tx1"/>
                </a:solidFill>
                <a:latin typeface="Calibri" pitchFamily="34" charset="0"/>
                <a:ea typeface="+mn-ea"/>
                <a:cs typeface="+mn-cs"/>
              </a:rPr>
              <a: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Application.Resources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&lt;Style </a:t>
            </a:r>
            <a:r>
              <a:rPr lang="en-US" altLang="zh-TW" sz="900" kern="1200" dirty="0" err="1" smtClean="0">
                <a:solidFill>
                  <a:schemeClr val="tx1"/>
                </a:solidFill>
                <a:latin typeface="Calibri" pitchFamily="34" charset="0"/>
                <a:ea typeface="+mn-ea"/>
                <a:cs typeface="+mn-cs"/>
              </a:rPr>
              <a:t>TargetType</a:t>
            </a:r>
            <a:r>
              <a:rPr lang="en-US" altLang="zh-TW" sz="900" kern="1200" dirty="0" smtClean="0">
                <a:solidFill>
                  <a:schemeClr val="tx1"/>
                </a:solidFill>
                <a:latin typeface="Calibri" pitchFamily="34" charset="0"/>
                <a:ea typeface="+mn-ea"/>
                <a:cs typeface="+mn-cs"/>
              </a:rPr>
              <a:t>="Grid" x:Name="</a:t>
            </a:r>
            <a:r>
              <a:rPr lang="en-US" altLang="zh-TW" sz="900" kern="1200" dirty="0" err="1" smtClean="0">
                <a:solidFill>
                  <a:schemeClr val="tx1"/>
                </a:solidFill>
                <a:latin typeface="Calibri" pitchFamily="34" charset="0"/>
                <a:ea typeface="+mn-ea"/>
                <a:cs typeface="+mn-cs"/>
              </a:rPr>
              <a:t>MyPlotArea</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&lt;Setter Property="Background"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Setter.Value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LinearGradientBrush</a:t>
            </a:r>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StartPoint</a:t>
            </a:r>
            <a:r>
              <a:rPr lang="en-US" altLang="zh-TW" sz="900" kern="1200" dirty="0" smtClean="0">
                <a:solidFill>
                  <a:schemeClr val="tx1"/>
                </a:solidFill>
                <a:latin typeface="Calibri" pitchFamily="34" charset="0"/>
                <a:ea typeface="+mn-ea"/>
                <a:cs typeface="+mn-cs"/>
              </a:rPr>
              <a:t>="0,0" </a:t>
            </a:r>
            <a:r>
              <a:rPr lang="en-US" altLang="zh-TW" sz="900" kern="1200" dirty="0" err="1" smtClean="0">
                <a:solidFill>
                  <a:schemeClr val="tx1"/>
                </a:solidFill>
                <a:latin typeface="Calibri" pitchFamily="34" charset="0"/>
                <a:ea typeface="+mn-ea"/>
                <a:cs typeface="+mn-cs"/>
              </a:rPr>
              <a:t>EndPoint</a:t>
            </a:r>
            <a:r>
              <a:rPr lang="en-US" altLang="zh-TW" sz="900" kern="1200" dirty="0" smtClean="0">
                <a:solidFill>
                  <a:schemeClr val="tx1"/>
                </a:solidFill>
                <a:latin typeface="Calibri" pitchFamily="34" charset="0"/>
                <a:ea typeface="+mn-ea"/>
                <a:cs typeface="+mn-cs"/>
              </a:rPr>
              <a:t>="1,1"&gt;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GradientStop</a:t>
            </a:r>
            <a:r>
              <a:rPr lang="en-US" altLang="zh-TW" sz="900" kern="1200" dirty="0" smtClean="0">
                <a:solidFill>
                  <a:schemeClr val="tx1"/>
                </a:solidFill>
                <a:latin typeface="Calibri" pitchFamily="34" charset="0"/>
                <a:ea typeface="+mn-ea"/>
                <a:cs typeface="+mn-cs"/>
              </a:rPr>
              <a:t> Color="White" Offset="0.0"/&gt;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GradientStop</a:t>
            </a:r>
            <a:r>
              <a:rPr lang="en-US" altLang="zh-TW" sz="900" kern="1200" dirty="0" smtClean="0">
                <a:solidFill>
                  <a:schemeClr val="tx1"/>
                </a:solidFill>
                <a:latin typeface="Calibri" pitchFamily="34" charset="0"/>
                <a:ea typeface="+mn-ea"/>
                <a:cs typeface="+mn-cs"/>
              </a:rPr>
              <a:t> Color="Yellow" Offset="1"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LinearGradientBrush</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Setter.Value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&lt;/Setter&gt;</a:t>
            </a:r>
          </a:p>
          <a:p>
            <a:r>
              <a:rPr lang="en-US" altLang="zh-TW" sz="900" kern="1200" dirty="0" smtClean="0">
                <a:solidFill>
                  <a:schemeClr val="tx1"/>
                </a:solidFill>
                <a:latin typeface="Calibri" pitchFamily="34" charset="0"/>
                <a:ea typeface="+mn-ea"/>
                <a:cs typeface="+mn-cs"/>
              </a:rPr>
              <a:t>        &lt;/Style&gt;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Application.Resources</a:t>
            </a:r>
            <a:r>
              <a:rPr lang="en-US" altLang="zh-TW" sz="900" kern="1200" dirty="0" smtClean="0">
                <a:solidFill>
                  <a:schemeClr val="tx1"/>
                </a:solidFill>
                <a:latin typeface="Calibri" pitchFamily="34" charset="0"/>
                <a:ea typeface="+mn-ea"/>
                <a:cs typeface="+mn-cs"/>
              </a:rPr>
              <a:t>&gt;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
        <p:nvSpPr>
          <p:cNvPr id="6" name="Slide Image Placeholder 5"/>
          <p:cNvSpPr>
            <a:spLocks noGrp="1" noRot="1" noChangeAspect="1"/>
          </p:cNvSpPr>
          <p:nvPr>
            <p:ph type="sldImg"/>
          </p:nvPr>
        </p:nvSpPr>
        <p:spPr>
          <a:xfrm>
            <a:off x="1435100" y="511175"/>
            <a:ext cx="4181475" cy="3136900"/>
          </a:xfrm>
        </p:spPr>
      </p:sp>
      <p:sp>
        <p:nvSpPr>
          <p:cNvPr id="7" name="Notes Placeholder 6"/>
          <p:cNvSpPr>
            <a:spLocks noGrp="1"/>
          </p:cNvSpPr>
          <p:nvPr>
            <p:ph type="body" idx="1"/>
          </p:nvPr>
        </p:nvSpPr>
        <p:spPr/>
        <p:txBody>
          <a:bodyPr>
            <a:normAutofit/>
          </a:bodyPr>
          <a:lstStyle/>
          <a:p>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Main.Xaml</a:t>
            </a:r>
            <a:r>
              <a:rPr lang="en-US" altLang="zh-TW" sz="900" kern="1200" dirty="0" smtClean="0">
                <a:solidFill>
                  <a:schemeClr val="tx1"/>
                </a:solidFill>
                <a:latin typeface="Calibri" pitchFamily="34" charset="0"/>
                <a:ea typeface="+mn-ea"/>
                <a:cs typeface="+mn-cs"/>
              </a:rPr>
              <a:t>*********</a:t>
            </a:r>
          </a:p>
          <a:p>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PlotAreaStyle</a:t>
            </a:r>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StaticResource</a:t>
            </a:r>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MyPlotArea</a:t>
            </a:r>
            <a:r>
              <a:rPr lang="en-US" altLang="zh-TW" sz="900" kern="1200" dirty="0" smtClean="0">
                <a:solidFill>
                  <a:schemeClr val="tx1"/>
                </a:solidFill>
                <a:latin typeface="Calibri" pitchFamily="34" charset="0"/>
                <a:ea typeface="+mn-ea"/>
                <a:cs typeface="+mn-cs"/>
              </a:rPr>
              <a:t>}"</a:t>
            </a:r>
          </a:p>
          <a:p>
            <a:endParaRPr lang="en-US" altLang="zh-TW" sz="900" kern="1200" dirty="0" smtClean="0">
              <a:solidFill>
                <a:schemeClr val="tx1"/>
              </a:solidFill>
              <a:latin typeface="Calibri" pitchFamily="34" charset="0"/>
              <a:ea typeface="+mn-ea"/>
              <a:cs typeface="+mn-cs"/>
            </a:endParaRPr>
          </a:p>
          <a:p>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App.Xaml</a:t>
            </a:r>
            <a:r>
              <a:rPr lang="en-US" altLang="zh-TW" sz="900" kern="1200" dirty="0" smtClean="0">
                <a:solidFill>
                  <a:schemeClr val="tx1"/>
                </a:solidFill>
                <a:latin typeface="Calibri" pitchFamily="34" charset="0"/>
                <a:ea typeface="+mn-ea"/>
                <a:cs typeface="+mn-cs"/>
              </a:rPr>
              <a: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Application.Resources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&lt;Style </a:t>
            </a:r>
            <a:r>
              <a:rPr lang="en-US" altLang="zh-TW" sz="900" kern="1200" dirty="0" err="1" smtClean="0">
                <a:solidFill>
                  <a:schemeClr val="tx1"/>
                </a:solidFill>
                <a:latin typeface="Calibri" pitchFamily="34" charset="0"/>
                <a:ea typeface="+mn-ea"/>
                <a:cs typeface="+mn-cs"/>
              </a:rPr>
              <a:t>TargetType</a:t>
            </a:r>
            <a:r>
              <a:rPr lang="en-US" altLang="zh-TW" sz="900" kern="1200" dirty="0" smtClean="0">
                <a:solidFill>
                  <a:schemeClr val="tx1"/>
                </a:solidFill>
                <a:latin typeface="Calibri" pitchFamily="34" charset="0"/>
                <a:ea typeface="+mn-ea"/>
                <a:cs typeface="+mn-cs"/>
              </a:rPr>
              <a:t>="Grid" x:Name="</a:t>
            </a:r>
            <a:r>
              <a:rPr lang="en-US" altLang="zh-TW" sz="900" kern="1200" dirty="0" err="1" smtClean="0">
                <a:solidFill>
                  <a:schemeClr val="tx1"/>
                </a:solidFill>
                <a:latin typeface="Calibri" pitchFamily="34" charset="0"/>
                <a:ea typeface="+mn-ea"/>
                <a:cs typeface="+mn-cs"/>
              </a:rPr>
              <a:t>MyPlotArea</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&lt;Setter Property="Background"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Setter.Value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LinearGradientBrush</a:t>
            </a:r>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StartPoint</a:t>
            </a:r>
            <a:r>
              <a:rPr lang="en-US" altLang="zh-TW" sz="900" kern="1200" dirty="0" smtClean="0">
                <a:solidFill>
                  <a:schemeClr val="tx1"/>
                </a:solidFill>
                <a:latin typeface="Calibri" pitchFamily="34" charset="0"/>
                <a:ea typeface="+mn-ea"/>
                <a:cs typeface="+mn-cs"/>
              </a:rPr>
              <a:t>="0,0" </a:t>
            </a:r>
            <a:r>
              <a:rPr lang="en-US" altLang="zh-TW" sz="900" kern="1200" dirty="0" err="1" smtClean="0">
                <a:solidFill>
                  <a:schemeClr val="tx1"/>
                </a:solidFill>
                <a:latin typeface="Calibri" pitchFamily="34" charset="0"/>
                <a:ea typeface="+mn-ea"/>
                <a:cs typeface="+mn-cs"/>
              </a:rPr>
              <a:t>EndPoint</a:t>
            </a:r>
            <a:r>
              <a:rPr lang="en-US" altLang="zh-TW" sz="900" kern="1200" dirty="0" smtClean="0">
                <a:solidFill>
                  <a:schemeClr val="tx1"/>
                </a:solidFill>
                <a:latin typeface="Calibri" pitchFamily="34" charset="0"/>
                <a:ea typeface="+mn-ea"/>
                <a:cs typeface="+mn-cs"/>
              </a:rPr>
              <a:t>="1,1"&gt;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GradientStop</a:t>
            </a:r>
            <a:r>
              <a:rPr lang="en-US" altLang="zh-TW" sz="900" kern="1200" dirty="0" smtClean="0">
                <a:solidFill>
                  <a:schemeClr val="tx1"/>
                </a:solidFill>
                <a:latin typeface="Calibri" pitchFamily="34" charset="0"/>
                <a:ea typeface="+mn-ea"/>
                <a:cs typeface="+mn-cs"/>
              </a:rPr>
              <a:t> Color="White" Offset="0.0"/&gt;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GradientStop</a:t>
            </a:r>
            <a:r>
              <a:rPr lang="en-US" altLang="zh-TW" sz="900" kern="1200" dirty="0" smtClean="0">
                <a:solidFill>
                  <a:schemeClr val="tx1"/>
                </a:solidFill>
                <a:latin typeface="Calibri" pitchFamily="34" charset="0"/>
                <a:ea typeface="+mn-ea"/>
                <a:cs typeface="+mn-cs"/>
              </a:rPr>
              <a:t> Color="Yellow" Offset="1"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LinearGradientBrush</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Setter.Value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&lt;/Setter&gt;</a:t>
            </a:r>
          </a:p>
          <a:p>
            <a:r>
              <a:rPr lang="en-US" altLang="zh-TW" sz="900" kern="1200" dirty="0" smtClean="0">
                <a:solidFill>
                  <a:schemeClr val="tx1"/>
                </a:solidFill>
                <a:latin typeface="Calibri" pitchFamily="34" charset="0"/>
                <a:ea typeface="+mn-ea"/>
                <a:cs typeface="+mn-cs"/>
              </a:rPr>
              <a:t>        &lt;/Style&gt;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Application.Resources</a:t>
            </a:r>
            <a:r>
              <a:rPr lang="en-US" altLang="zh-TW" sz="900" kern="1200" dirty="0" smtClean="0">
                <a:solidFill>
                  <a:schemeClr val="tx1"/>
                </a:solidFill>
                <a:latin typeface="Calibri" pitchFamily="34" charset="0"/>
                <a:ea typeface="+mn-ea"/>
                <a:cs typeface="+mn-cs"/>
              </a:rPr>
              <a:t>&gt;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
        <p:nvSpPr>
          <p:cNvPr id="6" name="Slide Image Placeholder 5"/>
          <p:cNvSpPr>
            <a:spLocks noGrp="1" noRot="1" noChangeAspect="1"/>
          </p:cNvSpPr>
          <p:nvPr>
            <p:ph type="sldImg"/>
          </p:nvPr>
        </p:nvSpPr>
        <p:spPr>
          <a:xfrm>
            <a:off x="1435100" y="511175"/>
            <a:ext cx="4181475" cy="3136900"/>
          </a:xfrm>
        </p:spPr>
      </p:sp>
      <p:sp>
        <p:nvSpPr>
          <p:cNvPr id="7" name="Notes Placeholder 6"/>
          <p:cNvSpPr>
            <a:spLocks noGrp="1"/>
          </p:cNvSpPr>
          <p:nvPr>
            <p:ph type="body" idx="1"/>
          </p:nvPr>
        </p:nvSpPr>
        <p:spPr/>
        <p:txBody>
          <a:bodyPr>
            <a:normAutofit/>
          </a:bodyPr>
          <a:lstStyle/>
          <a:p>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Main.Xaml</a:t>
            </a:r>
            <a:r>
              <a:rPr lang="en-US" altLang="zh-TW" sz="900" kern="1200" dirty="0" smtClean="0">
                <a:solidFill>
                  <a:schemeClr val="tx1"/>
                </a:solidFill>
                <a:latin typeface="Calibri" pitchFamily="34" charset="0"/>
                <a:ea typeface="+mn-ea"/>
                <a:cs typeface="+mn-cs"/>
              </a:rPr>
              <a: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a:t>
            </a:r>
            <a:r>
              <a:rPr lang="en-US" altLang="zh-TW" sz="900" kern="1200" dirty="0" smtClean="0">
                <a:solidFill>
                  <a:schemeClr val="tx1"/>
                </a:solidFill>
                <a:latin typeface="Calibri" pitchFamily="34" charset="0"/>
                <a:ea typeface="+mn-ea"/>
                <a:cs typeface="+mn-cs"/>
              </a:rPr>
              <a:t> Title="Column Chart By </a:t>
            </a:r>
            <a:r>
              <a:rPr lang="en-US" altLang="zh-TW" sz="900" kern="1200" dirty="0" err="1" smtClean="0">
                <a:solidFill>
                  <a:schemeClr val="tx1"/>
                </a:solidFill>
                <a:latin typeface="Calibri" pitchFamily="34" charset="0"/>
                <a:ea typeface="+mn-ea"/>
                <a:cs typeface="+mn-cs"/>
              </a:rPr>
              <a:t>Xaml</a:t>
            </a:r>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LegendTitle</a:t>
            </a:r>
            <a:r>
              <a:rPr lang="en-US" altLang="zh-TW" sz="900" kern="1200" dirty="0" smtClean="0">
                <a:solidFill>
                  <a:schemeClr val="tx1"/>
                </a:solidFill>
                <a:latin typeface="Calibri" pitchFamily="34" charset="0"/>
                <a:ea typeface="+mn-ea"/>
                <a:cs typeface="+mn-cs"/>
              </a:rPr>
              <a:t>="</a:t>
            </a:r>
            <a:r>
              <a:rPr lang="zh-TW" altLang="en-US" sz="900" kern="1200" dirty="0" smtClean="0">
                <a:solidFill>
                  <a:schemeClr val="tx1"/>
                </a:solidFill>
                <a:latin typeface="Calibri" pitchFamily="34" charset="0"/>
                <a:ea typeface="+mn-ea"/>
                <a:cs typeface="+mn-cs"/>
              </a:rPr>
              <a:t>圖例</a:t>
            </a:r>
            <a:r>
              <a:rPr lang="en-US" altLang="zh-TW" sz="900" kern="1200" dirty="0" smtClean="0">
                <a:solidFill>
                  <a:schemeClr val="tx1"/>
                </a:solidFill>
                <a:latin typeface="Calibri" pitchFamily="34" charset="0"/>
                <a:ea typeface="+mn-ea"/>
                <a:cs typeface="+mn-cs"/>
              </a:rPr>
              <a:t>"</a:t>
            </a:r>
          </a:p>
          <a:p>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PlotAreaStyle</a:t>
            </a:r>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StaticResource</a:t>
            </a:r>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MyPlotArea</a:t>
            </a:r>
            <a:r>
              <a:rPr lang="en-US" altLang="zh-TW" sz="900" kern="1200" dirty="0" smtClean="0">
                <a:solidFill>
                  <a:schemeClr val="tx1"/>
                </a:solidFill>
                <a:latin typeface="Calibri" pitchFamily="34" charset="0"/>
                <a:ea typeface="+mn-ea"/>
                <a:cs typeface="+mn-cs"/>
              </a:rPr>
              <a:t>}"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charting:Chart.StylePalette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datavis:StylePalette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&lt;Style </a:t>
            </a:r>
            <a:r>
              <a:rPr lang="en-US" altLang="zh-TW" sz="900" kern="1200" dirty="0" err="1" smtClean="0">
                <a:solidFill>
                  <a:schemeClr val="tx1"/>
                </a:solidFill>
                <a:latin typeface="Calibri" pitchFamily="34" charset="0"/>
                <a:ea typeface="+mn-ea"/>
                <a:cs typeface="+mn-cs"/>
              </a:rPr>
              <a:t>TargetType</a:t>
            </a:r>
            <a:r>
              <a:rPr lang="en-US" altLang="zh-TW" sz="900" kern="1200" dirty="0" smtClean="0">
                <a:solidFill>
                  <a:schemeClr val="tx1"/>
                </a:solidFill>
                <a:latin typeface="Calibri" pitchFamily="34" charset="0"/>
                <a:ea typeface="+mn-ea"/>
                <a:cs typeface="+mn-cs"/>
              </a:rPr>
              <a:t>="Control"&gt;</a:t>
            </a:r>
          </a:p>
          <a:p>
            <a:r>
              <a:rPr lang="en-US" altLang="zh-TW" sz="900" kern="1200" dirty="0" smtClean="0">
                <a:solidFill>
                  <a:schemeClr val="tx1"/>
                </a:solidFill>
                <a:latin typeface="Calibri" pitchFamily="34" charset="0"/>
                <a:ea typeface="+mn-ea"/>
                <a:cs typeface="+mn-cs"/>
              </a:rPr>
              <a:t>                        &lt;Setter Property="Background" Value="{</a:t>
            </a:r>
            <a:r>
              <a:rPr lang="en-US" altLang="zh-TW" sz="900" kern="1200" dirty="0" err="1" smtClean="0">
                <a:solidFill>
                  <a:schemeClr val="tx1"/>
                </a:solidFill>
                <a:latin typeface="Calibri" pitchFamily="34" charset="0"/>
                <a:ea typeface="+mn-ea"/>
                <a:cs typeface="+mn-cs"/>
              </a:rPr>
              <a:t>StaticResource</a:t>
            </a:r>
            <a:r>
              <a:rPr lang="en-US" altLang="zh-TW" sz="900" kern="1200" dirty="0" smtClean="0">
                <a:solidFill>
                  <a:schemeClr val="tx1"/>
                </a:solidFill>
                <a:latin typeface="Calibri" pitchFamily="34" charset="0"/>
                <a:ea typeface="+mn-ea"/>
                <a:cs typeface="+mn-cs"/>
              </a:rPr>
              <a:t> MyColor1}"/&gt;</a:t>
            </a:r>
          </a:p>
          <a:p>
            <a:r>
              <a:rPr lang="en-US" altLang="zh-TW" sz="900" kern="1200" dirty="0" smtClean="0">
                <a:solidFill>
                  <a:schemeClr val="tx1"/>
                </a:solidFill>
                <a:latin typeface="Calibri" pitchFamily="34" charset="0"/>
                <a:ea typeface="+mn-ea"/>
                <a:cs typeface="+mn-cs"/>
              </a:rPr>
              <a:t>                    &lt;/Style&gt;</a:t>
            </a:r>
          </a:p>
          <a:p>
            <a:r>
              <a:rPr lang="en-US" altLang="zh-TW" sz="900" kern="1200" dirty="0" smtClean="0">
                <a:solidFill>
                  <a:schemeClr val="tx1"/>
                </a:solidFill>
                <a:latin typeface="Calibri" pitchFamily="34" charset="0"/>
                <a:ea typeface="+mn-ea"/>
                <a:cs typeface="+mn-cs"/>
              </a:rPr>
              <a:t>                    &lt;Style </a:t>
            </a:r>
            <a:r>
              <a:rPr lang="en-US" altLang="zh-TW" sz="900" kern="1200" dirty="0" err="1" smtClean="0">
                <a:solidFill>
                  <a:schemeClr val="tx1"/>
                </a:solidFill>
                <a:latin typeface="Calibri" pitchFamily="34" charset="0"/>
                <a:ea typeface="+mn-ea"/>
                <a:cs typeface="+mn-cs"/>
              </a:rPr>
              <a:t>TargetType</a:t>
            </a:r>
            <a:r>
              <a:rPr lang="en-US" altLang="zh-TW" sz="900" kern="1200" dirty="0" smtClean="0">
                <a:solidFill>
                  <a:schemeClr val="tx1"/>
                </a:solidFill>
                <a:latin typeface="Calibri" pitchFamily="34" charset="0"/>
                <a:ea typeface="+mn-ea"/>
                <a:cs typeface="+mn-cs"/>
              </a:rPr>
              <a:t>="Control"&gt;</a:t>
            </a:r>
          </a:p>
          <a:p>
            <a:r>
              <a:rPr lang="en-US" altLang="zh-TW" sz="900" kern="1200" dirty="0" smtClean="0">
                <a:solidFill>
                  <a:schemeClr val="tx1"/>
                </a:solidFill>
                <a:latin typeface="Calibri" pitchFamily="34" charset="0"/>
                <a:ea typeface="+mn-ea"/>
                <a:cs typeface="+mn-cs"/>
              </a:rPr>
              <a:t>                        &lt;Setter Property="Background" Value="{</a:t>
            </a:r>
            <a:r>
              <a:rPr lang="en-US" altLang="zh-TW" sz="900" kern="1200" dirty="0" err="1" smtClean="0">
                <a:solidFill>
                  <a:schemeClr val="tx1"/>
                </a:solidFill>
                <a:latin typeface="Calibri" pitchFamily="34" charset="0"/>
                <a:ea typeface="+mn-ea"/>
                <a:cs typeface="+mn-cs"/>
              </a:rPr>
              <a:t>StaticResource</a:t>
            </a:r>
            <a:r>
              <a:rPr lang="en-US" altLang="zh-TW" sz="900" kern="1200" dirty="0" smtClean="0">
                <a:solidFill>
                  <a:schemeClr val="tx1"/>
                </a:solidFill>
                <a:latin typeface="Calibri" pitchFamily="34" charset="0"/>
                <a:ea typeface="+mn-ea"/>
                <a:cs typeface="+mn-cs"/>
              </a:rPr>
              <a:t> MyColor2}"/&gt;</a:t>
            </a:r>
          </a:p>
          <a:p>
            <a:r>
              <a:rPr lang="en-US" altLang="zh-TW" sz="900" kern="1200" dirty="0" smtClean="0">
                <a:solidFill>
                  <a:schemeClr val="tx1"/>
                </a:solidFill>
                <a:latin typeface="Calibri" pitchFamily="34" charset="0"/>
                <a:ea typeface="+mn-ea"/>
                <a:cs typeface="+mn-cs"/>
              </a:rPr>
              <a:t>                    &lt;/Style&gt;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datavis:StylePalette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charting:Chart.StylePalette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charting:Chart.Series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a:t>
            </a:r>
            <a:r>
              <a:rPr lang="en-US" altLang="zh-TW" sz="900" kern="1200" dirty="0" smtClean="0">
                <a:solidFill>
                  <a:schemeClr val="tx1"/>
                </a:solidFill>
                <a:latin typeface="Calibri" pitchFamily="34" charset="0"/>
                <a:ea typeface="+mn-ea"/>
                <a:cs typeface="+mn-cs"/>
              </a:rPr>
              <a:t> Title="</a:t>
            </a:r>
            <a:r>
              <a:rPr lang="zh-TW" altLang="en-US" sz="900" kern="1200" dirty="0" smtClean="0">
                <a:solidFill>
                  <a:schemeClr val="tx1"/>
                </a:solidFill>
                <a:latin typeface="Calibri" pitchFamily="34" charset="0"/>
                <a:ea typeface="+mn-ea"/>
                <a:cs typeface="+mn-cs"/>
              </a:rPr>
              <a:t>圖組</a:t>
            </a:r>
            <a:r>
              <a:rPr lang="en-US" altLang="zh-TW" sz="900" kern="1200" dirty="0" smtClean="0">
                <a:solidFill>
                  <a:schemeClr val="tx1"/>
                </a:solidFill>
                <a:latin typeface="Calibri" pitchFamily="34" charset="0"/>
                <a:ea typeface="+mn-ea"/>
                <a:cs typeface="+mn-cs"/>
              </a:rPr>
              <a:t>A"&gt;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charting:ColumnSeries.ItemsSource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controls:ObjectCollection</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&lt;sys:Int32&gt;1&lt;/sys:Int32&gt;</a:t>
            </a:r>
          </a:p>
          <a:p>
            <a:r>
              <a:rPr lang="en-US" altLang="zh-TW" sz="900" kern="1200" dirty="0" smtClean="0">
                <a:solidFill>
                  <a:schemeClr val="tx1"/>
                </a:solidFill>
                <a:latin typeface="Calibri" pitchFamily="34" charset="0"/>
                <a:ea typeface="+mn-ea"/>
                <a:cs typeface="+mn-cs"/>
              </a:rPr>
              <a:t>                            &lt;sys:Int32&gt;3&lt;/sys:Int32&gt;</a:t>
            </a:r>
          </a:p>
          <a:p>
            <a:r>
              <a:rPr lang="en-US" altLang="zh-TW" sz="900" kern="1200" dirty="0" smtClean="0">
                <a:solidFill>
                  <a:schemeClr val="tx1"/>
                </a:solidFill>
                <a:latin typeface="Calibri" pitchFamily="34" charset="0"/>
                <a:ea typeface="+mn-ea"/>
                <a:cs typeface="+mn-cs"/>
              </a:rPr>
              <a:t>                            &lt;sys:Int32&gt;5&lt;/sys:Int32&gt;</a:t>
            </a:r>
          </a:p>
          <a:p>
            <a:r>
              <a:rPr lang="en-US" altLang="zh-TW" sz="900" kern="1200" dirty="0" smtClean="0">
                <a:solidFill>
                  <a:schemeClr val="tx1"/>
                </a:solidFill>
                <a:latin typeface="Calibri" pitchFamily="34" charset="0"/>
                <a:ea typeface="+mn-ea"/>
                <a:cs typeface="+mn-cs"/>
              </a:rPr>
              <a:t>                            &lt;sys:Int32&gt;7&lt;/sys:Int32&gt;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controls:ObjectCollection</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charting:ColumnSeries.ItemsSource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a:t>
            </a:r>
            <a:r>
              <a:rPr lang="en-US" altLang="zh-TW" sz="900" kern="1200" dirty="0" smtClean="0">
                <a:solidFill>
                  <a:schemeClr val="tx1"/>
                </a:solidFill>
                <a:latin typeface="Calibri" pitchFamily="34" charset="0"/>
                <a:ea typeface="+mn-ea"/>
                <a:cs typeface="+mn-cs"/>
              </a:rPr>
              <a:t>&gt;</a:t>
            </a:r>
          </a:p>
          <a:p>
            <a:endParaRPr lang="en-US" altLang="zh-TW" sz="900" kern="1200" dirty="0" smtClean="0">
              <a:solidFill>
                <a:schemeClr val="tx1"/>
              </a:solidFill>
              <a:latin typeface="Calibri" pitchFamily="34" charset="0"/>
              <a:ea typeface="+mn-ea"/>
              <a:cs typeface="+mn-cs"/>
            </a:endParaRPr>
          </a:p>
          <a:p>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App.Xaml</a:t>
            </a:r>
            <a:r>
              <a:rPr lang="en-US" altLang="zh-TW" sz="900" kern="1200" dirty="0" smtClean="0">
                <a:solidFill>
                  <a:schemeClr val="tx1"/>
                </a:solidFill>
                <a:latin typeface="Calibri" pitchFamily="34" charset="0"/>
                <a:ea typeface="+mn-ea"/>
                <a:cs typeface="+mn-cs"/>
              </a:rPr>
              <a: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LinearGradientBrush</a:t>
            </a:r>
            <a:r>
              <a:rPr lang="en-US" altLang="zh-TW" sz="900" kern="1200" dirty="0" smtClean="0">
                <a:solidFill>
                  <a:schemeClr val="tx1"/>
                </a:solidFill>
                <a:latin typeface="Calibri" pitchFamily="34" charset="0"/>
                <a:ea typeface="+mn-ea"/>
                <a:cs typeface="+mn-cs"/>
              </a:rPr>
              <a:t> x:Key="MyColor1" </a:t>
            </a:r>
            <a:r>
              <a:rPr lang="en-US" altLang="zh-TW" sz="900" kern="1200" dirty="0" err="1" smtClean="0">
                <a:solidFill>
                  <a:schemeClr val="tx1"/>
                </a:solidFill>
                <a:latin typeface="Calibri" pitchFamily="34" charset="0"/>
                <a:ea typeface="+mn-ea"/>
                <a:cs typeface="+mn-cs"/>
              </a:rPr>
              <a:t>EndPoint</a:t>
            </a:r>
            <a:r>
              <a:rPr lang="en-US" altLang="zh-TW" sz="900" kern="1200" dirty="0" smtClean="0">
                <a:solidFill>
                  <a:schemeClr val="tx1"/>
                </a:solidFill>
                <a:latin typeface="Calibri" pitchFamily="34" charset="0"/>
                <a:ea typeface="+mn-ea"/>
                <a:cs typeface="+mn-cs"/>
              </a:rPr>
              <a:t>="0.5,1" </a:t>
            </a:r>
            <a:r>
              <a:rPr lang="en-US" altLang="zh-TW" sz="900" kern="1200" dirty="0" err="1" smtClean="0">
                <a:solidFill>
                  <a:schemeClr val="tx1"/>
                </a:solidFill>
                <a:latin typeface="Calibri" pitchFamily="34" charset="0"/>
                <a:ea typeface="+mn-ea"/>
                <a:cs typeface="+mn-cs"/>
              </a:rPr>
              <a:t>StartPoint</a:t>
            </a:r>
            <a:r>
              <a:rPr lang="en-US" altLang="zh-TW" sz="900" kern="1200" dirty="0" smtClean="0">
                <a:solidFill>
                  <a:schemeClr val="tx1"/>
                </a:solidFill>
                <a:latin typeface="Calibri" pitchFamily="34" charset="0"/>
                <a:ea typeface="+mn-ea"/>
                <a:cs typeface="+mn-cs"/>
              </a:rPr>
              <a:t>="0.5,0"&gt;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GradientStop</a:t>
            </a:r>
            <a:r>
              <a:rPr lang="en-US" altLang="zh-TW" sz="900" kern="1200" dirty="0" smtClean="0">
                <a:solidFill>
                  <a:schemeClr val="tx1"/>
                </a:solidFill>
                <a:latin typeface="Calibri" pitchFamily="34" charset="0"/>
                <a:ea typeface="+mn-ea"/>
                <a:cs typeface="+mn-cs"/>
              </a:rPr>
              <a:t> Color="</a:t>
            </a:r>
            <a:r>
              <a:rPr lang="en-US" altLang="zh-TW" sz="900" kern="1200" dirty="0" err="1" smtClean="0">
                <a:solidFill>
                  <a:schemeClr val="tx1"/>
                </a:solidFill>
                <a:latin typeface="Calibri" pitchFamily="34" charset="0"/>
                <a:ea typeface="+mn-ea"/>
                <a:cs typeface="+mn-cs"/>
              </a:rPr>
              <a:t>LightPink</a:t>
            </a:r>
            <a:r>
              <a:rPr lang="en-US" altLang="zh-TW" sz="900" kern="1200" dirty="0" smtClean="0">
                <a:solidFill>
                  <a:schemeClr val="tx1"/>
                </a:solidFill>
                <a:latin typeface="Calibri" pitchFamily="34" charset="0"/>
                <a:ea typeface="+mn-ea"/>
                <a:cs typeface="+mn-cs"/>
              </a:rPr>
              <a:t>"  Offset="0"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GradientStop</a:t>
            </a:r>
            <a:r>
              <a:rPr lang="en-US" altLang="zh-TW" sz="900" kern="1200" dirty="0" smtClean="0">
                <a:solidFill>
                  <a:schemeClr val="tx1"/>
                </a:solidFill>
                <a:latin typeface="Calibri" pitchFamily="34" charset="0"/>
                <a:ea typeface="+mn-ea"/>
                <a:cs typeface="+mn-cs"/>
              </a:rPr>
              <a:t> Color="Red" Offset="1"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LinearGradientBrush</a:t>
            </a:r>
            <a:r>
              <a:rPr lang="en-US" altLang="zh-TW" sz="900" kern="1200" dirty="0" smtClean="0">
                <a:solidFill>
                  <a:schemeClr val="tx1"/>
                </a:solidFill>
                <a:latin typeface="Calibri" pitchFamily="34" charset="0"/>
                <a:ea typeface="+mn-ea"/>
                <a:cs typeface="+mn-cs"/>
              </a:rPr>
              <a:t>&gt;</a:t>
            </a:r>
          </a:p>
          <a:p>
            <a:r>
              <a:rPr lang="zh-TW" altLang="en-US" sz="900" kern="1200" dirty="0" smtClean="0">
                <a:solidFill>
                  <a:schemeClr val="tx1"/>
                </a:solidFill>
                <a:latin typeface="Calibri" pitchFamily="34" charset="0"/>
                <a:ea typeface="+mn-ea"/>
                <a:cs typeface="+mn-cs"/>
              </a:rPr>
              <a:t>        </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LinearGradientBrush</a:t>
            </a:r>
            <a:r>
              <a:rPr lang="en-US" altLang="zh-TW" sz="900" kern="1200" dirty="0" smtClean="0">
                <a:solidFill>
                  <a:schemeClr val="tx1"/>
                </a:solidFill>
                <a:latin typeface="Calibri" pitchFamily="34" charset="0"/>
                <a:ea typeface="+mn-ea"/>
                <a:cs typeface="+mn-cs"/>
              </a:rPr>
              <a:t> x:Key="MyColor2" </a:t>
            </a:r>
            <a:r>
              <a:rPr lang="en-US" altLang="zh-TW" sz="900" kern="1200" dirty="0" err="1" smtClean="0">
                <a:solidFill>
                  <a:schemeClr val="tx1"/>
                </a:solidFill>
                <a:latin typeface="Calibri" pitchFamily="34" charset="0"/>
                <a:ea typeface="+mn-ea"/>
                <a:cs typeface="+mn-cs"/>
              </a:rPr>
              <a:t>EndPoint</a:t>
            </a:r>
            <a:r>
              <a:rPr lang="en-US" altLang="zh-TW" sz="900" kern="1200" dirty="0" smtClean="0">
                <a:solidFill>
                  <a:schemeClr val="tx1"/>
                </a:solidFill>
                <a:latin typeface="Calibri" pitchFamily="34" charset="0"/>
                <a:ea typeface="+mn-ea"/>
                <a:cs typeface="+mn-cs"/>
              </a:rPr>
              <a:t>="0.5,1" </a:t>
            </a:r>
            <a:r>
              <a:rPr lang="en-US" altLang="zh-TW" sz="900" kern="1200" dirty="0" err="1" smtClean="0">
                <a:solidFill>
                  <a:schemeClr val="tx1"/>
                </a:solidFill>
                <a:latin typeface="Calibri" pitchFamily="34" charset="0"/>
                <a:ea typeface="+mn-ea"/>
                <a:cs typeface="+mn-cs"/>
              </a:rPr>
              <a:t>StartPoint</a:t>
            </a:r>
            <a:r>
              <a:rPr lang="en-US" altLang="zh-TW" sz="900" kern="1200" dirty="0" smtClean="0">
                <a:solidFill>
                  <a:schemeClr val="tx1"/>
                </a:solidFill>
                <a:latin typeface="Calibri" pitchFamily="34" charset="0"/>
                <a:ea typeface="+mn-ea"/>
                <a:cs typeface="+mn-cs"/>
              </a:rPr>
              <a:t>="0.5,0"&gt;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GradientStop</a:t>
            </a:r>
            <a:r>
              <a:rPr lang="en-US" altLang="zh-TW" sz="900" kern="1200" dirty="0" smtClean="0">
                <a:solidFill>
                  <a:schemeClr val="tx1"/>
                </a:solidFill>
                <a:latin typeface="Calibri" pitchFamily="34" charset="0"/>
                <a:ea typeface="+mn-ea"/>
                <a:cs typeface="+mn-cs"/>
              </a:rPr>
              <a:t> Color="</a:t>
            </a:r>
            <a:r>
              <a:rPr lang="en-US" altLang="zh-TW" sz="900" kern="1200" dirty="0" err="1" smtClean="0">
                <a:solidFill>
                  <a:schemeClr val="tx1"/>
                </a:solidFill>
                <a:latin typeface="Calibri" pitchFamily="34" charset="0"/>
                <a:ea typeface="+mn-ea"/>
                <a:cs typeface="+mn-cs"/>
              </a:rPr>
              <a:t>LightBlue</a:t>
            </a:r>
            <a:r>
              <a:rPr lang="en-US" altLang="zh-TW" sz="900" kern="1200" dirty="0" smtClean="0">
                <a:solidFill>
                  <a:schemeClr val="tx1"/>
                </a:solidFill>
                <a:latin typeface="Calibri" pitchFamily="34" charset="0"/>
                <a:ea typeface="+mn-ea"/>
                <a:cs typeface="+mn-cs"/>
              </a:rPr>
              <a:t>" Offset="0"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GradientStop</a:t>
            </a:r>
            <a:r>
              <a:rPr lang="en-US" altLang="zh-TW" sz="900" kern="1200" dirty="0" smtClean="0">
                <a:solidFill>
                  <a:schemeClr val="tx1"/>
                </a:solidFill>
                <a:latin typeface="Calibri" pitchFamily="34" charset="0"/>
                <a:ea typeface="+mn-ea"/>
                <a:cs typeface="+mn-cs"/>
              </a:rPr>
              <a:t> Color="Blue" Offset="1"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LinearGradientBrush</a:t>
            </a:r>
            <a:r>
              <a:rPr lang="en-US" altLang="zh-TW" sz="900" kern="1200" dirty="0" smtClean="0">
                <a:solidFill>
                  <a:schemeClr val="tx1"/>
                </a:solidFill>
                <a:latin typeface="Calibri" pitchFamily="34" charset="0"/>
                <a:ea typeface="+mn-ea"/>
                <a:cs typeface="+mn-cs"/>
              </a:rPr>
              <a:t>&gt;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
        <p:nvSpPr>
          <p:cNvPr id="6" name="Slide Image Placeholder 5"/>
          <p:cNvSpPr>
            <a:spLocks noGrp="1" noRot="1" noChangeAspect="1"/>
          </p:cNvSpPr>
          <p:nvPr>
            <p:ph type="sldImg"/>
          </p:nvPr>
        </p:nvSpPr>
        <p:spPr>
          <a:xfrm>
            <a:off x="1435100" y="511175"/>
            <a:ext cx="4181475" cy="3136900"/>
          </a:xfrm>
        </p:spPr>
      </p:sp>
      <p:sp>
        <p:nvSpPr>
          <p:cNvPr id="7" name="Notes Placeholder 6"/>
          <p:cNvSpPr>
            <a:spLocks noGrp="1"/>
          </p:cNvSpPr>
          <p:nvPr>
            <p:ph type="body" idx="1"/>
          </p:nvPr>
        </p:nvSpPr>
        <p:spPr/>
        <p:txBody>
          <a:bodyPr>
            <a:normAutofit/>
          </a:bodyPr>
          <a:lstStyle/>
          <a:p>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Main.Xaml</a:t>
            </a:r>
            <a:r>
              <a:rPr lang="en-US" altLang="zh-TW" sz="900" kern="1200" dirty="0" smtClean="0">
                <a:solidFill>
                  <a:schemeClr val="tx1"/>
                </a:solidFill>
                <a:latin typeface="Calibri" pitchFamily="34" charset="0"/>
                <a:ea typeface="+mn-ea"/>
                <a:cs typeface="+mn-cs"/>
              </a:rPr>
              <a: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a:t>
            </a:r>
            <a:r>
              <a:rPr lang="en-US" altLang="zh-TW" sz="900" kern="1200" dirty="0" smtClean="0">
                <a:solidFill>
                  <a:schemeClr val="tx1"/>
                </a:solidFill>
                <a:latin typeface="Calibri" pitchFamily="34" charset="0"/>
                <a:ea typeface="+mn-ea"/>
                <a:cs typeface="+mn-cs"/>
              </a:rPr>
              <a:t> Title="Column Chart By </a:t>
            </a:r>
            <a:r>
              <a:rPr lang="en-US" altLang="zh-TW" sz="900" kern="1200" dirty="0" err="1" smtClean="0">
                <a:solidFill>
                  <a:schemeClr val="tx1"/>
                </a:solidFill>
                <a:latin typeface="Calibri" pitchFamily="34" charset="0"/>
                <a:ea typeface="+mn-ea"/>
                <a:cs typeface="+mn-cs"/>
              </a:rPr>
              <a:t>Xaml</a:t>
            </a:r>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LegendTitle</a:t>
            </a:r>
            <a:r>
              <a:rPr lang="en-US" altLang="zh-TW" sz="900" kern="1200" dirty="0" smtClean="0">
                <a:solidFill>
                  <a:schemeClr val="tx1"/>
                </a:solidFill>
                <a:latin typeface="Calibri" pitchFamily="34" charset="0"/>
                <a:ea typeface="+mn-ea"/>
                <a:cs typeface="+mn-cs"/>
              </a:rPr>
              <a:t>="</a:t>
            </a:r>
            <a:r>
              <a:rPr lang="zh-TW" altLang="en-US" sz="900" kern="1200" dirty="0" smtClean="0">
                <a:solidFill>
                  <a:schemeClr val="tx1"/>
                </a:solidFill>
                <a:latin typeface="Calibri" pitchFamily="34" charset="0"/>
                <a:ea typeface="+mn-ea"/>
                <a:cs typeface="+mn-cs"/>
              </a:rPr>
              <a:t>圖例</a:t>
            </a:r>
            <a:r>
              <a:rPr lang="en-US" altLang="zh-TW" sz="900" kern="1200" dirty="0" smtClean="0">
                <a:solidFill>
                  <a:schemeClr val="tx1"/>
                </a:solidFill>
                <a:latin typeface="Calibri" pitchFamily="34" charset="0"/>
                <a:ea typeface="+mn-ea"/>
                <a:cs typeface="+mn-cs"/>
              </a:rPr>
              <a:t>"</a:t>
            </a:r>
          </a:p>
          <a:p>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PlotAreaStyle</a:t>
            </a:r>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StaticResource</a:t>
            </a:r>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MyPlotArea</a:t>
            </a:r>
            <a:r>
              <a:rPr lang="en-US" altLang="zh-TW" sz="900" kern="1200" dirty="0" smtClean="0">
                <a:solidFill>
                  <a:schemeClr val="tx1"/>
                </a:solidFill>
                <a:latin typeface="Calibri" pitchFamily="34" charset="0"/>
                <a:ea typeface="+mn-ea"/>
                <a:cs typeface="+mn-cs"/>
              </a:rPr>
              <a:t>}"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charting:Chart.StylePalette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datavis:StylePalette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&lt;Style </a:t>
            </a:r>
            <a:r>
              <a:rPr lang="en-US" altLang="zh-TW" sz="900" kern="1200" dirty="0" err="1" smtClean="0">
                <a:solidFill>
                  <a:schemeClr val="tx1"/>
                </a:solidFill>
                <a:latin typeface="Calibri" pitchFamily="34" charset="0"/>
                <a:ea typeface="+mn-ea"/>
                <a:cs typeface="+mn-cs"/>
              </a:rPr>
              <a:t>TargetType</a:t>
            </a:r>
            <a:r>
              <a:rPr lang="en-US" altLang="zh-TW" sz="900" kern="1200" dirty="0" smtClean="0">
                <a:solidFill>
                  <a:schemeClr val="tx1"/>
                </a:solidFill>
                <a:latin typeface="Calibri" pitchFamily="34" charset="0"/>
                <a:ea typeface="+mn-ea"/>
                <a:cs typeface="+mn-cs"/>
              </a:rPr>
              <a:t>="Control"&gt;</a:t>
            </a:r>
          </a:p>
          <a:p>
            <a:r>
              <a:rPr lang="en-US" altLang="zh-TW" sz="900" kern="1200" dirty="0" smtClean="0">
                <a:solidFill>
                  <a:schemeClr val="tx1"/>
                </a:solidFill>
                <a:latin typeface="Calibri" pitchFamily="34" charset="0"/>
                <a:ea typeface="+mn-ea"/>
                <a:cs typeface="+mn-cs"/>
              </a:rPr>
              <a:t>                        &lt;Setter Property="Background" Value="{</a:t>
            </a:r>
            <a:r>
              <a:rPr lang="en-US" altLang="zh-TW" sz="900" kern="1200" dirty="0" err="1" smtClean="0">
                <a:solidFill>
                  <a:schemeClr val="tx1"/>
                </a:solidFill>
                <a:latin typeface="Calibri" pitchFamily="34" charset="0"/>
                <a:ea typeface="+mn-ea"/>
                <a:cs typeface="+mn-cs"/>
              </a:rPr>
              <a:t>StaticResource</a:t>
            </a:r>
            <a:r>
              <a:rPr lang="en-US" altLang="zh-TW" sz="900" kern="1200" dirty="0" smtClean="0">
                <a:solidFill>
                  <a:schemeClr val="tx1"/>
                </a:solidFill>
                <a:latin typeface="Calibri" pitchFamily="34" charset="0"/>
                <a:ea typeface="+mn-ea"/>
                <a:cs typeface="+mn-cs"/>
              </a:rPr>
              <a:t> MyColor1}"/&gt;</a:t>
            </a:r>
          </a:p>
          <a:p>
            <a:r>
              <a:rPr lang="en-US" altLang="zh-TW" sz="900" kern="1200" dirty="0" smtClean="0">
                <a:solidFill>
                  <a:schemeClr val="tx1"/>
                </a:solidFill>
                <a:latin typeface="Calibri" pitchFamily="34" charset="0"/>
                <a:ea typeface="+mn-ea"/>
                <a:cs typeface="+mn-cs"/>
              </a:rPr>
              <a:t>                    &lt;/Style&gt;</a:t>
            </a:r>
          </a:p>
          <a:p>
            <a:r>
              <a:rPr lang="en-US" altLang="zh-TW" sz="900" kern="1200" dirty="0" smtClean="0">
                <a:solidFill>
                  <a:schemeClr val="tx1"/>
                </a:solidFill>
                <a:latin typeface="Calibri" pitchFamily="34" charset="0"/>
                <a:ea typeface="+mn-ea"/>
                <a:cs typeface="+mn-cs"/>
              </a:rPr>
              <a:t>                    &lt;Style </a:t>
            </a:r>
            <a:r>
              <a:rPr lang="en-US" altLang="zh-TW" sz="900" kern="1200" dirty="0" err="1" smtClean="0">
                <a:solidFill>
                  <a:schemeClr val="tx1"/>
                </a:solidFill>
                <a:latin typeface="Calibri" pitchFamily="34" charset="0"/>
                <a:ea typeface="+mn-ea"/>
                <a:cs typeface="+mn-cs"/>
              </a:rPr>
              <a:t>TargetType</a:t>
            </a:r>
            <a:r>
              <a:rPr lang="en-US" altLang="zh-TW" sz="900" kern="1200" dirty="0" smtClean="0">
                <a:solidFill>
                  <a:schemeClr val="tx1"/>
                </a:solidFill>
                <a:latin typeface="Calibri" pitchFamily="34" charset="0"/>
                <a:ea typeface="+mn-ea"/>
                <a:cs typeface="+mn-cs"/>
              </a:rPr>
              <a:t>="Control"&gt;</a:t>
            </a:r>
          </a:p>
          <a:p>
            <a:r>
              <a:rPr lang="en-US" altLang="zh-TW" sz="900" kern="1200" dirty="0" smtClean="0">
                <a:solidFill>
                  <a:schemeClr val="tx1"/>
                </a:solidFill>
                <a:latin typeface="Calibri" pitchFamily="34" charset="0"/>
                <a:ea typeface="+mn-ea"/>
                <a:cs typeface="+mn-cs"/>
              </a:rPr>
              <a:t>                        &lt;Setter Property="Background" Value="{</a:t>
            </a:r>
            <a:r>
              <a:rPr lang="en-US" altLang="zh-TW" sz="900" kern="1200" dirty="0" err="1" smtClean="0">
                <a:solidFill>
                  <a:schemeClr val="tx1"/>
                </a:solidFill>
                <a:latin typeface="Calibri" pitchFamily="34" charset="0"/>
                <a:ea typeface="+mn-ea"/>
                <a:cs typeface="+mn-cs"/>
              </a:rPr>
              <a:t>StaticResource</a:t>
            </a:r>
            <a:r>
              <a:rPr lang="en-US" altLang="zh-TW" sz="900" kern="1200" dirty="0" smtClean="0">
                <a:solidFill>
                  <a:schemeClr val="tx1"/>
                </a:solidFill>
                <a:latin typeface="Calibri" pitchFamily="34" charset="0"/>
                <a:ea typeface="+mn-ea"/>
                <a:cs typeface="+mn-cs"/>
              </a:rPr>
              <a:t> MyColor2}"/&gt;</a:t>
            </a:r>
          </a:p>
          <a:p>
            <a:r>
              <a:rPr lang="en-US" altLang="zh-TW" sz="900" kern="1200" dirty="0" smtClean="0">
                <a:solidFill>
                  <a:schemeClr val="tx1"/>
                </a:solidFill>
                <a:latin typeface="Calibri" pitchFamily="34" charset="0"/>
                <a:ea typeface="+mn-ea"/>
                <a:cs typeface="+mn-cs"/>
              </a:rPr>
              <a:t>                    &lt;/Style&gt;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datavis:StylePalette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charting:Chart.StylePalette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charting:Chart.Series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a:t>
            </a:r>
            <a:r>
              <a:rPr lang="en-US" altLang="zh-TW" sz="900" kern="1200" dirty="0" smtClean="0">
                <a:solidFill>
                  <a:schemeClr val="tx1"/>
                </a:solidFill>
                <a:latin typeface="Calibri" pitchFamily="34" charset="0"/>
                <a:ea typeface="+mn-ea"/>
                <a:cs typeface="+mn-cs"/>
              </a:rPr>
              <a:t> Title="</a:t>
            </a:r>
            <a:r>
              <a:rPr lang="zh-TW" altLang="en-US" sz="900" kern="1200" dirty="0" smtClean="0">
                <a:solidFill>
                  <a:schemeClr val="tx1"/>
                </a:solidFill>
                <a:latin typeface="Calibri" pitchFamily="34" charset="0"/>
                <a:ea typeface="+mn-ea"/>
                <a:cs typeface="+mn-cs"/>
              </a:rPr>
              <a:t>圖組</a:t>
            </a:r>
            <a:r>
              <a:rPr lang="en-US" altLang="zh-TW" sz="900" kern="1200" dirty="0" smtClean="0">
                <a:solidFill>
                  <a:schemeClr val="tx1"/>
                </a:solidFill>
                <a:latin typeface="Calibri" pitchFamily="34" charset="0"/>
                <a:ea typeface="+mn-ea"/>
                <a:cs typeface="+mn-cs"/>
              </a:rPr>
              <a:t>A"&gt;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charting:ColumnSeries.ItemsSource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controls:ObjectCollection</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&lt;sys:Int32&gt;1&lt;/sys:Int32&gt;</a:t>
            </a:r>
          </a:p>
          <a:p>
            <a:r>
              <a:rPr lang="en-US" altLang="zh-TW" sz="900" kern="1200" dirty="0" smtClean="0">
                <a:solidFill>
                  <a:schemeClr val="tx1"/>
                </a:solidFill>
                <a:latin typeface="Calibri" pitchFamily="34" charset="0"/>
                <a:ea typeface="+mn-ea"/>
                <a:cs typeface="+mn-cs"/>
              </a:rPr>
              <a:t>                            &lt;sys:Int32&gt;3&lt;/sys:Int32&gt;</a:t>
            </a:r>
          </a:p>
          <a:p>
            <a:r>
              <a:rPr lang="en-US" altLang="zh-TW" sz="900" kern="1200" dirty="0" smtClean="0">
                <a:solidFill>
                  <a:schemeClr val="tx1"/>
                </a:solidFill>
                <a:latin typeface="Calibri" pitchFamily="34" charset="0"/>
                <a:ea typeface="+mn-ea"/>
                <a:cs typeface="+mn-cs"/>
              </a:rPr>
              <a:t>                            &lt;sys:Int32&gt;5&lt;/sys:Int32&gt;</a:t>
            </a:r>
          </a:p>
          <a:p>
            <a:r>
              <a:rPr lang="en-US" altLang="zh-TW" sz="900" kern="1200" dirty="0" smtClean="0">
                <a:solidFill>
                  <a:schemeClr val="tx1"/>
                </a:solidFill>
                <a:latin typeface="Calibri" pitchFamily="34" charset="0"/>
                <a:ea typeface="+mn-ea"/>
                <a:cs typeface="+mn-cs"/>
              </a:rPr>
              <a:t>                            &lt;sys:Int32&gt;7&lt;/sys:Int32&gt;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controls:ObjectCollection</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charting:ColumnSeries.ItemsSource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a:t>
            </a:r>
            <a:r>
              <a:rPr lang="en-US" altLang="zh-TW" sz="900" kern="1200" dirty="0" smtClean="0">
                <a:solidFill>
                  <a:schemeClr val="tx1"/>
                </a:solidFill>
                <a:latin typeface="Calibri" pitchFamily="34" charset="0"/>
                <a:ea typeface="+mn-ea"/>
                <a:cs typeface="+mn-cs"/>
              </a:rPr>
              <a:t>&gt;</a:t>
            </a:r>
          </a:p>
          <a:p>
            <a:endParaRPr lang="en-US" altLang="zh-TW" sz="900" kern="1200" dirty="0" smtClean="0">
              <a:solidFill>
                <a:schemeClr val="tx1"/>
              </a:solidFill>
              <a:latin typeface="Calibri" pitchFamily="34" charset="0"/>
              <a:ea typeface="+mn-ea"/>
              <a:cs typeface="+mn-cs"/>
            </a:endParaRPr>
          </a:p>
          <a:p>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App.Xaml</a:t>
            </a:r>
            <a:r>
              <a:rPr lang="en-US" altLang="zh-TW" sz="900" kern="1200" dirty="0" smtClean="0">
                <a:solidFill>
                  <a:schemeClr val="tx1"/>
                </a:solidFill>
                <a:latin typeface="Calibri" pitchFamily="34" charset="0"/>
                <a:ea typeface="+mn-ea"/>
                <a:cs typeface="+mn-cs"/>
              </a:rPr>
              <a: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LinearGradientBrush</a:t>
            </a:r>
            <a:r>
              <a:rPr lang="en-US" altLang="zh-TW" sz="900" kern="1200" dirty="0" smtClean="0">
                <a:solidFill>
                  <a:schemeClr val="tx1"/>
                </a:solidFill>
                <a:latin typeface="Calibri" pitchFamily="34" charset="0"/>
                <a:ea typeface="+mn-ea"/>
                <a:cs typeface="+mn-cs"/>
              </a:rPr>
              <a:t> x:Key="MyColor1" </a:t>
            </a:r>
            <a:r>
              <a:rPr lang="en-US" altLang="zh-TW" sz="900" kern="1200" dirty="0" err="1" smtClean="0">
                <a:solidFill>
                  <a:schemeClr val="tx1"/>
                </a:solidFill>
                <a:latin typeface="Calibri" pitchFamily="34" charset="0"/>
                <a:ea typeface="+mn-ea"/>
                <a:cs typeface="+mn-cs"/>
              </a:rPr>
              <a:t>EndPoint</a:t>
            </a:r>
            <a:r>
              <a:rPr lang="en-US" altLang="zh-TW" sz="900" kern="1200" dirty="0" smtClean="0">
                <a:solidFill>
                  <a:schemeClr val="tx1"/>
                </a:solidFill>
                <a:latin typeface="Calibri" pitchFamily="34" charset="0"/>
                <a:ea typeface="+mn-ea"/>
                <a:cs typeface="+mn-cs"/>
              </a:rPr>
              <a:t>="0.5,1" </a:t>
            </a:r>
            <a:r>
              <a:rPr lang="en-US" altLang="zh-TW" sz="900" kern="1200" dirty="0" err="1" smtClean="0">
                <a:solidFill>
                  <a:schemeClr val="tx1"/>
                </a:solidFill>
                <a:latin typeface="Calibri" pitchFamily="34" charset="0"/>
                <a:ea typeface="+mn-ea"/>
                <a:cs typeface="+mn-cs"/>
              </a:rPr>
              <a:t>StartPoint</a:t>
            </a:r>
            <a:r>
              <a:rPr lang="en-US" altLang="zh-TW" sz="900" kern="1200" dirty="0" smtClean="0">
                <a:solidFill>
                  <a:schemeClr val="tx1"/>
                </a:solidFill>
                <a:latin typeface="Calibri" pitchFamily="34" charset="0"/>
                <a:ea typeface="+mn-ea"/>
                <a:cs typeface="+mn-cs"/>
              </a:rPr>
              <a:t>="0.5,0"&gt;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GradientStop</a:t>
            </a:r>
            <a:r>
              <a:rPr lang="en-US" altLang="zh-TW" sz="900" kern="1200" dirty="0" smtClean="0">
                <a:solidFill>
                  <a:schemeClr val="tx1"/>
                </a:solidFill>
                <a:latin typeface="Calibri" pitchFamily="34" charset="0"/>
                <a:ea typeface="+mn-ea"/>
                <a:cs typeface="+mn-cs"/>
              </a:rPr>
              <a:t> Color="</a:t>
            </a:r>
            <a:r>
              <a:rPr lang="en-US" altLang="zh-TW" sz="900" kern="1200" dirty="0" err="1" smtClean="0">
                <a:solidFill>
                  <a:schemeClr val="tx1"/>
                </a:solidFill>
                <a:latin typeface="Calibri" pitchFamily="34" charset="0"/>
                <a:ea typeface="+mn-ea"/>
                <a:cs typeface="+mn-cs"/>
              </a:rPr>
              <a:t>LightPink</a:t>
            </a:r>
            <a:r>
              <a:rPr lang="en-US" altLang="zh-TW" sz="900" kern="1200" dirty="0" smtClean="0">
                <a:solidFill>
                  <a:schemeClr val="tx1"/>
                </a:solidFill>
                <a:latin typeface="Calibri" pitchFamily="34" charset="0"/>
                <a:ea typeface="+mn-ea"/>
                <a:cs typeface="+mn-cs"/>
              </a:rPr>
              <a:t>"  Offset="0"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GradientStop</a:t>
            </a:r>
            <a:r>
              <a:rPr lang="en-US" altLang="zh-TW" sz="900" kern="1200" dirty="0" smtClean="0">
                <a:solidFill>
                  <a:schemeClr val="tx1"/>
                </a:solidFill>
                <a:latin typeface="Calibri" pitchFamily="34" charset="0"/>
                <a:ea typeface="+mn-ea"/>
                <a:cs typeface="+mn-cs"/>
              </a:rPr>
              <a:t> Color="Red" Offset="1"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LinearGradientBrush</a:t>
            </a:r>
            <a:r>
              <a:rPr lang="en-US" altLang="zh-TW" sz="900" kern="1200" dirty="0" smtClean="0">
                <a:solidFill>
                  <a:schemeClr val="tx1"/>
                </a:solidFill>
                <a:latin typeface="Calibri" pitchFamily="34" charset="0"/>
                <a:ea typeface="+mn-ea"/>
                <a:cs typeface="+mn-cs"/>
              </a:rPr>
              <a:t>&gt;</a:t>
            </a:r>
          </a:p>
          <a:p>
            <a:r>
              <a:rPr lang="zh-TW" altLang="en-US" sz="900" kern="1200" dirty="0" smtClean="0">
                <a:solidFill>
                  <a:schemeClr val="tx1"/>
                </a:solidFill>
                <a:latin typeface="Calibri" pitchFamily="34" charset="0"/>
                <a:ea typeface="+mn-ea"/>
                <a:cs typeface="+mn-cs"/>
              </a:rPr>
              <a:t>        </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LinearGradientBrush</a:t>
            </a:r>
            <a:r>
              <a:rPr lang="en-US" altLang="zh-TW" sz="900" kern="1200" dirty="0" smtClean="0">
                <a:solidFill>
                  <a:schemeClr val="tx1"/>
                </a:solidFill>
                <a:latin typeface="Calibri" pitchFamily="34" charset="0"/>
                <a:ea typeface="+mn-ea"/>
                <a:cs typeface="+mn-cs"/>
              </a:rPr>
              <a:t> x:Key="MyColor2" </a:t>
            </a:r>
            <a:r>
              <a:rPr lang="en-US" altLang="zh-TW" sz="900" kern="1200" dirty="0" err="1" smtClean="0">
                <a:solidFill>
                  <a:schemeClr val="tx1"/>
                </a:solidFill>
                <a:latin typeface="Calibri" pitchFamily="34" charset="0"/>
                <a:ea typeface="+mn-ea"/>
                <a:cs typeface="+mn-cs"/>
              </a:rPr>
              <a:t>EndPoint</a:t>
            </a:r>
            <a:r>
              <a:rPr lang="en-US" altLang="zh-TW" sz="900" kern="1200" dirty="0" smtClean="0">
                <a:solidFill>
                  <a:schemeClr val="tx1"/>
                </a:solidFill>
                <a:latin typeface="Calibri" pitchFamily="34" charset="0"/>
                <a:ea typeface="+mn-ea"/>
                <a:cs typeface="+mn-cs"/>
              </a:rPr>
              <a:t>="0.5,1" </a:t>
            </a:r>
            <a:r>
              <a:rPr lang="en-US" altLang="zh-TW" sz="900" kern="1200" dirty="0" err="1" smtClean="0">
                <a:solidFill>
                  <a:schemeClr val="tx1"/>
                </a:solidFill>
                <a:latin typeface="Calibri" pitchFamily="34" charset="0"/>
                <a:ea typeface="+mn-ea"/>
                <a:cs typeface="+mn-cs"/>
              </a:rPr>
              <a:t>StartPoint</a:t>
            </a:r>
            <a:r>
              <a:rPr lang="en-US" altLang="zh-TW" sz="900" kern="1200" dirty="0" smtClean="0">
                <a:solidFill>
                  <a:schemeClr val="tx1"/>
                </a:solidFill>
                <a:latin typeface="Calibri" pitchFamily="34" charset="0"/>
                <a:ea typeface="+mn-ea"/>
                <a:cs typeface="+mn-cs"/>
              </a:rPr>
              <a:t>="0.5,0"&gt;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GradientStop</a:t>
            </a:r>
            <a:r>
              <a:rPr lang="en-US" altLang="zh-TW" sz="900" kern="1200" dirty="0" smtClean="0">
                <a:solidFill>
                  <a:schemeClr val="tx1"/>
                </a:solidFill>
                <a:latin typeface="Calibri" pitchFamily="34" charset="0"/>
                <a:ea typeface="+mn-ea"/>
                <a:cs typeface="+mn-cs"/>
              </a:rPr>
              <a:t> Color="</a:t>
            </a:r>
            <a:r>
              <a:rPr lang="en-US" altLang="zh-TW" sz="900" kern="1200" dirty="0" err="1" smtClean="0">
                <a:solidFill>
                  <a:schemeClr val="tx1"/>
                </a:solidFill>
                <a:latin typeface="Calibri" pitchFamily="34" charset="0"/>
                <a:ea typeface="+mn-ea"/>
                <a:cs typeface="+mn-cs"/>
              </a:rPr>
              <a:t>LightBlue</a:t>
            </a:r>
            <a:r>
              <a:rPr lang="en-US" altLang="zh-TW" sz="900" kern="1200" dirty="0" smtClean="0">
                <a:solidFill>
                  <a:schemeClr val="tx1"/>
                </a:solidFill>
                <a:latin typeface="Calibri" pitchFamily="34" charset="0"/>
                <a:ea typeface="+mn-ea"/>
                <a:cs typeface="+mn-cs"/>
              </a:rPr>
              <a:t>" Offset="0"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GradientStop</a:t>
            </a:r>
            <a:r>
              <a:rPr lang="en-US" altLang="zh-TW" sz="900" kern="1200" dirty="0" smtClean="0">
                <a:solidFill>
                  <a:schemeClr val="tx1"/>
                </a:solidFill>
                <a:latin typeface="Calibri" pitchFamily="34" charset="0"/>
                <a:ea typeface="+mn-ea"/>
                <a:cs typeface="+mn-cs"/>
              </a:rPr>
              <a:t> Color="Blue" Offset="1"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LinearGradientBrush</a:t>
            </a:r>
            <a:r>
              <a:rPr lang="en-US" altLang="zh-TW" sz="900" kern="1200" dirty="0" smtClean="0">
                <a:solidFill>
                  <a:schemeClr val="tx1"/>
                </a:solidFill>
                <a:latin typeface="Calibri" pitchFamily="34" charset="0"/>
                <a:ea typeface="+mn-ea"/>
                <a:cs typeface="+mn-cs"/>
              </a:rPr>
              <a:t>&gt;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
        <p:nvSpPr>
          <p:cNvPr id="6" name="Slide Image Placeholder 5"/>
          <p:cNvSpPr>
            <a:spLocks noGrp="1" noRot="1" noChangeAspect="1"/>
          </p:cNvSpPr>
          <p:nvPr>
            <p:ph type="sldImg"/>
          </p:nvPr>
        </p:nvSpPr>
        <p:spPr>
          <a:xfrm>
            <a:off x="1435100" y="511175"/>
            <a:ext cx="4181475" cy="3136900"/>
          </a:xfrm>
        </p:spPr>
      </p:sp>
      <p:sp>
        <p:nvSpPr>
          <p:cNvPr id="7" name="Notes Placeholder 6"/>
          <p:cNvSpPr>
            <a:spLocks noGrp="1"/>
          </p:cNvSpPr>
          <p:nvPr>
            <p:ph type="body" idx="1"/>
          </p:nvPr>
        </p:nvSpPr>
        <p:spPr/>
        <p:txBody>
          <a:bodyPr>
            <a:normAutofit/>
          </a:bodyPr>
          <a:lstStyle/>
          <a:p>
            <a:r>
              <a:rPr lang="en-US" altLang="zh-TW" sz="900" kern="1200" dirty="0" smtClean="0">
                <a:solidFill>
                  <a:schemeClr val="tx1"/>
                </a:solidFill>
                <a:latin typeface="Calibri" pitchFamily="34" charset="0"/>
                <a:ea typeface="+mn-ea"/>
                <a:cs typeface="+mn-cs"/>
              </a:rPr>
              <a:t> Width="400" Height="300"</a:t>
            </a:r>
          </a:p>
          <a:p>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xmlns:sys</a:t>
            </a:r>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clr-namespace:System;assembly</a:t>
            </a:r>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mscorlib</a:t>
            </a:r>
            <a:r>
              <a:rPr lang="en-US" altLang="zh-TW" sz="900" kern="1200" dirty="0" smtClean="0">
                <a:solidFill>
                  <a:schemeClr val="tx1"/>
                </a:solidFill>
                <a:latin typeface="Calibri" pitchFamily="34" charset="0"/>
                <a:ea typeface="+mn-ea"/>
                <a:cs typeface="+mn-cs"/>
              </a:rPr>
              <a:t>"</a:t>
            </a:r>
          </a:p>
          <a:p>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xmlns:controls</a:t>
            </a:r>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clr-namespace:Microsoft.Windows.Controls;assembly</a:t>
            </a:r>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Microsoft.Windows.Controls</a:t>
            </a:r>
            <a:r>
              <a:rPr lang="en-US" altLang="zh-TW" sz="900" kern="1200" dirty="0" smtClean="0">
                <a:solidFill>
                  <a:schemeClr val="tx1"/>
                </a:solidFill>
                <a:latin typeface="Calibri" pitchFamily="34" charset="0"/>
                <a:ea typeface="+mn-ea"/>
                <a:cs typeface="+mn-cs"/>
              </a:rPr>
              <a:t>"</a:t>
            </a:r>
          </a:p>
          <a:p>
            <a:r>
              <a:rPr lang="zh-TW" altLang="en-US" sz="900" kern="1200" dirty="0" smtClean="0">
                <a:solidFill>
                  <a:schemeClr val="tx1"/>
                </a:solidFill>
                <a:latin typeface="Calibri" pitchFamily="34" charset="0"/>
                <a:ea typeface="+mn-ea"/>
                <a:cs typeface="+mn-cs"/>
              </a:rPr>
              <a:t>    </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&lt;Grid x:Name="</a:t>
            </a:r>
            <a:r>
              <a:rPr lang="en-US" altLang="zh-TW" sz="900" kern="1200" dirty="0" err="1" smtClean="0">
                <a:solidFill>
                  <a:schemeClr val="tx1"/>
                </a:solidFill>
                <a:latin typeface="Calibri" pitchFamily="34" charset="0"/>
                <a:ea typeface="+mn-ea"/>
                <a:cs typeface="+mn-cs"/>
              </a:rPr>
              <a:t>LayoutRoot</a:t>
            </a:r>
            <a:r>
              <a:rPr lang="en-US" altLang="zh-TW" sz="900" kern="1200" dirty="0" smtClean="0">
                <a:solidFill>
                  <a:schemeClr val="tx1"/>
                </a:solidFill>
                <a:latin typeface="Calibri" pitchFamily="34" charset="0"/>
                <a:ea typeface="+mn-ea"/>
                <a:cs typeface="+mn-cs"/>
              </a:rPr>
              <a:t>" Background="White"&gt;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a:t>
            </a:r>
            <a:r>
              <a:rPr lang="en-US" altLang="zh-TW" sz="900" kern="1200" dirty="0" smtClean="0">
                <a:solidFill>
                  <a:schemeClr val="tx1"/>
                </a:solidFill>
                <a:latin typeface="Calibri" pitchFamily="34" charset="0"/>
                <a:ea typeface="+mn-ea"/>
                <a:cs typeface="+mn-cs"/>
              </a:rPr>
              <a:t> Title="Column Chart By </a:t>
            </a:r>
            <a:r>
              <a:rPr lang="en-US" altLang="zh-TW" sz="900" kern="1200" dirty="0" err="1" smtClean="0">
                <a:solidFill>
                  <a:schemeClr val="tx1"/>
                </a:solidFill>
                <a:latin typeface="Calibri" pitchFamily="34" charset="0"/>
                <a:ea typeface="+mn-ea"/>
                <a:cs typeface="+mn-cs"/>
              </a:rPr>
              <a:t>Xaml</a:t>
            </a:r>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LegendTitle</a:t>
            </a:r>
            <a:r>
              <a:rPr lang="en-US" altLang="zh-TW" sz="900" kern="1200" dirty="0" smtClean="0">
                <a:solidFill>
                  <a:schemeClr val="tx1"/>
                </a:solidFill>
                <a:latin typeface="Calibri" pitchFamily="34" charset="0"/>
                <a:ea typeface="+mn-ea"/>
                <a:cs typeface="+mn-cs"/>
              </a:rPr>
              <a:t>="</a:t>
            </a:r>
            <a:r>
              <a:rPr lang="zh-TW" altLang="en-US" sz="900" kern="1200" dirty="0" smtClean="0">
                <a:solidFill>
                  <a:schemeClr val="tx1"/>
                </a:solidFill>
                <a:latin typeface="Calibri" pitchFamily="34" charset="0"/>
                <a:ea typeface="+mn-ea"/>
                <a:cs typeface="+mn-cs"/>
              </a:rPr>
              <a:t>圖例</a:t>
            </a:r>
            <a:r>
              <a:rPr lang="en-US" altLang="zh-TW" sz="900" kern="1200" dirty="0" smtClean="0">
                <a:solidFill>
                  <a:schemeClr val="tx1"/>
                </a:solidFill>
                <a:latin typeface="Calibri" pitchFamily="34" charset="0"/>
                <a:ea typeface="+mn-ea"/>
                <a:cs typeface="+mn-cs"/>
              </a:rPr>
              <a:t>"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charting:Chart.Series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a:t>
            </a:r>
            <a:r>
              <a:rPr lang="en-US" altLang="zh-TW" sz="900" kern="1200" dirty="0" smtClean="0">
                <a:solidFill>
                  <a:schemeClr val="tx1"/>
                </a:solidFill>
                <a:latin typeface="Calibri" pitchFamily="34" charset="0"/>
                <a:ea typeface="+mn-ea"/>
                <a:cs typeface="+mn-cs"/>
              </a:rPr>
              <a:t> Title="</a:t>
            </a:r>
            <a:r>
              <a:rPr lang="zh-TW" altLang="en-US" sz="900" kern="1200" dirty="0" smtClean="0">
                <a:solidFill>
                  <a:schemeClr val="tx1"/>
                </a:solidFill>
                <a:latin typeface="Calibri" pitchFamily="34" charset="0"/>
                <a:ea typeface="+mn-ea"/>
                <a:cs typeface="+mn-cs"/>
              </a:rPr>
              <a:t>圖組</a:t>
            </a:r>
            <a:r>
              <a:rPr lang="en-US" altLang="zh-TW" sz="900" kern="1200" dirty="0" smtClean="0">
                <a:solidFill>
                  <a:schemeClr val="tx1"/>
                </a:solidFill>
                <a:latin typeface="Calibri" pitchFamily="34" charset="0"/>
                <a:ea typeface="+mn-ea"/>
                <a:cs typeface="+mn-cs"/>
              </a:rPr>
              <a:t>A"&gt;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charting:ColumnSeries.ItemsSource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controls:ObjectCollection</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&lt;sys:Int32&gt;1&lt;/sys:Int32&gt;</a:t>
            </a:r>
          </a:p>
          <a:p>
            <a:r>
              <a:rPr lang="en-US" altLang="zh-TW" sz="900" kern="1200" dirty="0" smtClean="0">
                <a:solidFill>
                  <a:schemeClr val="tx1"/>
                </a:solidFill>
                <a:latin typeface="Calibri" pitchFamily="34" charset="0"/>
                <a:ea typeface="+mn-ea"/>
                <a:cs typeface="+mn-cs"/>
              </a:rPr>
              <a:t>                            &lt;sys:Int32&gt;3&lt;/sys:Int32&gt;</a:t>
            </a:r>
          </a:p>
          <a:p>
            <a:r>
              <a:rPr lang="en-US" altLang="zh-TW" sz="900" kern="1200" dirty="0" smtClean="0">
                <a:solidFill>
                  <a:schemeClr val="tx1"/>
                </a:solidFill>
                <a:latin typeface="Calibri" pitchFamily="34" charset="0"/>
                <a:ea typeface="+mn-ea"/>
                <a:cs typeface="+mn-cs"/>
              </a:rPr>
              <a:t>                            &lt;sys:Int32&gt;5&lt;/sys:Int32&gt;</a:t>
            </a:r>
          </a:p>
          <a:p>
            <a:r>
              <a:rPr lang="en-US" altLang="zh-TW" sz="900" kern="1200" dirty="0" smtClean="0">
                <a:solidFill>
                  <a:schemeClr val="tx1"/>
                </a:solidFill>
                <a:latin typeface="Calibri" pitchFamily="34" charset="0"/>
                <a:ea typeface="+mn-ea"/>
                <a:cs typeface="+mn-cs"/>
              </a:rPr>
              <a:t>                            &lt;sys:Int32&gt;7&lt;/sys:Int32&gt;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controls:ObjectCollection</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charting:ColumnSeries.ItemsSource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a:t>
            </a:r>
            <a:r>
              <a:rPr lang="en-US" altLang="zh-TW" sz="900" kern="1200" dirty="0" smtClean="0">
                <a:solidFill>
                  <a:schemeClr val="tx1"/>
                </a:solidFill>
                <a:latin typeface="Calibri" pitchFamily="34" charset="0"/>
                <a:ea typeface="+mn-ea"/>
                <a:cs typeface="+mn-cs"/>
              </a:rPr>
              <a:t> Title="</a:t>
            </a:r>
            <a:r>
              <a:rPr lang="zh-TW" altLang="en-US" sz="900" kern="1200" dirty="0" smtClean="0">
                <a:solidFill>
                  <a:schemeClr val="tx1"/>
                </a:solidFill>
                <a:latin typeface="Calibri" pitchFamily="34" charset="0"/>
                <a:ea typeface="+mn-ea"/>
                <a:cs typeface="+mn-cs"/>
              </a:rPr>
              <a:t>圖組</a:t>
            </a:r>
            <a:r>
              <a:rPr lang="en-US" altLang="zh-TW" sz="900" kern="1200" dirty="0" smtClean="0">
                <a:solidFill>
                  <a:schemeClr val="tx1"/>
                </a:solidFill>
                <a:latin typeface="Calibri" pitchFamily="34" charset="0"/>
                <a:ea typeface="+mn-ea"/>
                <a:cs typeface="+mn-cs"/>
              </a:rPr>
              <a:t>B"&gt;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charting:ColumnSeries.ItemsSource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controls:ObjectCollection</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&lt;sys:Int32&gt;2.3&lt;/sys:Int32&gt;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sys:Double</a:t>
            </a:r>
            <a:r>
              <a:rPr lang="en-US" altLang="zh-TW" sz="900" kern="1200" dirty="0" smtClean="0">
                <a:solidFill>
                  <a:schemeClr val="tx1"/>
                </a:solidFill>
                <a:latin typeface="Calibri" pitchFamily="34" charset="0"/>
                <a:ea typeface="+mn-ea"/>
                <a:cs typeface="+mn-cs"/>
              </a:rPr>
              <a:t>&gt;4.5&lt;/</a:t>
            </a:r>
            <a:r>
              <a:rPr lang="en-US" altLang="zh-TW" sz="900" kern="1200" dirty="0" err="1" smtClean="0">
                <a:solidFill>
                  <a:schemeClr val="tx1"/>
                </a:solidFill>
                <a:latin typeface="Calibri" pitchFamily="34" charset="0"/>
                <a:ea typeface="+mn-ea"/>
                <a:cs typeface="+mn-cs"/>
              </a:rPr>
              <a:t>sys:Double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sys:Double</a:t>
            </a:r>
            <a:r>
              <a:rPr lang="en-US" altLang="zh-TW" sz="900" kern="1200" dirty="0" smtClean="0">
                <a:solidFill>
                  <a:schemeClr val="tx1"/>
                </a:solidFill>
                <a:latin typeface="Calibri" pitchFamily="34" charset="0"/>
                <a:ea typeface="+mn-ea"/>
                <a:cs typeface="+mn-cs"/>
              </a:rPr>
              <a:t>&gt;5.3&lt;/</a:t>
            </a:r>
            <a:r>
              <a:rPr lang="en-US" altLang="zh-TW" sz="900" kern="1200" dirty="0" err="1" smtClean="0">
                <a:solidFill>
                  <a:schemeClr val="tx1"/>
                </a:solidFill>
                <a:latin typeface="Calibri" pitchFamily="34" charset="0"/>
                <a:ea typeface="+mn-ea"/>
                <a:cs typeface="+mn-cs"/>
              </a:rPr>
              <a:t>sys:Double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controls:ObjectCollection</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charting:ColumnSeries.ItemsSource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charting:Chart.Series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&lt;/Grid&gt;</a:t>
            </a:r>
          </a:p>
          <a:p>
            <a:r>
              <a:rPr lang="en-US" altLang="zh-TW" sz="900" kern="1200" dirty="0" smtClean="0">
                <a:solidFill>
                  <a:schemeClr val="tx1"/>
                </a:solidFill>
                <a:latin typeface="Calibri" pitchFamily="34" charset="0"/>
                <a:ea typeface="+mn-ea"/>
                <a:cs typeface="+mn-cs"/>
              </a:rPr>
              <a:t>&lt;/</a:t>
            </a:r>
            <a:r>
              <a:rPr lang="en-US" altLang="zh-TW" sz="900" kern="1200" dirty="0" err="1" smtClean="0">
                <a:solidFill>
                  <a:schemeClr val="tx1"/>
                </a:solidFill>
                <a:latin typeface="Calibri" pitchFamily="34" charset="0"/>
                <a:ea typeface="+mn-ea"/>
                <a:cs typeface="+mn-cs"/>
              </a:rPr>
              <a:t>UserControl</a:t>
            </a:r>
            <a:r>
              <a:rPr lang="en-US" altLang="zh-TW" sz="900" kern="1200" dirty="0" smtClean="0">
                <a:solidFill>
                  <a:schemeClr val="tx1"/>
                </a:solidFill>
                <a:latin typeface="Calibri" pitchFamily="34" charset="0"/>
                <a:ea typeface="+mn-ea"/>
                <a:cs typeface="+mn-cs"/>
              </a:rPr>
              <a:t>&gt;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
        <p:nvSpPr>
          <p:cNvPr id="6" name="Slide Image Placeholder 5"/>
          <p:cNvSpPr>
            <a:spLocks noGrp="1" noRot="1" noChangeAspect="1"/>
          </p:cNvSpPr>
          <p:nvPr>
            <p:ph type="sldImg"/>
          </p:nvPr>
        </p:nvSpPr>
        <p:spPr>
          <a:xfrm>
            <a:off x="1435100" y="511175"/>
            <a:ext cx="4181475" cy="3136900"/>
          </a:xfrm>
        </p:spPr>
      </p:sp>
      <p:sp>
        <p:nvSpPr>
          <p:cNvPr id="7" name="Notes Placeholder 6"/>
          <p:cNvSpPr>
            <a:spLocks noGrp="1"/>
          </p:cNvSpPr>
          <p:nvPr>
            <p:ph type="body" idx="1"/>
          </p:nvPr>
        </p:nvSpPr>
        <p:spPr/>
        <p:txBody>
          <a:bodyPr>
            <a:normAutofit/>
          </a:bodyPr>
          <a:lstStyle/>
          <a:p>
            <a:r>
              <a:rPr lang="en-US" altLang="zh-TW" sz="900" kern="1200" dirty="0" smtClean="0">
                <a:solidFill>
                  <a:schemeClr val="tx1"/>
                </a:solidFill>
                <a:latin typeface="Calibri" pitchFamily="34" charset="0"/>
                <a:ea typeface="+mn-ea"/>
                <a:cs typeface="+mn-cs"/>
              </a:rPr>
              <a:t> Width="400" Height="300"</a:t>
            </a:r>
          </a:p>
          <a:p>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xmlns:sys</a:t>
            </a:r>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clr-namespace:System;assembly</a:t>
            </a:r>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mscorlib</a:t>
            </a:r>
            <a:r>
              <a:rPr lang="en-US" altLang="zh-TW" sz="900" kern="1200" dirty="0" smtClean="0">
                <a:solidFill>
                  <a:schemeClr val="tx1"/>
                </a:solidFill>
                <a:latin typeface="Calibri" pitchFamily="34" charset="0"/>
                <a:ea typeface="+mn-ea"/>
                <a:cs typeface="+mn-cs"/>
              </a:rPr>
              <a:t>"</a:t>
            </a:r>
          </a:p>
          <a:p>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xmlns:controls</a:t>
            </a:r>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clr-namespace:Microsoft.Windows.Controls;assembly</a:t>
            </a:r>
            <a:r>
              <a:rPr lang="en-US" altLang="zh-TW" sz="900" kern="1200" dirty="0" smtClean="0">
                <a:solidFill>
                  <a:schemeClr val="tx1"/>
                </a:solidFill>
                <a:latin typeface="Calibri" pitchFamily="34" charset="0"/>
                <a:ea typeface="+mn-ea"/>
                <a:cs typeface="+mn-cs"/>
              </a:rPr>
              <a:t>=</a:t>
            </a:r>
            <a:r>
              <a:rPr lang="en-US" altLang="zh-TW" sz="900" kern="1200" dirty="0" err="1" smtClean="0">
                <a:solidFill>
                  <a:schemeClr val="tx1"/>
                </a:solidFill>
                <a:latin typeface="Calibri" pitchFamily="34" charset="0"/>
                <a:ea typeface="+mn-ea"/>
                <a:cs typeface="+mn-cs"/>
              </a:rPr>
              <a:t>Microsoft.Windows.Controls</a:t>
            </a:r>
            <a:r>
              <a:rPr lang="en-US" altLang="zh-TW" sz="900" kern="1200" dirty="0" smtClean="0">
                <a:solidFill>
                  <a:schemeClr val="tx1"/>
                </a:solidFill>
                <a:latin typeface="Calibri" pitchFamily="34" charset="0"/>
                <a:ea typeface="+mn-ea"/>
                <a:cs typeface="+mn-cs"/>
              </a:rPr>
              <a:t>"</a:t>
            </a:r>
          </a:p>
          <a:p>
            <a:r>
              <a:rPr lang="zh-TW" altLang="en-US" sz="900" kern="1200" dirty="0" smtClean="0">
                <a:solidFill>
                  <a:schemeClr val="tx1"/>
                </a:solidFill>
                <a:latin typeface="Calibri" pitchFamily="34" charset="0"/>
                <a:ea typeface="+mn-ea"/>
                <a:cs typeface="+mn-cs"/>
              </a:rPr>
              <a:t>    </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&lt;Grid x:Name="</a:t>
            </a:r>
            <a:r>
              <a:rPr lang="en-US" altLang="zh-TW" sz="900" kern="1200" dirty="0" err="1" smtClean="0">
                <a:solidFill>
                  <a:schemeClr val="tx1"/>
                </a:solidFill>
                <a:latin typeface="Calibri" pitchFamily="34" charset="0"/>
                <a:ea typeface="+mn-ea"/>
                <a:cs typeface="+mn-cs"/>
              </a:rPr>
              <a:t>LayoutRoot</a:t>
            </a:r>
            <a:r>
              <a:rPr lang="en-US" altLang="zh-TW" sz="900" kern="1200" dirty="0" smtClean="0">
                <a:solidFill>
                  <a:schemeClr val="tx1"/>
                </a:solidFill>
                <a:latin typeface="Calibri" pitchFamily="34" charset="0"/>
                <a:ea typeface="+mn-ea"/>
                <a:cs typeface="+mn-cs"/>
              </a:rPr>
              <a:t>" Background="White"&gt;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a:t>
            </a:r>
            <a:r>
              <a:rPr lang="en-US" altLang="zh-TW" sz="900" kern="1200" dirty="0" smtClean="0">
                <a:solidFill>
                  <a:schemeClr val="tx1"/>
                </a:solidFill>
                <a:latin typeface="Calibri" pitchFamily="34" charset="0"/>
                <a:ea typeface="+mn-ea"/>
                <a:cs typeface="+mn-cs"/>
              </a:rPr>
              <a:t> Title="Column Chart By </a:t>
            </a:r>
            <a:r>
              <a:rPr lang="en-US" altLang="zh-TW" sz="900" kern="1200" dirty="0" err="1" smtClean="0">
                <a:solidFill>
                  <a:schemeClr val="tx1"/>
                </a:solidFill>
                <a:latin typeface="Calibri" pitchFamily="34" charset="0"/>
                <a:ea typeface="+mn-ea"/>
                <a:cs typeface="+mn-cs"/>
              </a:rPr>
              <a:t>Xaml</a:t>
            </a:r>
            <a:r>
              <a:rPr lang="en-US" altLang="zh-TW" sz="900" kern="1200" dirty="0" smtClean="0">
                <a:solidFill>
                  <a:schemeClr val="tx1"/>
                </a:solidFill>
                <a:latin typeface="Calibri" pitchFamily="34" charset="0"/>
                <a:ea typeface="+mn-ea"/>
                <a:cs typeface="+mn-cs"/>
              </a:rPr>
              <a:t>" </a:t>
            </a:r>
            <a:r>
              <a:rPr lang="en-US" altLang="zh-TW" sz="900" kern="1200" dirty="0" err="1" smtClean="0">
                <a:solidFill>
                  <a:schemeClr val="tx1"/>
                </a:solidFill>
                <a:latin typeface="Calibri" pitchFamily="34" charset="0"/>
                <a:ea typeface="+mn-ea"/>
                <a:cs typeface="+mn-cs"/>
              </a:rPr>
              <a:t>LegendTitle</a:t>
            </a:r>
            <a:r>
              <a:rPr lang="en-US" altLang="zh-TW" sz="900" kern="1200" dirty="0" smtClean="0">
                <a:solidFill>
                  <a:schemeClr val="tx1"/>
                </a:solidFill>
                <a:latin typeface="Calibri" pitchFamily="34" charset="0"/>
                <a:ea typeface="+mn-ea"/>
                <a:cs typeface="+mn-cs"/>
              </a:rPr>
              <a:t>="</a:t>
            </a:r>
            <a:r>
              <a:rPr lang="zh-TW" altLang="en-US" sz="900" kern="1200" dirty="0" smtClean="0">
                <a:solidFill>
                  <a:schemeClr val="tx1"/>
                </a:solidFill>
                <a:latin typeface="Calibri" pitchFamily="34" charset="0"/>
                <a:ea typeface="+mn-ea"/>
                <a:cs typeface="+mn-cs"/>
              </a:rPr>
              <a:t>圖例</a:t>
            </a:r>
            <a:r>
              <a:rPr lang="en-US" altLang="zh-TW" sz="900" kern="1200" dirty="0" smtClean="0">
                <a:solidFill>
                  <a:schemeClr val="tx1"/>
                </a:solidFill>
                <a:latin typeface="Calibri" pitchFamily="34" charset="0"/>
                <a:ea typeface="+mn-ea"/>
                <a:cs typeface="+mn-cs"/>
              </a:rPr>
              <a:t>" &gt;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charting:Chart.Series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a:t>
            </a:r>
            <a:r>
              <a:rPr lang="en-US" altLang="zh-TW" sz="900" kern="1200" dirty="0" smtClean="0">
                <a:solidFill>
                  <a:schemeClr val="tx1"/>
                </a:solidFill>
                <a:latin typeface="Calibri" pitchFamily="34" charset="0"/>
                <a:ea typeface="+mn-ea"/>
                <a:cs typeface="+mn-cs"/>
              </a:rPr>
              <a:t> Title="</a:t>
            </a:r>
            <a:r>
              <a:rPr lang="zh-TW" altLang="en-US" sz="900" kern="1200" dirty="0" smtClean="0">
                <a:solidFill>
                  <a:schemeClr val="tx1"/>
                </a:solidFill>
                <a:latin typeface="Calibri" pitchFamily="34" charset="0"/>
                <a:ea typeface="+mn-ea"/>
                <a:cs typeface="+mn-cs"/>
              </a:rPr>
              <a:t>圖組</a:t>
            </a:r>
            <a:r>
              <a:rPr lang="en-US" altLang="zh-TW" sz="900" kern="1200" dirty="0" smtClean="0">
                <a:solidFill>
                  <a:schemeClr val="tx1"/>
                </a:solidFill>
                <a:latin typeface="Calibri" pitchFamily="34" charset="0"/>
                <a:ea typeface="+mn-ea"/>
                <a:cs typeface="+mn-cs"/>
              </a:rPr>
              <a:t>A"&gt;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charting:ColumnSeries.ItemsSource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controls:ObjectCollection</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&lt;sys:Int32&gt;1&lt;/sys:Int32&gt;</a:t>
            </a:r>
          </a:p>
          <a:p>
            <a:r>
              <a:rPr lang="en-US" altLang="zh-TW" sz="900" kern="1200" dirty="0" smtClean="0">
                <a:solidFill>
                  <a:schemeClr val="tx1"/>
                </a:solidFill>
                <a:latin typeface="Calibri" pitchFamily="34" charset="0"/>
                <a:ea typeface="+mn-ea"/>
                <a:cs typeface="+mn-cs"/>
              </a:rPr>
              <a:t>                            &lt;sys:Int32&gt;3&lt;/sys:Int32&gt;</a:t>
            </a:r>
          </a:p>
          <a:p>
            <a:r>
              <a:rPr lang="en-US" altLang="zh-TW" sz="900" kern="1200" dirty="0" smtClean="0">
                <a:solidFill>
                  <a:schemeClr val="tx1"/>
                </a:solidFill>
                <a:latin typeface="Calibri" pitchFamily="34" charset="0"/>
                <a:ea typeface="+mn-ea"/>
                <a:cs typeface="+mn-cs"/>
              </a:rPr>
              <a:t>                            &lt;sys:Int32&gt;5&lt;/sys:Int32&gt;</a:t>
            </a:r>
          </a:p>
          <a:p>
            <a:r>
              <a:rPr lang="en-US" altLang="zh-TW" sz="900" kern="1200" dirty="0" smtClean="0">
                <a:solidFill>
                  <a:schemeClr val="tx1"/>
                </a:solidFill>
                <a:latin typeface="Calibri" pitchFamily="34" charset="0"/>
                <a:ea typeface="+mn-ea"/>
                <a:cs typeface="+mn-cs"/>
              </a:rPr>
              <a:t>                            &lt;sys:Int32&gt;7&lt;/sys:Int32&gt;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controls:ObjectCollection</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charting:ColumnSeries.ItemsSource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a:t>
            </a:r>
            <a:r>
              <a:rPr lang="en-US" altLang="zh-TW" sz="900" kern="1200" dirty="0" smtClean="0">
                <a:solidFill>
                  <a:schemeClr val="tx1"/>
                </a:solidFill>
                <a:latin typeface="Calibri" pitchFamily="34" charset="0"/>
                <a:ea typeface="+mn-ea"/>
                <a:cs typeface="+mn-cs"/>
              </a:rPr>
              <a:t> Title="</a:t>
            </a:r>
            <a:r>
              <a:rPr lang="zh-TW" altLang="en-US" sz="900" kern="1200" dirty="0" smtClean="0">
                <a:solidFill>
                  <a:schemeClr val="tx1"/>
                </a:solidFill>
                <a:latin typeface="Calibri" pitchFamily="34" charset="0"/>
                <a:ea typeface="+mn-ea"/>
                <a:cs typeface="+mn-cs"/>
              </a:rPr>
              <a:t>圖組</a:t>
            </a:r>
            <a:r>
              <a:rPr lang="en-US" altLang="zh-TW" sz="900" kern="1200" dirty="0" smtClean="0">
                <a:solidFill>
                  <a:schemeClr val="tx1"/>
                </a:solidFill>
                <a:latin typeface="Calibri" pitchFamily="34" charset="0"/>
                <a:ea typeface="+mn-ea"/>
                <a:cs typeface="+mn-cs"/>
              </a:rPr>
              <a:t>B"&gt;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charting:ColumnSeries.ItemsSource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controls:ObjectCollection</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&lt;sys:Int32&gt;2.3&lt;/sys:Int32&gt;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sys:Double</a:t>
            </a:r>
            <a:r>
              <a:rPr lang="en-US" altLang="zh-TW" sz="900" kern="1200" dirty="0" smtClean="0">
                <a:solidFill>
                  <a:schemeClr val="tx1"/>
                </a:solidFill>
                <a:latin typeface="Calibri" pitchFamily="34" charset="0"/>
                <a:ea typeface="+mn-ea"/>
                <a:cs typeface="+mn-cs"/>
              </a:rPr>
              <a:t>&gt;4.5&lt;/</a:t>
            </a:r>
            <a:r>
              <a:rPr lang="en-US" altLang="zh-TW" sz="900" kern="1200" dirty="0" err="1" smtClean="0">
                <a:solidFill>
                  <a:schemeClr val="tx1"/>
                </a:solidFill>
                <a:latin typeface="Calibri" pitchFamily="34" charset="0"/>
                <a:ea typeface="+mn-ea"/>
                <a:cs typeface="+mn-cs"/>
              </a:rPr>
              <a:t>sys:Double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sys:Double</a:t>
            </a:r>
            <a:r>
              <a:rPr lang="en-US" altLang="zh-TW" sz="900" kern="1200" dirty="0" smtClean="0">
                <a:solidFill>
                  <a:schemeClr val="tx1"/>
                </a:solidFill>
                <a:latin typeface="Calibri" pitchFamily="34" charset="0"/>
                <a:ea typeface="+mn-ea"/>
                <a:cs typeface="+mn-cs"/>
              </a:rPr>
              <a:t>&gt;5.3&lt;/</a:t>
            </a:r>
            <a:r>
              <a:rPr lang="en-US" altLang="zh-TW" sz="900" kern="1200" dirty="0" err="1" smtClean="0">
                <a:solidFill>
                  <a:schemeClr val="tx1"/>
                </a:solidFill>
                <a:latin typeface="Calibri" pitchFamily="34" charset="0"/>
                <a:ea typeface="+mn-ea"/>
                <a:cs typeface="+mn-cs"/>
              </a:rPr>
              <a:t>sys:Double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controls:ObjectCollection</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charting:ColumnSeries.ItemsSource</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charting:ColumnSeries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charting:Chart.Series</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a:t>
            </a:r>
            <a:r>
              <a:rPr lang="en-US" altLang="zh-TW" sz="900" kern="1200" dirty="0" err="1" smtClean="0">
                <a:solidFill>
                  <a:schemeClr val="tx1"/>
                </a:solidFill>
                <a:latin typeface="Calibri" pitchFamily="34" charset="0"/>
                <a:ea typeface="+mn-ea"/>
                <a:cs typeface="+mn-cs"/>
              </a:rPr>
              <a:t>charting:Chart</a:t>
            </a:r>
            <a:r>
              <a:rPr lang="en-US" altLang="zh-TW" sz="900" kern="1200" dirty="0" smtClean="0">
                <a:solidFill>
                  <a:schemeClr val="tx1"/>
                </a:solidFill>
                <a:latin typeface="Calibri" pitchFamily="34" charset="0"/>
                <a:ea typeface="+mn-ea"/>
                <a:cs typeface="+mn-cs"/>
              </a:rPr>
              <a:t>&gt;</a:t>
            </a:r>
          </a:p>
          <a:p>
            <a:r>
              <a:rPr lang="en-US" altLang="zh-TW" sz="900" kern="1200" dirty="0" smtClean="0">
                <a:solidFill>
                  <a:schemeClr val="tx1"/>
                </a:solidFill>
                <a:latin typeface="Calibri" pitchFamily="34" charset="0"/>
                <a:ea typeface="+mn-ea"/>
                <a:cs typeface="+mn-cs"/>
              </a:rPr>
              <a:t>    &lt;/Grid&gt;</a:t>
            </a:r>
          </a:p>
          <a:p>
            <a:r>
              <a:rPr lang="en-US" altLang="zh-TW" sz="900" kern="1200" dirty="0" smtClean="0">
                <a:solidFill>
                  <a:schemeClr val="tx1"/>
                </a:solidFill>
                <a:latin typeface="Calibri" pitchFamily="34" charset="0"/>
                <a:ea typeface="+mn-ea"/>
                <a:cs typeface="+mn-cs"/>
              </a:rPr>
              <a:t>&lt;/</a:t>
            </a:r>
            <a:r>
              <a:rPr lang="en-US" altLang="zh-TW" sz="900" kern="1200" dirty="0" err="1" smtClean="0">
                <a:solidFill>
                  <a:schemeClr val="tx1"/>
                </a:solidFill>
                <a:latin typeface="Calibri" pitchFamily="34" charset="0"/>
                <a:ea typeface="+mn-ea"/>
                <a:cs typeface="+mn-cs"/>
              </a:rPr>
              <a:t>UserControl</a:t>
            </a:r>
            <a:r>
              <a:rPr lang="en-US" altLang="zh-TW" sz="900" kern="1200" dirty="0" smtClean="0">
                <a:solidFill>
                  <a:schemeClr val="tx1"/>
                </a:solidFill>
                <a:latin typeface="Calibri" pitchFamily="34" charset="0"/>
                <a:ea typeface="+mn-ea"/>
                <a:cs typeface="+mn-cs"/>
              </a:rPr>
              <a:t>&gt;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
        <p:nvSpPr>
          <p:cNvPr id="6" name="Slide Image Placeholder 5"/>
          <p:cNvSpPr>
            <a:spLocks noGrp="1" noRot="1" noChangeAspect="1"/>
          </p:cNvSpPr>
          <p:nvPr>
            <p:ph type="sldImg"/>
          </p:nvPr>
        </p:nvSpPr>
        <p:spPr>
          <a:xfrm>
            <a:off x="1435100" y="511175"/>
            <a:ext cx="4181475" cy="3136900"/>
          </a:xfrm>
        </p:spPr>
      </p:sp>
      <p:sp>
        <p:nvSpPr>
          <p:cNvPr id="7" name="Notes Placeholder 6"/>
          <p:cNvSpPr>
            <a:spLocks noGrp="1"/>
          </p:cNvSpPr>
          <p:nvPr>
            <p:ph type="body" idx="1"/>
          </p:nvPr>
        </p:nvSpPr>
        <p:spPr/>
        <p:txBody>
          <a:bodyPr>
            <a:normAutofit/>
          </a:bodyPr>
          <a:lstStyle/>
          <a:p>
            <a:endParaRPr lang="en-US" altLang="zh-TW" sz="900" kern="1200" dirty="0" smtClean="0">
              <a:solidFill>
                <a:schemeClr val="tx1"/>
              </a:solidFill>
              <a:latin typeface="Calibri" pitchFamily="34" charset="0"/>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
        <p:nvSpPr>
          <p:cNvPr id="6" name="Slide Image Placeholder 5"/>
          <p:cNvSpPr>
            <a:spLocks noGrp="1" noRot="1" noChangeAspect="1"/>
          </p:cNvSpPr>
          <p:nvPr>
            <p:ph type="sldImg"/>
          </p:nvPr>
        </p:nvSpPr>
        <p:spPr>
          <a:xfrm>
            <a:off x="1435100" y="511175"/>
            <a:ext cx="4181475" cy="3136900"/>
          </a:xfrm>
        </p:spPr>
      </p:sp>
      <p:sp>
        <p:nvSpPr>
          <p:cNvPr id="7" name="Notes Placeholder 6"/>
          <p:cNvSpPr>
            <a:spLocks noGrp="1"/>
          </p:cNvSpPr>
          <p:nvPr>
            <p:ph type="body" idx="1"/>
          </p:nvPr>
        </p:nvSpPr>
        <p:spPr/>
        <p:txBody>
          <a:bodyPr>
            <a:normAutofit/>
          </a:bodyPr>
          <a:lstStyle/>
          <a:p>
            <a:endParaRPr lang="en-US" altLang="zh-TW" sz="900" kern="1200" dirty="0" smtClean="0">
              <a:solidFill>
                <a:schemeClr val="tx1"/>
              </a:solidFill>
              <a:latin typeface="Calibri" pitchFamily="34" charset="0"/>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
        <p:nvSpPr>
          <p:cNvPr id="6" name="Slide Image Placeholder 5"/>
          <p:cNvSpPr>
            <a:spLocks noGrp="1" noRot="1" noChangeAspect="1"/>
          </p:cNvSpPr>
          <p:nvPr>
            <p:ph type="sldImg"/>
          </p:nvPr>
        </p:nvSpPr>
        <p:spPr>
          <a:xfrm>
            <a:off x="1435100" y="511175"/>
            <a:ext cx="4181475" cy="3136900"/>
          </a:xfrm>
        </p:spPr>
      </p:sp>
      <p:sp>
        <p:nvSpPr>
          <p:cNvPr id="7" name="Notes Placeholder 6"/>
          <p:cNvSpPr>
            <a:spLocks noGrp="1"/>
          </p:cNvSpPr>
          <p:nvPr>
            <p:ph type="body" idx="1"/>
          </p:nvPr>
        </p:nvSpPr>
        <p:spPr/>
        <p:txBody>
          <a:bodyPr>
            <a:normAutofit/>
          </a:bodyPr>
          <a:lstStyle/>
          <a:p>
            <a:endParaRPr lang="en-US" altLang="zh-TW" sz="900" kern="1200" dirty="0" smtClean="0">
              <a:solidFill>
                <a:schemeClr val="tx1"/>
              </a:solidFill>
              <a:latin typeface="Calibri" pitchFamily="34" charset="0"/>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
        <p:nvSpPr>
          <p:cNvPr id="6" name="Slide Image Placeholder 5"/>
          <p:cNvSpPr>
            <a:spLocks noGrp="1" noRot="1" noChangeAspect="1"/>
          </p:cNvSpPr>
          <p:nvPr>
            <p:ph type="sldImg"/>
          </p:nvPr>
        </p:nvSpPr>
        <p:spPr>
          <a:xfrm>
            <a:off x="1435100" y="511175"/>
            <a:ext cx="4181475" cy="3136900"/>
          </a:xfrm>
        </p:spPr>
      </p:sp>
      <p:sp>
        <p:nvSpPr>
          <p:cNvPr id="7" name="Notes Placeholder 6"/>
          <p:cNvSpPr>
            <a:spLocks noGrp="1"/>
          </p:cNvSpPr>
          <p:nvPr>
            <p:ph type="body" idx="1"/>
          </p:nvPr>
        </p:nvSpPr>
        <p:spPr/>
        <p:txBody>
          <a:bodyPr>
            <a:normAutofit/>
          </a:bodyPr>
          <a:lstStyle/>
          <a:p>
            <a:endParaRPr lang="en-US" altLang="zh-TW" sz="900" kern="1200" dirty="0" smtClean="0">
              <a:solidFill>
                <a:schemeClr val="tx1"/>
              </a:solidFill>
              <a:latin typeface="Calibri" pitchFamily="34" charset="0"/>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
        <p:nvSpPr>
          <p:cNvPr id="6" name="Slide Image Placeholder 5"/>
          <p:cNvSpPr>
            <a:spLocks noGrp="1" noRot="1" noChangeAspect="1"/>
          </p:cNvSpPr>
          <p:nvPr>
            <p:ph type="sldImg"/>
          </p:nvPr>
        </p:nvSpPr>
        <p:spPr>
          <a:xfrm>
            <a:off x="1435100" y="511175"/>
            <a:ext cx="4181475" cy="3136900"/>
          </a:xfrm>
        </p:spPr>
      </p:sp>
      <p:sp>
        <p:nvSpPr>
          <p:cNvPr id="7" name="Notes Placeholder 6"/>
          <p:cNvSpPr>
            <a:spLocks noGrp="1"/>
          </p:cNvSpPr>
          <p:nvPr>
            <p:ph type="body" idx="1"/>
          </p:nvPr>
        </p:nvSpPr>
        <p:spPr/>
        <p:txBody>
          <a:bodyPr>
            <a:normAutofit/>
          </a:bodyPr>
          <a:lstStyle/>
          <a:p>
            <a:endParaRPr lang="en-US" altLang="zh-TW" sz="900" kern="1200" dirty="0" smtClean="0">
              <a:solidFill>
                <a:schemeClr val="tx1"/>
              </a:solidFill>
              <a:latin typeface="Calibri" pitchFamily="34" charset="0"/>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54</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12/2/2008 9:00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12" name="Slide Image Placeholder 11"/>
          <p:cNvSpPr>
            <a:spLocks noGrp="1" noRot="1" noChangeAspect="1"/>
          </p:cNvSpPr>
          <p:nvPr>
            <p:ph type="sldImg"/>
          </p:nvPr>
        </p:nvSpPr>
        <p:spPr>
          <a:xfrm>
            <a:off x="1435100" y="511175"/>
            <a:ext cx="4181475" cy="313690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1D3A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pic>
        <p:nvPicPr>
          <p:cNvPr id="6" name="Picture 5" descr="TechEd Dev logo for Title master.png"/>
          <p:cNvPicPr>
            <a:picLocks noChangeAspect="1"/>
          </p:cNvPicPr>
          <p:nvPr userDrawn="1"/>
        </p:nvPicPr>
        <p:blipFill>
          <a:blip r:embed="rId3"/>
          <a:srcRect l="65000" t="75556"/>
          <a:stretch>
            <a:fillRect/>
          </a:stretch>
        </p:blipFill>
        <p:spPr bwMode="invGray">
          <a:xfrm>
            <a:off x="5943600" y="5181600"/>
            <a:ext cx="3200400" cy="1676400"/>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zh-TW" altLang="en-US" smtClean="0"/>
              <a:t>按一下以編輯母片標題樣式</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zh-TW" altLang="en-US" smtClean="0"/>
              <a:t>按一下以編輯母片文字樣式</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dden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48825" y="220790"/>
            <a:ext cx="3340525" cy="590927"/>
          </a:xfrm>
          <a:noFill/>
        </p:spPr>
        <p:txBody>
          <a:bodyPr lIns="91436" tIns="45718" rIns="91436" bIns="45718" rtlCol="0"/>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lvl="0"/>
            <a:r>
              <a:rPr lang="zh-TW" altLang="en-US" dirty="0" smtClean="0"/>
              <a:t>按一下以編輯母片文字樣式</a:t>
            </a:r>
          </a:p>
        </p:txBody>
      </p:sp>
      <p:sp>
        <p:nvSpPr>
          <p:cNvPr id="2" name="Title 1"/>
          <p:cNvSpPr>
            <a:spLocks noGrp="1"/>
          </p:cNvSpPr>
          <p:nvPr>
            <p:ph type="ctrTitle"/>
          </p:nvPr>
        </p:nvSpPr>
        <p:spPr>
          <a:xfrm>
            <a:off x="368300" y="2522539"/>
            <a:ext cx="8394699" cy="2324099"/>
          </a:xfrm>
          <a:noFill/>
          <a:ln w="9525">
            <a:noFill/>
            <a:miter lim="800000"/>
            <a:headEnd/>
            <a:tailEnd/>
          </a:ln>
          <a:effectLst/>
        </p:spPr>
        <p:txBody>
          <a:bodyPr lIns="0" tIns="0" rIns="0" bIns="0" anchor="ct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lvl="0"/>
            <a:r>
              <a:rPr lang="zh-TW" altLang="en-US" dirty="0" smtClean="0"/>
              <a:t>按一下以編輯母片標題樣式</a:t>
            </a:r>
            <a:endParaRPr lang="en-US" dirty="0"/>
          </a:p>
        </p:txBody>
      </p:sp>
      <p:sp>
        <p:nvSpPr>
          <p:cNvPr id="3" name="Subtitle 2"/>
          <p:cNvSpPr>
            <a:spLocks noGrp="1"/>
          </p:cNvSpPr>
          <p:nvPr>
            <p:ph type="subTitle" idx="1"/>
          </p:nvPr>
        </p:nvSpPr>
        <p:spPr bwMode="invGray">
          <a:xfrm>
            <a:off x="1547813" y="4846638"/>
            <a:ext cx="5316626" cy="332399"/>
          </a:xfrm>
        </p:spPr>
        <p:txBody>
          <a:bodyPr rtlCol="0">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zh-TW" altLang="en-US" dirty="0" smtClean="0"/>
              <a:t>按一下以編輯母片副標題樣式</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zh-TW" altLang="en-US" smtClean="0"/>
              <a:t>按一下以編輯母片副標題樣式</a:t>
            </a:r>
            <a:endParaRPr lang="en-US" dirty="0"/>
          </a:p>
        </p:txBody>
      </p:sp>
      <p:sp>
        <p:nvSpPr>
          <p:cNvPr id="7" name="Text Placeholder 6"/>
          <p:cNvSpPr>
            <a:spLocks noGrp="1"/>
          </p:cNvSpPr>
          <p:nvPr>
            <p:ph type="body" sz="quarter" idx="10" hasCustomPrompt="1"/>
          </p:nvPr>
        </p:nvSpPr>
        <p:spPr>
          <a:xfrm>
            <a:off x="1368424" y="190499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9DE7AF"/>
                    </a:gs>
                    <a:gs pos="62000">
                      <a:srgbClr val="37CD5B"/>
                    </a:gs>
                    <a:gs pos="88000">
                      <a:srgbClr val="28A045"/>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1D3A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9" name="Picture 8"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Picture 8"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11" name="Picture 10"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ContentForground.png"/>
          <p:cNvPicPr>
            <a:picLocks noChangeAspect="1"/>
          </p:cNvPicPr>
          <p:nvPr/>
        </p:nvPicPr>
        <p:blipFill>
          <a:blip r:embed="rId15"/>
          <a:stretch>
            <a:fillRect/>
          </a:stretch>
        </p:blipFill>
        <p:spPr>
          <a:xfrm>
            <a:off x="0" y="0"/>
            <a:ext cx="9144000" cy="6858000"/>
          </a:xfrm>
          <a:prstGeom prst="rect">
            <a:avLst/>
          </a:prstGeom>
        </p:spPr>
      </p:pic>
      <p:pic>
        <p:nvPicPr>
          <p:cNvPr id="4" name="Picture 3" descr="ContentForground.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1" r:id="rId3"/>
    <p:sldLayoutId id="2147483742" r:id="rId4"/>
    <p:sldLayoutId id="2147483743" r:id="rId5"/>
    <p:sldLayoutId id="2147483744" r:id="rId6"/>
    <p:sldLayoutId id="2147483745" r:id="rId7"/>
    <p:sldLayoutId id="2147483746" r:id="rId8"/>
    <p:sldLayoutId id="2147483747" r:id="rId9"/>
    <p:sldLayoutId id="2147483749" r:id="rId10"/>
    <p:sldLayoutId id="2147483750" r:id="rId11"/>
    <p:sldLayoutId id="2147483751" r:id="rId12"/>
    <p:sldLayoutId id="2147483754" r:id="rId13"/>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6"/>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6"/>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6"/>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6"/>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6"/>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lang="zh-TW" altLang="en-US" dirty="0" smtClean="0">
                <a:latin typeface="微軟正黑體" pitchFamily="34" charset="-120"/>
                <a:ea typeface="微軟正黑體" pitchFamily="34" charset="-120"/>
              </a:rPr>
              <a:t>利用</a:t>
            </a:r>
            <a:r>
              <a:rPr altLang="zh-TW" dirty="0" smtClean="0">
                <a:latin typeface="微軟正黑體" pitchFamily="34" charset="-120"/>
                <a:ea typeface="微軟正黑體" pitchFamily="34" charset="-120"/>
              </a:rPr>
              <a:t>Silverlight Toolkit</a:t>
            </a:r>
            <a:br>
              <a:rPr altLang="zh-TW" dirty="0" smtClean="0">
                <a:latin typeface="微軟正黑體" pitchFamily="34" charset="-120"/>
                <a:ea typeface="微軟正黑體" pitchFamily="34" charset="-120"/>
              </a:rPr>
            </a:br>
            <a:r>
              <a:rPr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豐富你的</a:t>
            </a:r>
            <a:r>
              <a:rPr altLang="zh-TW" dirty="0" smtClean="0">
                <a:latin typeface="微軟正黑體" pitchFamily="34" charset="-120"/>
                <a:ea typeface="微軟正黑體" pitchFamily="34" charset="-120"/>
              </a:rPr>
              <a:t>Web</a:t>
            </a:r>
            <a:r>
              <a:rPr lang="zh-TW" altLang="en-US" dirty="0" smtClean="0">
                <a:latin typeface="微軟正黑體" pitchFamily="34" charset="-120"/>
                <a:ea typeface="微軟正黑體" pitchFamily="34" charset="-120"/>
              </a:rPr>
              <a:t>應用程式</a:t>
            </a:r>
            <a:endParaRPr lang="en-US" dirty="0">
              <a:latin typeface="微軟正黑體" pitchFamily="34" charset="-120"/>
              <a:ea typeface="微軟正黑體" pitchFamily="34" charset="-120"/>
            </a:endParaRPr>
          </a:p>
        </p:txBody>
      </p:sp>
      <p:sp>
        <p:nvSpPr>
          <p:cNvPr id="3" name="Subtitle 2"/>
          <p:cNvSpPr>
            <a:spLocks noGrp="1"/>
          </p:cNvSpPr>
          <p:nvPr>
            <p:ph type="subTitle" idx="1"/>
          </p:nvPr>
        </p:nvSpPr>
        <p:spPr/>
        <p:txBody>
          <a:bodyPr/>
          <a:lstStyle/>
          <a:p>
            <a:r>
              <a:rPr lang="zh-TW" altLang="en-US" dirty="0" smtClean="0">
                <a:latin typeface="微軟正黑體" pitchFamily="34" charset="-120"/>
                <a:ea typeface="微軟正黑體" pitchFamily="34" charset="-120"/>
              </a:rPr>
              <a:t>董大偉</a:t>
            </a:r>
            <a:endParaRPr lang="en-US" dirty="0" smtClean="0">
              <a:latin typeface="微軟正黑體" pitchFamily="34" charset="-120"/>
              <a:ea typeface="微軟正黑體" pitchFamily="34" charset="-120"/>
            </a:endParaRPr>
          </a:p>
          <a:p>
            <a:r>
              <a:rPr lang="en-US" dirty="0" smtClean="0">
                <a:latin typeface="微軟正黑體" pitchFamily="34" charset="-120"/>
                <a:ea typeface="微軟正黑體" pitchFamily="34" charset="-120"/>
              </a:rPr>
              <a:t>Consultant Service Manager</a:t>
            </a:r>
          </a:p>
          <a:p>
            <a:r>
              <a:rPr lang="en-US" dirty="0" smtClean="0">
                <a:latin typeface="微軟正黑體" pitchFamily="34" charset="-120"/>
                <a:ea typeface="微軟正黑體" pitchFamily="34" charset="-120"/>
              </a:rPr>
              <a:t>K2 </a:t>
            </a:r>
            <a:r>
              <a:rPr lang="en-US" dirty="0" err="1" smtClean="0">
                <a:latin typeface="微軟正黑體" pitchFamily="34" charset="-120"/>
                <a:ea typeface="微軟正黑體" pitchFamily="34" charset="-120"/>
              </a:rPr>
              <a:t>SourceCode</a:t>
            </a:r>
            <a:endParaRPr lang="en-US" dirty="0" smtClean="0">
              <a:latin typeface="微軟正黑體" pitchFamily="34" charset="-120"/>
              <a:ea typeface="微軟正黑體" pitchFamily="34" charset="-120"/>
            </a:endParaRPr>
          </a:p>
          <a:p>
            <a:endParaRPr lang="en-US" dirty="0" smtClean="0">
              <a:latin typeface="微軟正黑體" pitchFamily="34" charset="-120"/>
              <a:ea typeface="微軟正黑體" pitchFamily="34" charset="-120"/>
            </a:endParaRPr>
          </a:p>
          <a:p>
            <a:r>
              <a:rPr lang="en-US" dirty="0" smtClean="0">
                <a:latin typeface="微軟正黑體" pitchFamily="34" charset="-120"/>
                <a:ea typeface="微軟正黑體" pitchFamily="34" charset="-120"/>
              </a:rPr>
              <a:t>MSDN</a:t>
            </a:r>
            <a:r>
              <a:rPr lang="zh-TW" altLang="en-US" dirty="0" smtClean="0">
                <a:latin typeface="微軟正黑體" pitchFamily="34" charset="-120"/>
                <a:ea typeface="微軟正黑體" pitchFamily="34" charset="-120"/>
              </a:rPr>
              <a:t>講座專屬講師</a:t>
            </a:r>
            <a:r>
              <a:rPr lang="en-US" dirty="0" smtClean="0">
                <a:latin typeface="微軟正黑體" pitchFamily="34" charset="-120"/>
                <a:ea typeface="微軟正黑體" pitchFamily="34" charset="-120"/>
              </a:rPr>
              <a:t> </a:t>
            </a:r>
            <a:endParaRPr lang="en-US" dirty="0">
              <a:latin typeface="微軟正黑體" pitchFamily="34" charset="-120"/>
              <a:ea typeface="微軟正黑體" pitchFamily="34" charset="-120"/>
            </a:endParaRPr>
          </a:p>
        </p:txBody>
      </p:sp>
      <p:sp>
        <p:nvSpPr>
          <p:cNvPr id="5" name="Text Placeholder 8"/>
          <p:cNvSpPr txBox="1">
            <a:spLocks/>
          </p:cNvSpPr>
          <p:nvPr/>
        </p:nvSpPr>
        <p:spPr>
          <a:xfrm>
            <a:off x="729663" y="228600"/>
            <a:ext cx="3838575" cy="276999"/>
          </a:xfrm>
          <a:prstGeom prst="rect">
            <a:avLst/>
          </a:prstGeom>
        </p:spPr>
        <p:txBody>
          <a:bodyPr/>
          <a:lstStyle/>
          <a:p>
            <a:pPr marL="463550" indent="-463550">
              <a:lnSpc>
                <a:spcPct val="90000"/>
              </a:lnSpc>
              <a:spcBef>
                <a:spcPct val="20000"/>
              </a:spcBef>
              <a:buSzPct val="120000"/>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Session </a:t>
            </a:r>
            <a:r>
              <a:rPr lang="en-US" sz="2000" dirty="0" err="1" smtClean="0">
                <a:latin typeface="Calibri" pitchFamily="34" charset="0"/>
              </a:rPr>
              <a:t>Code:MSDN</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941796"/>
          </a:xfrm>
        </p:spPr>
        <p:txBody>
          <a:bodyPr/>
          <a:lstStyle/>
          <a:p>
            <a:r>
              <a:rPr lang="zh-TW" altLang="en-US" sz="4400" dirty="0" smtClean="0">
                <a:latin typeface="微軟正黑體" pitchFamily="34" charset="-120"/>
                <a:ea typeface="微軟正黑體" pitchFamily="34" charset="-120"/>
              </a:rPr>
              <a:t>本場次大綱</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sz="2400" dirty="0" smtClean="0">
                <a:solidFill>
                  <a:schemeClr val="tx2"/>
                </a:solidFill>
                <a:latin typeface="微軟正黑體" pitchFamily="34" charset="-120"/>
                <a:ea typeface="微軟正黑體" pitchFamily="34" charset="-120"/>
              </a:rPr>
              <a:t>   </a:t>
            </a:r>
            <a:r>
              <a:rPr lang="en-US" sz="2400" dirty="0" smtClean="0">
                <a:solidFill>
                  <a:schemeClr val="tx2"/>
                </a:solidFill>
                <a:latin typeface="微軟正黑體" pitchFamily="34" charset="-120"/>
                <a:ea typeface="微軟正黑體" pitchFamily="34" charset="-120"/>
              </a:rPr>
              <a:t>- Develop Rich </a:t>
            </a:r>
            <a:r>
              <a:rPr sz="2400" dirty="0" smtClean="0">
                <a:solidFill>
                  <a:schemeClr val="tx2"/>
                </a:solidFill>
                <a:latin typeface="微軟正黑體" pitchFamily="34" charset="-120"/>
                <a:ea typeface="微軟正黑體" pitchFamily="34" charset="-120"/>
              </a:rPr>
              <a:t>Web </a:t>
            </a:r>
            <a:r>
              <a:rPr lang="en-US" sz="2400" dirty="0" smtClean="0">
                <a:solidFill>
                  <a:schemeClr val="tx2"/>
                </a:solidFill>
                <a:latin typeface="微軟正黑體" pitchFamily="34" charset="-120"/>
                <a:ea typeface="微軟正黑體" pitchFamily="34" charset="-120"/>
              </a:rPr>
              <a:t>Application with 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357297"/>
            <a:ext cx="8382000" cy="4259628"/>
          </a:xfrm>
        </p:spPr>
        <p:txBody>
          <a:bodyPr/>
          <a:lstStyle/>
          <a:p>
            <a:pPr lvl="1"/>
            <a:r>
              <a:rPr lang="en-US" sz="3600" dirty="0" smtClean="0">
                <a:latin typeface="微軟正黑體" pitchFamily="34" charset="-120"/>
                <a:ea typeface="微軟正黑體" pitchFamily="34" charset="-120"/>
              </a:rPr>
              <a:t>Silverlight Toolkit</a:t>
            </a:r>
            <a:r>
              <a:rPr lang="zh-TW" altLang="en-US" sz="3600" dirty="0" smtClean="0">
                <a:latin typeface="微軟正黑體" pitchFamily="34" charset="-120"/>
                <a:ea typeface="微軟正黑體" pitchFamily="34" charset="-120"/>
              </a:rPr>
              <a:t>介紹與使用技巧</a:t>
            </a:r>
            <a:endParaRPr lang="en-US" altLang="zh-TW" sz="3600" dirty="0" smtClean="0">
              <a:latin typeface="微軟正黑體" pitchFamily="34" charset="-120"/>
              <a:ea typeface="微軟正黑體" pitchFamily="34" charset="-120"/>
            </a:endParaRPr>
          </a:p>
          <a:p>
            <a:pPr lvl="2"/>
            <a:r>
              <a:rPr lang="zh-TW" altLang="en-US" sz="3200" dirty="0" smtClean="0">
                <a:latin typeface="微軟正黑體" pitchFamily="34" charset="-120"/>
                <a:ea typeface="微軟正黑體" pitchFamily="34" charset="-120"/>
              </a:rPr>
              <a:t>一般控件</a:t>
            </a:r>
            <a:endParaRPr lang="en-US" altLang="zh-TW" sz="3200" dirty="0" smtClean="0">
              <a:latin typeface="微軟正黑體" pitchFamily="34" charset="-120"/>
              <a:ea typeface="微軟正黑體" pitchFamily="34" charset="-120"/>
            </a:endParaRPr>
          </a:p>
          <a:p>
            <a:pPr lvl="2"/>
            <a:r>
              <a:rPr lang="zh-TW" altLang="en-US" sz="3200" dirty="0" smtClean="0">
                <a:latin typeface="微軟正黑體" pitchFamily="34" charset="-120"/>
                <a:ea typeface="微軟正黑體" pitchFamily="34" charset="-120"/>
              </a:rPr>
              <a:t>輸入控件</a:t>
            </a:r>
            <a:endParaRPr lang="en-US" altLang="zh-TW" sz="3200" dirty="0" smtClean="0">
              <a:latin typeface="微軟正黑體" pitchFamily="34" charset="-120"/>
              <a:ea typeface="微軟正黑體" pitchFamily="34" charset="-120"/>
            </a:endParaRPr>
          </a:p>
          <a:p>
            <a:pPr lvl="2"/>
            <a:r>
              <a:rPr lang="zh-TW" altLang="en-US" sz="3200" dirty="0" smtClean="0">
                <a:latin typeface="微軟正黑體" pitchFamily="34" charset="-120"/>
                <a:ea typeface="微軟正黑體" pitchFamily="34" charset="-120"/>
              </a:rPr>
              <a:t>圖表控件</a:t>
            </a:r>
            <a:r>
              <a:rPr lang="en-US" altLang="zh-TW" sz="3200" dirty="0" smtClean="0">
                <a:latin typeface="微軟正黑體" pitchFamily="34" charset="-120"/>
                <a:ea typeface="微軟正黑體" pitchFamily="34" charset="-120"/>
              </a:rPr>
              <a:t>(</a:t>
            </a:r>
            <a:r>
              <a:rPr lang="en-US" altLang="zh-TW" sz="3200" dirty="0" err="1" smtClean="0">
                <a:latin typeface="微軟正黑體" pitchFamily="34" charset="-120"/>
                <a:ea typeface="微軟正黑體" pitchFamily="34" charset="-120"/>
              </a:rPr>
              <a:t>DataVisualization</a:t>
            </a:r>
            <a:r>
              <a:rPr lang="en-US" altLang="zh-TW" sz="3200" dirty="0" smtClean="0">
                <a:latin typeface="微軟正黑體" pitchFamily="34" charset="-120"/>
                <a:ea typeface="微軟正黑體" pitchFamily="34" charset="-120"/>
              </a:rPr>
              <a:t>)</a:t>
            </a:r>
          </a:p>
          <a:p>
            <a:pPr lvl="2"/>
            <a:r>
              <a:rPr lang="zh-TW" altLang="en-US" sz="3200" dirty="0" smtClean="0">
                <a:latin typeface="微軟正黑體" pitchFamily="34" charset="-120"/>
                <a:ea typeface="微軟正黑體" pitchFamily="34" charset="-120"/>
              </a:rPr>
              <a:t>主題樣式</a:t>
            </a:r>
            <a:r>
              <a:rPr lang="en-US" altLang="zh-TW" sz="3200" dirty="0" smtClean="0">
                <a:latin typeface="微軟正黑體" pitchFamily="34" charset="-120"/>
                <a:ea typeface="微軟正黑體" pitchFamily="34" charset="-120"/>
              </a:rPr>
              <a:t>(Theme)</a:t>
            </a:r>
          </a:p>
          <a:p>
            <a:pPr lvl="1"/>
            <a:r>
              <a:rPr lang="en-US" sz="3600" dirty="0" smtClean="0">
                <a:latin typeface="微軟正黑體" pitchFamily="34" charset="-120"/>
                <a:ea typeface="微軟正黑體" pitchFamily="34" charset="-120"/>
              </a:rPr>
              <a:t>Silverlight</a:t>
            </a:r>
            <a:r>
              <a:rPr lang="zh-TW" altLang="en-US" sz="3600" dirty="0" smtClean="0">
                <a:latin typeface="微軟正黑體" pitchFamily="34" charset="-120"/>
                <a:ea typeface="微軟正黑體" pitchFamily="34" charset="-120"/>
              </a:rPr>
              <a:t>控件</a:t>
            </a:r>
            <a:endParaRPr lang="en-US" altLang="zh-TW" sz="3600" dirty="0" smtClean="0">
              <a:latin typeface="微軟正黑體" pitchFamily="34" charset="-120"/>
              <a:ea typeface="微軟正黑體" pitchFamily="34" charset="-120"/>
            </a:endParaRPr>
          </a:p>
          <a:p>
            <a:pPr lvl="2"/>
            <a:r>
              <a:rPr lang="en-US" altLang="zh-TW" sz="3200" dirty="0" smtClean="0">
                <a:latin typeface="微軟正黑體" pitchFamily="34" charset="-120"/>
                <a:ea typeface="微軟正黑體" pitchFamily="34" charset="-120"/>
              </a:rPr>
              <a:t>Silverlight Control</a:t>
            </a:r>
            <a:r>
              <a:rPr lang="zh-TW" altLang="en-US" sz="3200" dirty="0" smtClean="0">
                <a:latin typeface="微軟正黑體" pitchFamily="34" charset="-120"/>
                <a:ea typeface="微軟正黑體" pitchFamily="34" charset="-120"/>
              </a:rPr>
              <a:t> 與 </a:t>
            </a:r>
            <a:r>
              <a:rPr lang="en-US" sz="3200" dirty="0" smtClean="0">
                <a:latin typeface="微軟正黑體" pitchFamily="34" charset="-120"/>
                <a:ea typeface="微軟正黑體" pitchFamily="34" charset="-120"/>
              </a:rPr>
              <a:t>User Control </a:t>
            </a:r>
            <a:r>
              <a:rPr lang="zh-TW" altLang="en-US" sz="3200" dirty="0" smtClean="0">
                <a:latin typeface="微軟正黑體" pitchFamily="34" charset="-120"/>
                <a:ea typeface="微軟正黑體" pitchFamily="34" charset="-120"/>
              </a:rPr>
              <a:t>的使用與開發</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一般控件</a:t>
            </a:r>
            <a:r>
              <a:rPr lang="en-US" sz="4400" dirty="0" smtClean="0"/>
              <a:t/>
            </a:r>
            <a:br>
              <a:rPr lang="en-US" sz="4400" dirty="0" smtClean="0"/>
            </a:br>
            <a:r>
              <a:rPr lang="en-US" sz="3200" dirty="0" smtClean="0">
                <a:solidFill>
                  <a:schemeClr val="tx2"/>
                </a:solidFill>
              </a:rPr>
              <a:t>Silverlight Toolkit</a:t>
            </a:r>
            <a:endParaRPr lang="en-US" sz="4400" dirty="0">
              <a:solidFill>
                <a:schemeClr val="tx2"/>
              </a:solidFill>
            </a:endParaRPr>
          </a:p>
        </p:txBody>
      </p:sp>
      <p:sp>
        <p:nvSpPr>
          <p:cNvPr id="3" name="Text Placeholder 2"/>
          <p:cNvSpPr>
            <a:spLocks noGrp="1"/>
          </p:cNvSpPr>
          <p:nvPr>
            <p:ph idx="1"/>
          </p:nvPr>
        </p:nvSpPr>
        <p:spPr>
          <a:xfrm>
            <a:off x="381000" y="1357298"/>
            <a:ext cx="8382000" cy="5122701"/>
          </a:xfrm>
        </p:spPr>
        <p:txBody>
          <a:bodyPr/>
          <a:lstStyle/>
          <a:p>
            <a:r>
              <a:rPr lang="zh-TW" altLang="en-US" dirty="0" smtClean="0">
                <a:latin typeface="微軟正黑體" pitchFamily="34" charset="-120"/>
                <a:ea typeface="微軟正黑體" pitchFamily="34" charset="-120"/>
              </a:rPr>
              <a:t>位於</a:t>
            </a:r>
            <a:r>
              <a:rPr lang="en-US" dirty="0" err="1" smtClean="0">
                <a:solidFill>
                  <a:srgbClr val="FFFF00"/>
                </a:solidFill>
              </a:rPr>
              <a:t>Microsoft.Windows.Controls.dll</a:t>
            </a:r>
            <a:endParaRPr lang="en-US" dirty="0" smtClean="0">
              <a:solidFill>
                <a:srgbClr val="FFFF00"/>
              </a:solidFill>
            </a:endParaRPr>
          </a:p>
          <a:p>
            <a:pPr lvl="1"/>
            <a:r>
              <a:rPr lang="en-US" dirty="0" err="1" smtClean="0"/>
              <a:t>AutoCompleteBox</a:t>
            </a:r>
            <a:endParaRPr lang="en-US" dirty="0" smtClean="0"/>
          </a:p>
          <a:p>
            <a:pPr lvl="1"/>
            <a:r>
              <a:rPr lang="en-US" dirty="0" err="1" smtClean="0"/>
              <a:t>DockPanel</a:t>
            </a:r>
            <a:endParaRPr lang="en-US" dirty="0" smtClean="0"/>
          </a:p>
          <a:p>
            <a:pPr lvl="1"/>
            <a:r>
              <a:rPr lang="en-US" dirty="0" smtClean="0"/>
              <a:t>Expander</a:t>
            </a:r>
          </a:p>
          <a:p>
            <a:pPr lvl="2"/>
            <a:r>
              <a:rPr lang="en-US" dirty="0" err="1" smtClean="0"/>
              <a:t>HeaderedContentControl</a:t>
            </a:r>
            <a:endParaRPr lang="en-US" dirty="0" smtClean="0"/>
          </a:p>
          <a:p>
            <a:pPr lvl="2"/>
            <a:r>
              <a:rPr lang="en-US" dirty="0" err="1" smtClean="0"/>
              <a:t>HeaderedItemsControl</a:t>
            </a:r>
            <a:endParaRPr lang="en-US" dirty="0" smtClean="0"/>
          </a:p>
          <a:p>
            <a:pPr lvl="1"/>
            <a:r>
              <a:rPr lang="en-US" dirty="0" smtClean="0"/>
              <a:t>Label</a:t>
            </a:r>
          </a:p>
          <a:p>
            <a:pPr lvl="1"/>
            <a:r>
              <a:rPr lang="en-US" dirty="0" err="1" smtClean="0"/>
              <a:t>TreeView</a:t>
            </a:r>
            <a:endParaRPr lang="en-US" dirty="0" smtClean="0"/>
          </a:p>
          <a:p>
            <a:pPr lvl="2"/>
            <a:r>
              <a:rPr lang="en-US" dirty="0" err="1" smtClean="0"/>
              <a:t>TreeViewItem</a:t>
            </a:r>
            <a:endParaRPr lang="en-US" dirty="0" smtClean="0"/>
          </a:p>
          <a:p>
            <a:pPr lvl="1"/>
            <a:r>
              <a:rPr lang="en-US" dirty="0" err="1" smtClean="0"/>
              <a:t>ViewBox</a:t>
            </a:r>
            <a:endParaRPr lang="en-US" dirty="0" smtClean="0"/>
          </a:p>
          <a:p>
            <a:pPr lvl="1"/>
            <a:r>
              <a:rPr lang="en-US" dirty="0" err="1" smtClean="0"/>
              <a:t>WrapPanel</a:t>
            </a:r>
            <a:endParaRPr lang="en-US"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輸入控件</a:t>
            </a:r>
            <a:r>
              <a:rPr lang="en-US" sz="4400" dirty="0" smtClean="0"/>
              <a:t/>
            </a:r>
            <a:br>
              <a:rPr lang="en-US" sz="4400" dirty="0" smtClean="0"/>
            </a:br>
            <a:r>
              <a:rPr lang="en-US" sz="3200" dirty="0" smtClean="0">
                <a:solidFill>
                  <a:schemeClr val="tx2"/>
                </a:solidFill>
              </a:rPr>
              <a:t>Silverlight Toolkit</a:t>
            </a:r>
            <a:endParaRPr lang="en-US" sz="4400" dirty="0">
              <a:solidFill>
                <a:schemeClr val="tx2"/>
              </a:solidFill>
            </a:endParaRPr>
          </a:p>
        </p:txBody>
      </p:sp>
      <p:sp>
        <p:nvSpPr>
          <p:cNvPr id="3" name="Text Placeholder 2"/>
          <p:cNvSpPr>
            <a:spLocks noGrp="1"/>
          </p:cNvSpPr>
          <p:nvPr>
            <p:ph idx="1"/>
          </p:nvPr>
        </p:nvSpPr>
        <p:spPr>
          <a:xfrm>
            <a:off x="381000" y="1500174"/>
            <a:ext cx="8382000" cy="2326791"/>
          </a:xfrm>
        </p:spPr>
        <p:txBody>
          <a:bodyPr/>
          <a:lstStyle/>
          <a:p>
            <a:r>
              <a:rPr lang="zh-TW" altLang="en-US" sz="3600" dirty="0" smtClean="0">
                <a:latin typeface="微軟正黑體" pitchFamily="34" charset="-120"/>
                <a:ea typeface="微軟正黑體" pitchFamily="34" charset="-120"/>
              </a:rPr>
              <a:t>位於</a:t>
            </a:r>
            <a:r>
              <a:rPr lang="en-US" sz="3600" dirty="0" err="1" smtClean="0">
                <a:solidFill>
                  <a:srgbClr val="FFFF00"/>
                </a:solidFill>
              </a:rPr>
              <a:t>Microsoft.Windows.Controls.Input.dll</a:t>
            </a:r>
            <a:endParaRPr lang="en-US" sz="3600" dirty="0" smtClean="0">
              <a:solidFill>
                <a:srgbClr val="FFFF00"/>
              </a:solidFill>
            </a:endParaRPr>
          </a:p>
          <a:p>
            <a:pPr lvl="1"/>
            <a:r>
              <a:rPr lang="en-US" sz="3600" dirty="0" err="1" smtClean="0"/>
              <a:t>NumericUpDown</a:t>
            </a:r>
            <a:endParaRPr lang="en-US" sz="3600" dirty="0" smtClean="0"/>
          </a:p>
          <a:p>
            <a:pPr lvl="1"/>
            <a:r>
              <a:rPr lang="en-US" sz="3600" dirty="0" err="1" smtClean="0"/>
              <a:t>ButtonSpinner</a:t>
            </a:r>
            <a:endParaRPr lang="en-US" sz="3600" dirty="0" smtClean="0"/>
          </a:p>
          <a:p>
            <a:pPr lvl="1"/>
            <a:r>
              <a:rPr lang="en-US" sz="3600" dirty="0" err="1" smtClean="0"/>
              <a:t>UpDownBase</a:t>
            </a:r>
            <a:endParaRPr lang="en-US" sz="360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圖表相關控件</a:t>
            </a:r>
            <a:r>
              <a:rPr lang="en-US" sz="4400" dirty="0" smtClean="0"/>
              <a:t/>
            </a:r>
            <a:br>
              <a:rPr lang="en-US" sz="4400" dirty="0" smtClean="0"/>
            </a:br>
            <a:r>
              <a:rPr lang="en-US" sz="3200" dirty="0" smtClean="0">
                <a:solidFill>
                  <a:schemeClr val="tx2"/>
                </a:solidFill>
              </a:rPr>
              <a:t>Silverlight Toolkit</a:t>
            </a:r>
            <a:endParaRPr lang="en-US" sz="4400" dirty="0">
              <a:solidFill>
                <a:schemeClr val="tx2"/>
              </a:solidFill>
            </a:endParaRPr>
          </a:p>
        </p:txBody>
      </p:sp>
      <p:sp>
        <p:nvSpPr>
          <p:cNvPr id="3" name="Text Placeholder 2"/>
          <p:cNvSpPr>
            <a:spLocks noGrp="1"/>
          </p:cNvSpPr>
          <p:nvPr>
            <p:ph idx="1"/>
          </p:nvPr>
        </p:nvSpPr>
        <p:spPr>
          <a:xfrm>
            <a:off x="381000" y="1357298"/>
            <a:ext cx="8382000" cy="4610493"/>
          </a:xfrm>
        </p:spPr>
        <p:txBody>
          <a:bodyPr/>
          <a:lstStyle/>
          <a:p>
            <a:r>
              <a:rPr lang="zh-TW" altLang="en-US" sz="4000" dirty="0" smtClean="0">
                <a:latin typeface="微軟正黑體" pitchFamily="34" charset="-120"/>
                <a:ea typeface="微軟正黑體" pitchFamily="34" charset="-120"/>
              </a:rPr>
              <a:t>位</a:t>
            </a:r>
            <a:r>
              <a:rPr lang="zh-TW" altLang="en-US" sz="3600" dirty="0" smtClean="0">
                <a:latin typeface="微軟正黑體" pitchFamily="34" charset="-120"/>
                <a:ea typeface="微軟正黑體" pitchFamily="34" charset="-120"/>
              </a:rPr>
              <a:t>於</a:t>
            </a:r>
            <a:r>
              <a:rPr lang="en-US" sz="2400" dirty="0" err="1" smtClean="0">
                <a:solidFill>
                  <a:srgbClr val="FFFF00"/>
                </a:solidFill>
                <a:latin typeface="微軟正黑體" pitchFamily="34" charset="-120"/>
                <a:ea typeface="微軟正黑體" pitchFamily="34" charset="-120"/>
              </a:rPr>
              <a:t>Microsoft.Windows.Controls.DataVisualization.dll</a:t>
            </a:r>
            <a:endParaRPr lang="en-US" sz="4000" dirty="0" smtClean="0">
              <a:solidFill>
                <a:srgbClr val="FFFF00"/>
              </a:solidFill>
              <a:latin typeface="微軟正黑體" pitchFamily="34" charset="-120"/>
              <a:ea typeface="微軟正黑體" pitchFamily="34" charset="-120"/>
            </a:endParaRPr>
          </a:p>
          <a:p>
            <a:r>
              <a:rPr lang="zh-TW" altLang="en-US" sz="4000" dirty="0" smtClean="0">
                <a:solidFill>
                  <a:srgbClr val="FFFF00"/>
                </a:solidFill>
                <a:latin typeface="微軟正黑體" pitchFamily="34" charset="-120"/>
                <a:ea typeface="微軟正黑體" pitchFamily="34" charset="-120"/>
              </a:rPr>
              <a:t>支援圖表種類</a:t>
            </a:r>
            <a:endParaRPr lang="en-US" sz="4000" dirty="0" smtClean="0">
              <a:solidFill>
                <a:srgbClr val="FFFF00"/>
              </a:solidFill>
              <a:latin typeface="微軟正黑體" pitchFamily="34" charset="-120"/>
              <a:ea typeface="微軟正黑體" pitchFamily="34" charset="-120"/>
            </a:endParaRPr>
          </a:p>
          <a:p>
            <a:pPr lvl="1"/>
            <a:r>
              <a:rPr lang="en-US" altLang="zh-TW" sz="3600" dirty="0" smtClean="0">
                <a:latin typeface="微軟正黑體" pitchFamily="34" charset="-120"/>
                <a:ea typeface="微軟正黑體" pitchFamily="34" charset="-120"/>
              </a:rPr>
              <a:t>Bar Chart</a:t>
            </a:r>
          </a:p>
          <a:p>
            <a:pPr lvl="1"/>
            <a:r>
              <a:rPr lang="en-US" altLang="zh-TW" sz="3600" dirty="0" smtClean="0">
                <a:latin typeface="微軟正黑體" pitchFamily="34" charset="-120"/>
                <a:ea typeface="微軟正黑體" pitchFamily="34" charset="-120"/>
              </a:rPr>
              <a:t>Column Chart</a:t>
            </a:r>
          </a:p>
          <a:p>
            <a:pPr lvl="1"/>
            <a:r>
              <a:rPr lang="en-US" altLang="zh-TW" sz="3600" dirty="0" smtClean="0">
                <a:latin typeface="微軟正黑體" pitchFamily="34" charset="-120"/>
                <a:ea typeface="微軟正黑體" pitchFamily="34" charset="-120"/>
              </a:rPr>
              <a:t>Line Chart</a:t>
            </a:r>
          </a:p>
          <a:p>
            <a:pPr lvl="1"/>
            <a:r>
              <a:rPr lang="en-US" altLang="zh-TW" sz="3600" dirty="0" smtClean="0">
                <a:latin typeface="微軟正黑體" pitchFamily="34" charset="-120"/>
                <a:ea typeface="微軟正黑體" pitchFamily="34" charset="-120"/>
              </a:rPr>
              <a:t>Pie Chart</a:t>
            </a:r>
          </a:p>
          <a:p>
            <a:pPr lvl="1"/>
            <a:r>
              <a:rPr lang="en-US" altLang="zh-TW" sz="3600" dirty="0" smtClean="0">
                <a:latin typeface="微軟正黑體" pitchFamily="34" charset="-120"/>
                <a:ea typeface="微軟正黑體" pitchFamily="34" charset="-120"/>
              </a:rPr>
              <a:t>Scatter Chart</a:t>
            </a:r>
            <a:endParaRPr lang="en-US" sz="2400"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主題樣式相關功能</a:t>
            </a:r>
            <a:r>
              <a:rPr lang="en-US" sz="4400" dirty="0" smtClean="0"/>
              <a:t/>
            </a:r>
            <a:br>
              <a:rPr lang="en-US" sz="4400" dirty="0" smtClean="0"/>
            </a:br>
            <a:r>
              <a:rPr lang="en-US" sz="3200" dirty="0" smtClean="0">
                <a:solidFill>
                  <a:schemeClr val="tx2"/>
                </a:solidFill>
              </a:rPr>
              <a:t>Silverlight Toolkit</a:t>
            </a:r>
            <a:endParaRPr lang="en-US" sz="4400" dirty="0">
              <a:solidFill>
                <a:schemeClr val="tx2"/>
              </a:solidFill>
            </a:endParaRPr>
          </a:p>
        </p:txBody>
      </p:sp>
      <p:sp>
        <p:nvSpPr>
          <p:cNvPr id="3" name="Text Placeholder 2"/>
          <p:cNvSpPr>
            <a:spLocks noGrp="1"/>
          </p:cNvSpPr>
          <p:nvPr>
            <p:ph idx="1"/>
          </p:nvPr>
        </p:nvSpPr>
        <p:spPr>
          <a:xfrm>
            <a:off x="381000" y="1500174"/>
            <a:ext cx="8382000" cy="3877985"/>
          </a:xfrm>
        </p:spPr>
        <p:txBody>
          <a:bodyPr/>
          <a:lstStyle/>
          <a:p>
            <a:r>
              <a:rPr lang="zh-TW" altLang="en-US" dirty="0" smtClean="0">
                <a:latin typeface="微軟正黑體" pitchFamily="34" charset="-120"/>
                <a:ea typeface="微軟正黑體" pitchFamily="34" charset="-120"/>
              </a:rPr>
              <a:t>位於</a:t>
            </a:r>
            <a:r>
              <a:rPr lang="en-US" sz="2800" dirty="0" err="1" smtClean="0">
                <a:solidFill>
                  <a:srgbClr val="FFFF00"/>
                </a:solidFill>
                <a:latin typeface="微軟正黑體" pitchFamily="34" charset="-120"/>
                <a:ea typeface="微軟正黑體" pitchFamily="34" charset="-120"/>
              </a:rPr>
              <a:t>Microsoft.Windows.Controls.Theming.dll</a:t>
            </a:r>
            <a:endParaRPr lang="en-US" dirty="0" smtClean="0">
              <a:solidFill>
                <a:srgbClr val="FFFF00"/>
              </a:solidFill>
              <a:latin typeface="微軟正黑體" pitchFamily="34" charset="-120"/>
              <a:ea typeface="微軟正黑體" pitchFamily="34" charset="-120"/>
            </a:endParaRPr>
          </a:p>
          <a:p>
            <a:pPr lvl="1"/>
            <a:r>
              <a:rPr lang="zh-TW" altLang="en-US" sz="3600" dirty="0" smtClean="0">
                <a:latin typeface="微軟正黑體" pitchFamily="34" charset="-120"/>
                <a:ea typeface="微軟正黑體" pitchFamily="34" charset="-120"/>
              </a:rPr>
              <a:t>可透過</a:t>
            </a:r>
            <a:r>
              <a:rPr lang="en-US" sz="3600" dirty="0" err="1" smtClean="0">
                <a:latin typeface="微軟正黑體" pitchFamily="34" charset="-120"/>
                <a:ea typeface="微軟正黑體" pitchFamily="34" charset="-120"/>
              </a:rPr>
              <a:t>Xaml</a:t>
            </a:r>
            <a:r>
              <a:rPr lang="en-US" sz="3600" dirty="0" smtClean="0">
                <a:latin typeface="微軟正黑體" pitchFamily="34" charset="-120"/>
                <a:ea typeface="微軟正黑體" pitchFamily="34" charset="-120"/>
              </a:rPr>
              <a:t> Code</a:t>
            </a:r>
            <a:r>
              <a:rPr lang="zh-TW" altLang="en-US" sz="3600" dirty="0" smtClean="0">
                <a:latin typeface="微軟正黑體" pitchFamily="34" charset="-120"/>
                <a:ea typeface="微軟正黑體" pitchFamily="34" charset="-120"/>
              </a:rPr>
              <a:t>為場景中的控件隨意替換主題樣式</a:t>
            </a:r>
          </a:p>
          <a:p>
            <a:pPr lvl="1"/>
            <a:r>
              <a:rPr lang="zh-TW" altLang="en-US" sz="3600" dirty="0" smtClean="0">
                <a:latin typeface="微軟正黑體" pitchFamily="34" charset="-120"/>
                <a:ea typeface="微軟正黑體" pitchFamily="34" charset="-120"/>
              </a:rPr>
              <a:t>透過</a:t>
            </a:r>
            <a:r>
              <a:rPr lang="en-US" sz="3600" dirty="0" err="1" smtClean="0">
                <a:latin typeface="微軟正黑體" pitchFamily="34" charset="-120"/>
                <a:ea typeface="微軟正黑體" pitchFamily="34" charset="-120"/>
              </a:rPr>
              <a:t>ImplicitStyleManager</a:t>
            </a:r>
            <a:r>
              <a:rPr lang="zh-TW" altLang="en-US" sz="3600" dirty="0" smtClean="0">
                <a:latin typeface="微軟正黑體" pitchFamily="34" charset="-120"/>
                <a:ea typeface="微軟正黑體" pitchFamily="34" charset="-120"/>
              </a:rPr>
              <a:t>可動態套用主題樣式</a:t>
            </a:r>
          </a:p>
          <a:p>
            <a:pPr lvl="1"/>
            <a:r>
              <a:rPr lang="zh-TW" altLang="en-US" sz="3600" dirty="0" smtClean="0">
                <a:latin typeface="微軟正黑體" pitchFamily="34" charset="-120"/>
                <a:ea typeface="微軟正黑體" pitchFamily="34" charset="-120"/>
              </a:rPr>
              <a:t>內建六套主題樣式</a:t>
            </a:r>
          </a:p>
          <a:p>
            <a:pPr lvl="1"/>
            <a:r>
              <a:rPr lang="zh-TW" altLang="en-US" sz="3600" dirty="0" smtClean="0">
                <a:latin typeface="微軟正黑體" pitchFamily="34" charset="-120"/>
                <a:ea typeface="微軟正黑體" pitchFamily="34" charset="-120"/>
              </a:rPr>
              <a:t>可自行創建主題樣式</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85720" y="2214553"/>
            <a:ext cx="8643998" cy="1075439"/>
          </a:xfrm>
        </p:spPr>
        <p:txBody>
          <a:bodyPr/>
          <a:lstStyle/>
          <a:p>
            <a:pPr algn="ctr"/>
            <a:r>
              <a:rPr sz="5400" dirty="0">
                <a:latin typeface="微軟正黑體" pitchFamily="34" charset="-120"/>
                <a:ea typeface="微軟正黑體" pitchFamily="34" charset="-120"/>
              </a:rPr>
              <a:t>Silverlight </a:t>
            </a:r>
            <a:r>
              <a:rPr sz="5400" dirty="0" smtClean="0">
                <a:latin typeface="微軟正黑體" pitchFamily="34" charset="-120"/>
                <a:ea typeface="微軟正黑體" pitchFamily="34" charset="-120"/>
              </a:rPr>
              <a:t> Toolkit</a:t>
            </a:r>
            <a:r>
              <a:rPr lang="zh-TW" altLang="en-US" sz="5400" dirty="0" smtClean="0">
                <a:latin typeface="微軟正黑體" pitchFamily="34" charset="-120"/>
                <a:ea typeface="微軟正黑體" pitchFamily="34" charset="-120"/>
              </a:rPr>
              <a:t>中的基本控件</a:t>
            </a:r>
            <a:endParaRPr lang="zh-TW" altLang="en-US" sz="5400" dirty="0">
              <a:latin typeface="微軟正黑體" pitchFamily="34" charset="-120"/>
              <a:ea typeface="微軟正黑體" pitchFamily="34" charset="-120"/>
            </a:endParaRPr>
          </a:p>
        </p:txBody>
      </p:sp>
      <p:sp>
        <p:nvSpPr>
          <p:cNvPr id="6" name="Title 1"/>
          <p:cNvSpPr txBox="1">
            <a:spLocks/>
          </p:cNvSpPr>
          <p:nvPr/>
        </p:nvSpPr>
        <p:spPr>
          <a:xfrm>
            <a:off x="214282" y="381505"/>
            <a:ext cx="8643998" cy="1547298"/>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altLang="zh-TW" sz="32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a:t>
            </a:r>
            <a:r>
              <a:rPr kumimoji="0" lang="zh-TW" altLang="en-US"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使用</a:t>
            </a:r>
            <a:r>
              <a:rPr kumimoji="0" lang="en-US" altLang="zh-TW"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Silverlight Toolkit</a:t>
            </a:r>
            <a:r>
              <a:rPr kumimoji="0" lang="zh-TW" altLang="en-US"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豐富你的</a:t>
            </a:r>
            <a:r>
              <a:rPr kumimoji="0" lang="en-US" altLang="zh-TW"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Web</a:t>
            </a:r>
            <a:r>
              <a:rPr kumimoji="0" lang="zh-TW" altLang="en-US"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應用程式 </a:t>
            </a:r>
            <a:r>
              <a:rPr kumimoji="0" lang="en-US" altLang="zh-TW" sz="32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 </a:t>
            </a:r>
            <a:endParaRPr kumimoji="0" lang="en-US" sz="3200" b="0" i="0" u="none" strike="noStrike" kern="1200" cap="none" spc="-100" normalizeH="0" baseline="0" noProof="0" dirty="0">
              <a:ln w="3175">
                <a:noFill/>
              </a:ln>
              <a:solidFill>
                <a:schemeClr val="tx1"/>
              </a:solidFill>
              <a:effectLst/>
              <a:uLnTx/>
              <a:uFillTx/>
              <a:latin typeface="微軟正黑體" pitchFamily="34" charset="-120"/>
              <a:ea typeface="微軟正黑體" pitchFamily="34" charset="-12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strips(downRight)">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一般控件 </a:t>
            </a:r>
            <a:r>
              <a:rPr altLang="zh-TW" sz="4400" dirty="0" smtClean="0">
                <a:latin typeface="微軟正黑體" pitchFamily="34" charset="-120"/>
                <a:ea typeface="微軟正黑體" pitchFamily="34" charset="-120"/>
              </a:rPr>
              <a:t>- AutoCompleteBox</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lang="en-US" sz="3200" dirty="0" smtClean="0">
                <a:solidFill>
                  <a:schemeClr val="tx2"/>
                </a:solidFill>
                <a:latin typeface="微軟正黑體" pitchFamily="34" charset="-120"/>
                <a:ea typeface="微軟正黑體" pitchFamily="34" charset="-120"/>
              </a:rPr>
              <a:t>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500174"/>
            <a:ext cx="8382000" cy="1717393"/>
          </a:xfrm>
        </p:spPr>
        <p:txBody>
          <a:bodyPr/>
          <a:lstStyle/>
          <a:p>
            <a:r>
              <a:rPr lang="zh-TW" altLang="en-US" sz="3600" dirty="0" smtClean="0">
                <a:latin typeface="微軟正黑體" pitchFamily="34" charset="-120"/>
                <a:ea typeface="微軟正黑體" pitchFamily="34" charset="-120"/>
              </a:rPr>
              <a:t>支援中文的自動完成功能</a:t>
            </a:r>
            <a:endParaRPr lang="en-US" altLang="zh-TW" sz="36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可設定為搜尋模式</a:t>
            </a:r>
            <a:endParaRPr lang="en-US" altLang="zh-TW" sz="36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可選擇是否要支援文字自動填入功能</a:t>
            </a:r>
            <a:endParaRPr lang="en-US" sz="3600" dirty="0" smtClean="0">
              <a:latin typeface="微軟正黑體" pitchFamily="34" charset="-120"/>
              <a:ea typeface="微軟正黑體" pitchFamily="34" charset="-120"/>
            </a:endParaRPr>
          </a:p>
        </p:txBody>
      </p:sp>
      <p:sp>
        <p:nvSpPr>
          <p:cNvPr id="5" name="矩形 4"/>
          <p:cNvSpPr/>
          <p:nvPr/>
        </p:nvSpPr>
        <p:spPr>
          <a:xfrm>
            <a:off x="285720" y="5929330"/>
            <a:ext cx="2266903" cy="369332"/>
          </a:xfrm>
          <a:prstGeom prst="rect">
            <a:avLst/>
          </a:prstGeom>
        </p:spPr>
        <p:txBody>
          <a:bodyPr wrap="none">
            <a:spAutoFit/>
          </a:bodyPr>
          <a:lstStyle/>
          <a:p>
            <a:r>
              <a:rPr lang="en-US" altLang="zh-TW" dirty="0" err="1" smtClean="0">
                <a:solidFill>
                  <a:schemeClr val="accent6">
                    <a:lumMod val="60000"/>
                    <a:lumOff val="40000"/>
                  </a:schemeClr>
                </a:solidFill>
              </a:rPr>
              <a:t>AutoCompleteTextBox</a:t>
            </a:r>
            <a:endParaRPr lang="zh-TW" altLang="en-US" dirty="0">
              <a:solidFill>
                <a:schemeClr val="accent6">
                  <a:lumMod val="60000"/>
                  <a:lumOff val="40000"/>
                </a:schemeClr>
              </a:solidFill>
            </a:endParaRPr>
          </a:p>
        </p:txBody>
      </p:sp>
      <p:sp>
        <p:nvSpPr>
          <p:cNvPr id="6" name="矩形 5"/>
          <p:cNvSpPr/>
          <p:nvPr/>
        </p:nvSpPr>
        <p:spPr>
          <a:xfrm>
            <a:off x="500034" y="3357562"/>
            <a:ext cx="8643966" cy="2246769"/>
          </a:xfrm>
          <a:prstGeom prst="rect">
            <a:avLst/>
          </a:prstGeom>
        </p:spPr>
        <p:txBody>
          <a:bodyPr wrap="square">
            <a:spAutoFit/>
          </a:bodyPr>
          <a:lstStyle/>
          <a:p>
            <a:r>
              <a:rPr lang="en-US" altLang="zh-TW" sz="2800" dirty="0" smtClean="0">
                <a:solidFill>
                  <a:srgbClr val="0000FF"/>
                </a:solidFill>
              </a:rPr>
              <a:t>&lt;</a:t>
            </a:r>
            <a:r>
              <a:rPr lang="en-US" altLang="zh-TW" sz="2800" dirty="0" err="1" smtClean="0">
                <a:solidFill>
                  <a:srgbClr val="A31515"/>
                </a:solidFill>
              </a:rPr>
              <a:t>controls</a:t>
            </a:r>
            <a:r>
              <a:rPr lang="en-US" altLang="zh-TW" sz="2800" dirty="0" err="1" smtClean="0">
                <a:solidFill>
                  <a:srgbClr val="0000FF"/>
                </a:solidFill>
              </a:rPr>
              <a:t>:</a:t>
            </a:r>
            <a:r>
              <a:rPr lang="en-US" altLang="zh-TW" sz="2800" dirty="0" err="1" smtClean="0">
                <a:solidFill>
                  <a:srgbClr val="A31515"/>
                </a:solidFill>
              </a:rPr>
              <a:t>AutoCompleteBox</a:t>
            </a:r>
            <a:r>
              <a:rPr lang="en-US" altLang="zh-TW" sz="2800" dirty="0" smtClean="0">
                <a:solidFill>
                  <a:srgbClr val="FF0000"/>
                </a:solidFill>
              </a:rPr>
              <a:t> x</a:t>
            </a:r>
            <a:r>
              <a:rPr lang="en-US" altLang="zh-TW" sz="2800" dirty="0" smtClean="0">
                <a:solidFill>
                  <a:srgbClr val="0000FF"/>
                </a:solidFill>
              </a:rPr>
              <a:t>:</a:t>
            </a:r>
            <a:r>
              <a:rPr lang="en-US" altLang="zh-TW" sz="2800" dirty="0" smtClean="0">
                <a:solidFill>
                  <a:srgbClr val="FF0000"/>
                </a:solidFill>
              </a:rPr>
              <a:t>Name</a:t>
            </a:r>
            <a:r>
              <a:rPr lang="en-US" altLang="zh-TW" sz="2800" dirty="0" smtClean="0">
                <a:solidFill>
                  <a:srgbClr val="0000FF"/>
                </a:solidFill>
              </a:rPr>
              <a:t>="AutoCompleteBox1"</a:t>
            </a:r>
            <a:r>
              <a:rPr lang="en-US" altLang="zh-TW" sz="2800" dirty="0" smtClean="0">
                <a:solidFill>
                  <a:srgbClr val="FF0000"/>
                </a:solidFill>
              </a:rPr>
              <a:t> Width</a:t>
            </a:r>
            <a:r>
              <a:rPr lang="en-US" altLang="zh-TW" sz="2800" dirty="0" smtClean="0">
                <a:solidFill>
                  <a:srgbClr val="0000FF"/>
                </a:solidFill>
              </a:rPr>
              <a:t>="200"</a:t>
            </a:r>
            <a:r>
              <a:rPr lang="en-US" altLang="zh-TW" sz="2800" dirty="0" smtClean="0">
                <a:solidFill>
                  <a:srgbClr val="FF0000"/>
                </a:solidFill>
              </a:rPr>
              <a:t> Height</a:t>
            </a:r>
            <a:r>
              <a:rPr lang="en-US" altLang="zh-TW" sz="2800" dirty="0" smtClean="0">
                <a:solidFill>
                  <a:srgbClr val="0000FF"/>
                </a:solidFill>
              </a:rPr>
              <a:t>="30"</a:t>
            </a:r>
            <a:r>
              <a:rPr lang="en-US" altLang="zh-TW" sz="2800" dirty="0" smtClean="0">
                <a:solidFill>
                  <a:srgbClr val="FF0000"/>
                </a:solidFill>
              </a:rPr>
              <a:t> Margin</a:t>
            </a:r>
            <a:r>
              <a:rPr lang="en-US" altLang="zh-TW" sz="2800" dirty="0" smtClean="0">
                <a:solidFill>
                  <a:srgbClr val="0000FF"/>
                </a:solidFill>
              </a:rPr>
              <a:t>="90,8,210,0"</a:t>
            </a:r>
            <a:r>
              <a:rPr lang="en-US" altLang="zh-TW" sz="2800" dirty="0" smtClean="0">
                <a:solidFill>
                  <a:srgbClr val="FF0000"/>
                </a:solidFill>
              </a:rPr>
              <a:t> </a:t>
            </a:r>
            <a:r>
              <a:rPr lang="en-US" altLang="zh-TW" sz="2800" dirty="0" err="1" smtClean="0">
                <a:solidFill>
                  <a:srgbClr val="FF0000"/>
                </a:solidFill>
              </a:rPr>
              <a:t>VerticalAlignment</a:t>
            </a:r>
            <a:r>
              <a:rPr lang="en-US" altLang="zh-TW" sz="2800" dirty="0" smtClean="0">
                <a:solidFill>
                  <a:srgbClr val="0000FF"/>
                </a:solidFill>
              </a:rPr>
              <a:t>="Top"</a:t>
            </a:r>
            <a:r>
              <a:rPr lang="en-US" altLang="zh-TW" sz="2800" dirty="0" smtClean="0">
                <a:solidFill>
                  <a:srgbClr val="FF0000"/>
                </a:solidFill>
              </a:rPr>
              <a:t> </a:t>
            </a:r>
            <a:r>
              <a:rPr lang="en-US" altLang="zh-TW" sz="2800" dirty="0" err="1" smtClean="0">
                <a:solidFill>
                  <a:srgbClr val="FF0000"/>
                </a:solidFill>
              </a:rPr>
              <a:t>FontSize</a:t>
            </a:r>
            <a:r>
              <a:rPr lang="en-US" altLang="zh-TW" sz="2800" dirty="0" smtClean="0">
                <a:solidFill>
                  <a:srgbClr val="0000FF"/>
                </a:solidFill>
              </a:rPr>
              <a:t>="16"/&gt;</a:t>
            </a:r>
          </a:p>
          <a:p>
            <a:r>
              <a:rPr lang="zh-TW" altLang="en-US" sz="2800" dirty="0" smtClean="0">
                <a:solidFill>
                  <a:srgbClr val="A31515"/>
                </a:solidFill>
              </a:rPr>
              <a:t>    	</a:t>
            </a:r>
            <a:endParaRPr lang="zh-TW" altLang="en-US" sz="2800" dirty="0"/>
          </a:p>
        </p:txBody>
      </p:sp>
      <p:pic>
        <p:nvPicPr>
          <p:cNvPr id="323585" name="Picture 1"/>
          <p:cNvPicPr>
            <a:picLocks noChangeAspect="1" noChangeArrowheads="1"/>
          </p:cNvPicPr>
          <p:nvPr/>
        </p:nvPicPr>
        <p:blipFill>
          <a:blip r:embed="rId3"/>
          <a:srcRect/>
          <a:stretch>
            <a:fillRect/>
          </a:stretch>
        </p:blipFill>
        <p:spPr bwMode="auto">
          <a:xfrm>
            <a:off x="4286248" y="5143512"/>
            <a:ext cx="4629150" cy="12858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498598"/>
          </a:xfrm>
        </p:spPr>
        <p:txBody>
          <a:bodyPr/>
          <a:lstStyle/>
          <a:p>
            <a:r>
              <a:rPr altLang="zh-TW" sz="3600" dirty="0" smtClean="0">
                <a:latin typeface="微軟正黑體" pitchFamily="34" charset="-120"/>
                <a:ea typeface="微軟正黑體" pitchFamily="34" charset="-120"/>
              </a:rPr>
              <a:t>AutoCompleteBox-SearchMode</a:t>
            </a:r>
            <a:endParaRPr lang="zh-TW" altLang="en-US" sz="3600" dirty="0">
              <a:latin typeface="微軟正黑體" pitchFamily="34" charset="-120"/>
              <a:ea typeface="微軟正黑體" pitchFamily="34" charset="-120"/>
            </a:endParaRPr>
          </a:p>
        </p:txBody>
      </p:sp>
      <p:graphicFrame>
        <p:nvGraphicFramePr>
          <p:cNvPr id="11" name="表格 10"/>
          <p:cNvGraphicFramePr>
            <a:graphicFrameLocks noGrp="1"/>
          </p:cNvGraphicFramePr>
          <p:nvPr/>
        </p:nvGraphicFramePr>
        <p:xfrm>
          <a:off x="428596" y="928670"/>
          <a:ext cx="8143932" cy="4708158"/>
        </p:xfrm>
        <a:graphic>
          <a:graphicData uri="http://schemas.openxmlformats.org/drawingml/2006/table">
            <a:tbl>
              <a:tblPr>
                <a:tableStyleId>{18603FDC-E32A-4AB5-989C-0864C3EAD2B8}</a:tableStyleId>
              </a:tblPr>
              <a:tblGrid>
                <a:gridCol w="3143272"/>
                <a:gridCol w="5000660"/>
              </a:tblGrid>
              <a:tr h="902125">
                <a:tc>
                  <a:txBody>
                    <a:bodyPr/>
                    <a:lstStyle/>
                    <a:p>
                      <a:pPr algn="l" fontAlgn="ctr"/>
                      <a:r>
                        <a:rPr lang="en-US" sz="2000" u="none" strike="noStrike" dirty="0">
                          <a:latin typeface="微軟正黑體" pitchFamily="34" charset="-120"/>
                          <a:ea typeface="微軟正黑體" pitchFamily="34" charset="-120"/>
                        </a:rPr>
                        <a:t>None</a:t>
                      </a:r>
                      <a:endParaRPr lang="en-US" sz="2000" b="0" i="0" u="none" strike="noStrike" dirty="0">
                        <a:solidFill>
                          <a:schemeClr val="tx1"/>
                        </a:solidFill>
                        <a:latin typeface="微軟正黑體" pitchFamily="34" charset="-120"/>
                        <a:ea typeface="微軟正黑體" pitchFamily="34" charset="-120"/>
                      </a:endParaRPr>
                    </a:p>
                  </a:txBody>
                  <a:tcPr marL="6773" marR="6773" marT="6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000" u="none" strike="noStrike" dirty="0" smtClean="0">
                          <a:latin typeface="微軟正黑體" pitchFamily="34" charset="-120"/>
                          <a:ea typeface="微軟正黑體" pitchFamily="34" charset="-120"/>
                        </a:rPr>
                        <a:t>不使用搜尋模式，所有符合條件的資料都將顯示出來</a:t>
                      </a:r>
                      <a:endParaRPr lang="en-US" sz="2000" b="0" i="0" u="none" strike="noStrike" dirty="0">
                        <a:solidFill>
                          <a:schemeClr val="tx1"/>
                        </a:solidFill>
                        <a:latin typeface="微軟正黑體" pitchFamily="34" charset="-120"/>
                        <a:ea typeface="微軟正黑體" pitchFamily="34" charset="-120"/>
                      </a:endParaRPr>
                    </a:p>
                  </a:txBody>
                  <a:tcPr marL="6773" marR="6773" marT="6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719">
                <a:tc>
                  <a:txBody>
                    <a:bodyPr/>
                    <a:lstStyle/>
                    <a:p>
                      <a:pPr algn="l" fontAlgn="ctr"/>
                      <a:r>
                        <a:rPr lang="en-US" sz="2000" u="none" strike="noStrike" dirty="0" err="1">
                          <a:latin typeface="微軟正黑體" pitchFamily="34" charset="-120"/>
                          <a:ea typeface="微軟正黑體" pitchFamily="34" charset="-120"/>
                        </a:rPr>
                        <a:t>StartsWith</a:t>
                      </a:r>
                      <a:endParaRPr lang="en-US" sz="2000" b="0" i="0" u="none" strike="noStrike" dirty="0">
                        <a:solidFill>
                          <a:schemeClr val="tx1"/>
                        </a:solidFill>
                        <a:latin typeface="微軟正黑體" pitchFamily="34" charset="-120"/>
                        <a:ea typeface="微軟正黑體" pitchFamily="34" charset="-120"/>
                      </a:endParaRPr>
                    </a:p>
                  </a:txBody>
                  <a:tcPr marL="6773" marR="6773" marT="6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000" u="none" strike="noStrike" dirty="0" smtClean="0">
                          <a:latin typeface="微軟正黑體" pitchFamily="34" charset="-120"/>
                          <a:ea typeface="微軟正黑體" pitchFamily="34" charset="-120"/>
                        </a:rPr>
                        <a:t>不管大小寫，只要開頭符合的就顯示出來</a:t>
                      </a:r>
                      <a:endParaRPr lang="en-US" sz="2000" b="0" i="0" u="none" strike="noStrike" dirty="0">
                        <a:solidFill>
                          <a:schemeClr val="tx1"/>
                        </a:solidFill>
                        <a:latin typeface="微軟正黑體" pitchFamily="34" charset="-120"/>
                        <a:ea typeface="微軟正黑體" pitchFamily="34" charset="-120"/>
                      </a:endParaRPr>
                    </a:p>
                  </a:txBody>
                  <a:tcPr marL="6773" marR="6773" marT="6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719">
                <a:tc>
                  <a:txBody>
                    <a:bodyPr/>
                    <a:lstStyle/>
                    <a:p>
                      <a:pPr algn="l" fontAlgn="ctr"/>
                      <a:r>
                        <a:rPr lang="en-US" sz="2000" u="none" strike="noStrike" dirty="0" err="1">
                          <a:latin typeface="微軟正黑體" pitchFamily="34" charset="-120"/>
                          <a:ea typeface="微軟正黑體" pitchFamily="34" charset="-120"/>
                        </a:rPr>
                        <a:t>StartsWithCaseSensitive</a:t>
                      </a:r>
                      <a:endParaRPr lang="en-US" sz="2000" b="0" i="0" u="none" strike="noStrike" dirty="0">
                        <a:solidFill>
                          <a:schemeClr val="tx1"/>
                        </a:solidFill>
                        <a:latin typeface="微軟正黑體" pitchFamily="34" charset="-120"/>
                        <a:ea typeface="微軟正黑體" pitchFamily="34" charset="-120"/>
                      </a:endParaRPr>
                    </a:p>
                  </a:txBody>
                  <a:tcPr marL="6773" marR="6773" marT="6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000" u="none" strike="noStrike" dirty="0" smtClean="0">
                          <a:latin typeface="微軟正黑體" pitchFamily="34" charset="-120"/>
                          <a:ea typeface="微軟正黑體" pitchFamily="34" charset="-120"/>
                        </a:rPr>
                        <a:t>區分大小寫，只要開頭符合的就顯示出來</a:t>
                      </a:r>
                      <a:endParaRPr lang="en-US" sz="2000" b="0" i="0" u="none" strike="noStrike" dirty="0">
                        <a:solidFill>
                          <a:schemeClr val="tx1"/>
                        </a:solidFill>
                        <a:latin typeface="微軟正黑體" pitchFamily="34" charset="-120"/>
                        <a:ea typeface="微軟正黑體" pitchFamily="34" charset="-120"/>
                      </a:endParaRPr>
                    </a:p>
                  </a:txBody>
                  <a:tcPr marL="6773" marR="6773" marT="6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719">
                <a:tc>
                  <a:txBody>
                    <a:bodyPr/>
                    <a:lstStyle/>
                    <a:p>
                      <a:pPr algn="l" fontAlgn="ctr"/>
                      <a:r>
                        <a:rPr lang="en-US" sz="2000" u="none" strike="noStrike" dirty="0">
                          <a:latin typeface="微軟正黑體" pitchFamily="34" charset="-120"/>
                          <a:ea typeface="微軟正黑體" pitchFamily="34" charset="-120"/>
                        </a:rPr>
                        <a:t>Contains</a:t>
                      </a:r>
                      <a:endParaRPr lang="en-US" sz="2000" b="0" i="0" u="none" strike="noStrike" dirty="0">
                        <a:solidFill>
                          <a:schemeClr val="tx1"/>
                        </a:solidFill>
                        <a:latin typeface="微軟正黑體" pitchFamily="34" charset="-120"/>
                        <a:ea typeface="微軟正黑體" pitchFamily="34" charset="-120"/>
                      </a:endParaRPr>
                    </a:p>
                  </a:txBody>
                  <a:tcPr marL="6773" marR="6773" marT="6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000" u="none" strike="noStrike" dirty="0" smtClean="0">
                          <a:latin typeface="微軟正黑體" pitchFamily="34" charset="-120"/>
                          <a:ea typeface="微軟正黑體" pitchFamily="34" charset="-120"/>
                        </a:rPr>
                        <a:t>不管大小寫，只要符合部分文字就顯示出來</a:t>
                      </a:r>
                      <a:endParaRPr lang="en-US" sz="2000" b="0" i="0" u="none" strike="noStrike" dirty="0">
                        <a:solidFill>
                          <a:schemeClr val="tx1"/>
                        </a:solidFill>
                        <a:latin typeface="微軟正黑體" pitchFamily="34" charset="-120"/>
                        <a:ea typeface="微軟正黑體" pitchFamily="34" charset="-120"/>
                      </a:endParaRPr>
                    </a:p>
                  </a:txBody>
                  <a:tcPr marL="6773" marR="6773" marT="6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719">
                <a:tc>
                  <a:txBody>
                    <a:bodyPr/>
                    <a:lstStyle/>
                    <a:p>
                      <a:pPr algn="l" fontAlgn="ctr"/>
                      <a:r>
                        <a:rPr lang="en-US" sz="2000" u="none" strike="noStrike">
                          <a:latin typeface="微軟正黑體" pitchFamily="34" charset="-120"/>
                          <a:ea typeface="微軟正黑體" pitchFamily="34" charset="-120"/>
                        </a:rPr>
                        <a:t>ContainsCaseSensitive</a:t>
                      </a:r>
                      <a:endParaRPr lang="en-US" sz="2000" b="0" i="0" u="none" strike="noStrike">
                        <a:solidFill>
                          <a:schemeClr val="tx1"/>
                        </a:solidFill>
                        <a:latin typeface="微軟正黑體" pitchFamily="34" charset="-120"/>
                        <a:ea typeface="微軟正黑體" pitchFamily="34" charset="-120"/>
                      </a:endParaRPr>
                    </a:p>
                  </a:txBody>
                  <a:tcPr marL="6773" marR="6773" marT="6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000" u="none" strike="noStrike" dirty="0" smtClean="0">
                          <a:latin typeface="微軟正黑體" pitchFamily="34" charset="-120"/>
                          <a:ea typeface="微軟正黑體" pitchFamily="34" charset="-120"/>
                        </a:rPr>
                        <a:t>區分大小寫，只要符合部分文字就顯示出來</a:t>
                      </a:r>
                      <a:endParaRPr lang="en-US" sz="2000" b="0" i="0" u="none" strike="noStrike" dirty="0">
                        <a:solidFill>
                          <a:schemeClr val="tx1"/>
                        </a:solidFill>
                        <a:latin typeface="微軟正黑體" pitchFamily="34" charset="-120"/>
                        <a:ea typeface="微軟正黑體" pitchFamily="34" charset="-120"/>
                      </a:endParaRPr>
                    </a:p>
                  </a:txBody>
                  <a:tcPr marL="6773" marR="6773" marT="6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719">
                <a:tc>
                  <a:txBody>
                    <a:bodyPr/>
                    <a:lstStyle/>
                    <a:p>
                      <a:pPr algn="l" fontAlgn="ctr"/>
                      <a:r>
                        <a:rPr lang="en-US" sz="2000" u="none" strike="noStrike">
                          <a:latin typeface="微軟正黑體" pitchFamily="34" charset="-120"/>
                          <a:ea typeface="微軟正黑體" pitchFamily="34" charset="-120"/>
                        </a:rPr>
                        <a:t>Equals</a:t>
                      </a:r>
                      <a:endParaRPr lang="en-US" sz="2000" b="0" i="0" u="none" strike="noStrike">
                        <a:solidFill>
                          <a:schemeClr val="tx1"/>
                        </a:solidFill>
                        <a:latin typeface="微軟正黑體" pitchFamily="34" charset="-120"/>
                        <a:ea typeface="微軟正黑體" pitchFamily="34" charset="-120"/>
                      </a:endParaRPr>
                    </a:p>
                  </a:txBody>
                  <a:tcPr marL="6773" marR="6773" marT="6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000" u="none" strike="noStrike" dirty="0" smtClean="0">
                          <a:latin typeface="微軟正黑體" pitchFamily="34" charset="-120"/>
                          <a:ea typeface="微軟正黑體" pitchFamily="34" charset="-120"/>
                        </a:rPr>
                        <a:t>不管大小寫，完全相同的資料才會顯示出來</a:t>
                      </a:r>
                      <a:endParaRPr lang="en-US" sz="2000" b="0" i="0" u="none" strike="noStrike" dirty="0">
                        <a:solidFill>
                          <a:schemeClr val="tx1"/>
                        </a:solidFill>
                        <a:latin typeface="微軟正黑體" pitchFamily="34" charset="-120"/>
                        <a:ea typeface="微軟正黑體" pitchFamily="34" charset="-120"/>
                      </a:endParaRPr>
                    </a:p>
                  </a:txBody>
                  <a:tcPr marL="6773" marR="6773" marT="6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719">
                <a:tc>
                  <a:txBody>
                    <a:bodyPr/>
                    <a:lstStyle/>
                    <a:p>
                      <a:pPr algn="l" fontAlgn="ctr"/>
                      <a:r>
                        <a:rPr lang="en-US" sz="2000" u="none" strike="noStrike">
                          <a:latin typeface="微軟正黑體" pitchFamily="34" charset="-120"/>
                          <a:ea typeface="微軟正黑體" pitchFamily="34" charset="-120"/>
                        </a:rPr>
                        <a:t>EqualsCaseSensitive</a:t>
                      </a:r>
                      <a:endParaRPr lang="en-US" sz="2000" b="0" i="0" u="none" strike="noStrike">
                        <a:solidFill>
                          <a:schemeClr val="tx1"/>
                        </a:solidFill>
                        <a:latin typeface="微軟正黑體" pitchFamily="34" charset="-120"/>
                        <a:ea typeface="微軟正黑體" pitchFamily="34" charset="-120"/>
                      </a:endParaRPr>
                    </a:p>
                  </a:txBody>
                  <a:tcPr marL="6773" marR="6773" marT="6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000" u="none" strike="noStrike" dirty="0" smtClean="0">
                          <a:latin typeface="微軟正黑體" pitchFamily="34" charset="-120"/>
                          <a:ea typeface="微軟正黑體" pitchFamily="34" charset="-120"/>
                        </a:rPr>
                        <a:t>區分大小寫，完全相同的資料才會顯示出來</a:t>
                      </a:r>
                      <a:endParaRPr lang="en-US" sz="2000" b="0" i="0" u="none" strike="noStrike" dirty="0">
                        <a:solidFill>
                          <a:schemeClr val="tx1"/>
                        </a:solidFill>
                        <a:latin typeface="微軟正黑體" pitchFamily="34" charset="-120"/>
                        <a:ea typeface="微軟正黑體" pitchFamily="34" charset="-120"/>
                      </a:endParaRPr>
                    </a:p>
                  </a:txBody>
                  <a:tcPr marL="6773" marR="6773" marT="6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719">
                <a:tc>
                  <a:txBody>
                    <a:bodyPr/>
                    <a:lstStyle/>
                    <a:p>
                      <a:pPr algn="l" fontAlgn="ctr"/>
                      <a:r>
                        <a:rPr lang="en-US" sz="2000" u="none" strike="noStrike">
                          <a:latin typeface="微軟正黑體" pitchFamily="34" charset="-120"/>
                          <a:ea typeface="微軟正黑體" pitchFamily="34" charset="-120"/>
                        </a:rPr>
                        <a:t>Custom</a:t>
                      </a:r>
                      <a:endParaRPr lang="en-US" sz="2000" b="0" i="0" u="none" strike="noStrike">
                        <a:solidFill>
                          <a:schemeClr val="tx1"/>
                        </a:solidFill>
                        <a:latin typeface="微軟正黑體" pitchFamily="34" charset="-120"/>
                        <a:ea typeface="微軟正黑體" pitchFamily="34" charset="-120"/>
                      </a:endParaRPr>
                    </a:p>
                  </a:txBody>
                  <a:tcPr marL="6773" marR="6773" marT="6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000" u="none" strike="noStrike" dirty="0" smtClean="0">
                          <a:latin typeface="微軟正黑體" pitchFamily="34" charset="-120"/>
                          <a:ea typeface="微軟正黑體" pitchFamily="34" charset="-120"/>
                        </a:rPr>
                        <a:t>客製化模式</a:t>
                      </a:r>
                      <a:endParaRPr lang="en-US" sz="2000" b="0" i="0" u="none" strike="noStrike" dirty="0">
                        <a:solidFill>
                          <a:schemeClr val="tx1"/>
                        </a:solidFill>
                        <a:latin typeface="微軟正黑體" pitchFamily="34" charset="-120"/>
                        <a:ea typeface="微軟正黑體" pitchFamily="34" charset="-120"/>
                      </a:endParaRPr>
                    </a:p>
                  </a:txBody>
                  <a:tcPr marL="6773" marR="6773" marT="6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一般控件 </a:t>
            </a:r>
            <a:r>
              <a:rPr altLang="zh-TW" sz="4400" dirty="0" smtClean="0">
                <a:latin typeface="微軟正黑體" pitchFamily="34" charset="-120"/>
                <a:ea typeface="微軟正黑體" pitchFamily="34" charset="-120"/>
              </a:rPr>
              <a:t>- AutoCompleteBox</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lang="en-US" sz="3200" dirty="0" smtClean="0">
                <a:solidFill>
                  <a:schemeClr val="tx2"/>
                </a:solidFill>
                <a:latin typeface="微軟正黑體" pitchFamily="34" charset="-120"/>
                <a:ea typeface="微軟正黑體" pitchFamily="34" charset="-120"/>
              </a:rPr>
              <a:t>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500174"/>
            <a:ext cx="8382000" cy="498598"/>
          </a:xfrm>
        </p:spPr>
        <p:txBody>
          <a:bodyPr/>
          <a:lstStyle/>
          <a:p>
            <a:r>
              <a:rPr lang="zh-TW" altLang="en-US" sz="3600" dirty="0" smtClean="0">
                <a:latin typeface="微軟正黑體" pitchFamily="34" charset="-120"/>
                <a:ea typeface="微軟正黑體" pitchFamily="34" charset="-120"/>
              </a:rPr>
              <a:t>可透過程式碼動態產生清單資料</a:t>
            </a:r>
            <a:endParaRPr lang="en-US" sz="3600" dirty="0" smtClean="0">
              <a:latin typeface="微軟正黑體" pitchFamily="34" charset="-120"/>
              <a:ea typeface="微軟正黑體" pitchFamily="34" charset="-120"/>
            </a:endParaRPr>
          </a:p>
        </p:txBody>
      </p:sp>
      <p:sp>
        <p:nvSpPr>
          <p:cNvPr id="5" name="矩形 4"/>
          <p:cNvSpPr/>
          <p:nvPr/>
        </p:nvSpPr>
        <p:spPr>
          <a:xfrm>
            <a:off x="285720" y="5929330"/>
            <a:ext cx="3697422" cy="369332"/>
          </a:xfrm>
          <a:prstGeom prst="rect">
            <a:avLst/>
          </a:prstGeom>
        </p:spPr>
        <p:txBody>
          <a:bodyPr wrap="none">
            <a:spAutoFit/>
          </a:bodyPr>
          <a:lstStyle/>
          <a:p>
            <a:r>
              <a:rPr lang="en-US" altLang="zh-TW" dirty="0" err="1" smtClean="0">
                <a:solidFill>
                  <a:schemeClr val="accent6">
                    <a:lumMod val="60000"/>
                    <a:lumOff val="40000"/>
                  </a:schemeClr>
                </a:solidFill>
              </a:rPr>
              <a:t>AutoCompleteTextBox_Dynamic.xaml</a:t>
            </a:r>
            <a:endParaRPr lang="zh-TW" altLang="en-US" dirty="0">
              <a:solidFill>
                <a:schemeClr val="accent6">
                  <a:lumMod val="60000"/>
                  <a:lumOff val="40000"/>
                </a:schemeClr>
              </a:solidFill>
            </a:endParaRPr>
          </a:p>
        </p:txBody>
      </p:sp>
      <p:pic>
        <p:nvPicPr>
          <p:cNvPr id="324610" name="Picture 2"/>
          <p:cNvPicPr>
            <a:picLocks noChangeAspect="1" noChangeArrowheads="1"/>
          </p:cNvPicPr>
          <p:nvPr/>
        </p:nvPicPr>
        <p:blipFill>
          <a:blip r:embed="rId3"/>
          <a:srcRect/>
          <a:stretch>
            <a:fillRect/>
          </a:stretch>
        </p:blipFill>
        <p:spPr bwMode="auto">
          <a:xfrm>
            <a:off x="6786578" y="4903598"/>
            <a:ext cx="2076437" cy="1568640"/>
          </a:xfrm>
          <a:prstGeom prst="rect">
            <a:avLst/>
          </a:prstGeom>
          <a:noFill/>
          <a:ln w="9525">
            <a:noFill/>
            <a:miter lim="800000"/>
            <a:headEnd/>
            <a:tailEnd/>
          </a:ln>
          <a:effectLst/>
        </p:spPr>
      </p:pic>
      <p:sp>
        <p:nvSpPr>
          <p:cNvPr id="6" name="矩形 5"/>
          <p:cNvSpPr/>
          <p:nvPr/>
        </p:nvSpPr>
        <p:spPr>
          <a:xfrm>
            <a:off x="357158" y="2357430"/>
            <a:ext cx="8358246" cy="2246769"/>
          </a:xfrm>
          <a:prstGeom prst="rect">
            <a:avLst/>
          </a:prstGeom>
        </p:spPr>
        <p:txBody>
          <a:bodyPr wrap="square">
            <a:spAutoFit/>
          </a:bodyPr>
          <a:lstStyle/>
          <a:p>
            <a:r>
              <a:rPr lang="en-US" altLang="zh-TW" sz="2800" dirty="0" smtClean="0">
                <a:solidFill>
                  <a:srgbClr val="FFFF00"/>
                </a:solidFill>
              </a:rPr>
              <a:t> Private Sub AutoTextBox1_Populating(</a:t>
            </a:r>
            <a:r>
              <a:rPr lang="en-US" altLang="zh-TW" sz="2800" dirty="0" err="1" smtClean="0">
                <a:solidFill>
                  <a:srgbClr val="FFFF00"/>
                </a:solidFill>
              </a:rPr>
              <a:t>ByVal</a:t>
            </a:r>
            <a:r>
              <a:rPr lang="en-US" altLang="zh-TW" sz="2800" dirty="0" smtClean="0">
                <a:solidFill>
                  <a:srgbClr val="FFFF00"/>
                </a:solidFill>
              </a:rPr>
              <a:t> sender As Object, </a:t>
            </a:r>
            <a:r>
              <a:rPr lang="en-US" altLang="zh-TW" sz="2800" dirty="0" err="1" smtClean="0">
                <a:solidFill>
                  <a:srgbClr val="FFFF00"/>
                </a:solidFill>
              </a:rPr>
              <a:t>ByVal</a:t>
            </a:r>
            <a:r>
              <a:rPr lang="en-US" altLang="zh-TW" sz="2800" dirty="0" smtClean="0">
                <a:solidFill>
                  <a:srgbClr val="FFFF00"/>
                </a:solidFill>
              </a:rPr>
              <a:t> e As </a:t>
            </a:r>
            <a:r>
              <a:rPr lang="en-US" altLang="zh-TW" sz="2800" dirty="0" err="1" smtClean="0">
                <a:solidFill>
                  <a:srgbClr val="FFFF00"/>
                </a:solidFill>
              </a:rPr>
              <a:t>PopulatingEventArgs</a:t>
            </a:r>
            <a:r>
              <a:rPr lang="en-US" altLang="zh-TW" sz="2800" dirty="0" smtClean="0">
                <a:solidFill>
                  <a:srgbClr val="FFFF00"/>
                </a:solidFill>
              </a:rPr>
              <a:t>) Handles AutoTextBox1.Populating</a:t>
            </a:r>
          </a:p>
          <a:p>
            <a:r>
              <a:rPr lang="en-US" altLang="zh-TW" sz="2800" dirty="0" smtClean="0">
                <a:solidFill>
                  <a:srgbClr val="FFFF00"/>
                </a:solidFill>
              </a:rPr>
              <a:t>   </a:t>
            </a:r>
            <a:r>
              <a:rPr lang="en-US" altLang="zh-TW" sz="2800" dirty="0" smtClean="0"/>
              <a:t> </a:t>
            </a:r>
            <a:r>
              <a:rPr lang="en-US" altLang="zh-TW" sz="2800" dirty="0" err="1" smtClean="0"/>
              <a:t>CType</a:t>
            </a:r>
            <a:r>
              <a:rPr lang="en-US" altLang="zh-TW" sz="2800" dirty="0" smtClean="0"/>
              <a:t>(sender, </a:t>
            </a:r>
            <a:r>
              <a:rPr lang="en-US" altLang="zh-TW" sz="2800" dirty="0" err="1" smtClean="0"/>
              <a:t>AutoCompleteBox</a:t>
            </a:r>
            <a:r>
              <a:rPr lang="en-US" altLang="zh-TW" sz="2800" dirty="0" smtClean="0"/>
              <a:t>).</a:t>
            </a:r>
            <a:r>
              <a:rPr lang="en-US" altLang="zh-TW" sz="2800" dirty="0" err="1" smtClean="0"/>
              <a:t>ItemsSource</a:t>
            </a:r>
            <a:r>
              <a:rPr lang="en-US" altLang="zh-TW" sz="2800" dirty="0" smtClean="0"/>
              <a:t> = </a:t>
            </a:r>
            <a:r>
              <a:rPr lang="en-US" altLang="zh-TW" sz="2800" dirty="0" err="1" smtClean="0"/>
              <a:t>dat</a:t>
            </a:r>
            <a:endParaRPr lang="en-US" altLang="zh-TW" sz="2800" dirty="0" smtClean="0">
              <a:solidFill>
                <a:srgbClr val="FFFF00"/>
              </a:solidFill>
            </a:endParaRPr>
          </a:p>
          <a:p>
            <a:r>
              <a:rPr lang="en-US" altLang="zh-TW" sz="2800" dirty="0" smtClean="0">
                <a:solidFill>
                  <a:srgbClr val="FFFF00"/>
                </a:solidFill>
              </a:rPr>
              <a:t>End Sub</a:t>
            </a:r>
            <a:endParaRPr lang="zh-TW" altLang="en-US" sz="2800"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一般控件 </a:t>
            </a:r>
            <a:r>
              <a:rPr altLang="zh-TW" sz="4400" dirty="0" smtClean="0">
                <a:latin typeface="微軟正黑體" pitchFamily="34" charset="-120"/>
                <a:ea typeface="微軟正黑體" pitchFamily="34" charset="-120"/>
              </a:rPr>
              <a:t>- AutoCompleteBox</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lang="en-US" sz="3200" dirty="0" smtClean="0">
                <a:solidFill>
                  <a:schemeClr val="tx2"/>
                </a:solidFill>
                <a:latin typeface="微軟正黑體" pitchFamily="34" charset="-120"/>
                <a:ea typeface="微軟正黑體" pitchFamily="34" charset="-120"/>
              </a:rPr>
              <a:t>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500174"/>
            <a:ext cx="8382000" cy="3268587"/>
          </a:xfrm>
        </p:spPr>
        <p:txBody>
          <a:bodyPr/>
          <a:lstStyle/>
          <a:p>
            <a:r>
              <a:rPr lang="zh-TW" altLang="en-US" sz="3600" dirty="0" smtClean="0">
                <a:latin typeface="微軟正黑體" pitchFamily="34" charset="-120"/>
                <a:ea typeface="微軟正黑體" pitchFamily="34" charset="-120"/>
              </a:rPr>
              <a:t>支援</a:t>
            </a:r>
            <a:r>
              <a:rPr lang="en-US" altLang="zh-TW" sz="3600" dirty="0" err="1" smtClean="0">
                <a:latin typeface="微軟正黑體" pitchFamily="34" charset="-120"/>
                <a:ea typeface="微軟正黑體" pitchFamily="34" charset="-120"/>
              </a:rPr>
              <a:t>DataGrid</a:t>
            </a:r>
            <a:r>
              <a:rPr lang="zh-TW" altLang="en-US" sz="3600" dirty="0" smtClean="0">
                <a:latin typeface="微軟正黑體" pitchFamily="34" charset="-120"/>
                <a:ea typeface="微軟正黑體" pitchFamily="34" charset="-120"/>
              </a:rPr>
              <a:t>進行清單編輯</a:t>
            </a:r>
            <a:endParaRPr lang="en-US" altLang="zh-TW" sz="36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建立</a:t>
            </a:r>
            <a:r>
              <a:rPr lang="en-US" altLang="zh-TW" sz="3600" dirty="0" err="1" smtClean="0">
                <a:latin typeface="微軟正黑體" pitchFamily="34" charset="-120"/>
                <a:ea typeface="微軟正黑體" pitchFamily="34" charset="-120"/>
              </a:rPr>
              <a:t>DataGrid</a:t>
            </a:r>
            <a:r>
              <a:rPr lang="zh-TW" altLang="en-US" sz="3600" dirty="0" smtClean="0">
                <a:latin typeface="微軟正黑體" pitchFamily="34" charset="-120"/>
                <a:ea typeface="微軟正黑體" pitchFamily="34" charset="-120"/>
              </a:rPr>
              <a:t>欄位樣板</a:t>
            </a:r>
            <a:endParaRPr lang="en-US" altLang="zh-TW" sz="36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將欄位樣版改為</a:t>
            </a:r>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r>
              <a:rPr lang="en-US" altLang="zh-TW" dirty="0" err="1" smtClean="0">
                <a:latin typeface="微軟正黑體" pitchFamily="34" charset="-120"/>
                <a:ea typeface="微軟正黑體" pitchFamily="34" charset="-120"/>
              </a:rPr>
              <a:t>AutoCompleteBox</a:t>
            </a:r>
            <a:endParaRPr lang="en-US" altLang="zh-TW"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設定</a:t>
            </a:r>
            <a:r>
              <a:rPr lang="en-US" altLang="zh-TW" sz="2400" dirty="0" err="1" smtClean="0">
                <a:latin typeface="微軟正黑體" pitchFamily="34" charset="-120"/>
                <a:ea typeface="微軟正黑體" pitchFamily="34" charset="-120"/>
              </a:rPr>
              <a:t>AutoCompleteBox</a:t>
            </a: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zh-TW" altLang="en-US" sz="3600" dirty="0" smtClean="0">
                <a:latin typeface="微軟正黑體" pitchFamily="34" charset="-120"/>
                <a:ea typeface="微軟正黑體" pitchFamily="34" charset="-120"/>
              </a:rPr>
              <a:t>資料來源</a:t>
            </a:r>
            <a:endParaRPr lang="en-US" sz="3600" dirty="0" smtClean="0">
              <a:latin typeface="微軟正黑體" pitchFamily="34" charset="-120"/>
              <a:ea typeface="微軟正黑體" pitchFamily="34" charset="-120"/>
            </a:endParaRPr>
          </a:p>
        </p:txBody>
      </p:sp>
      <p:pic>
        <p:nvPicPr>
          <p:cNvPr id="322562" name="Picture 2"/>
          <p:cNvPicPr>
            <a:picLocks noChangeAspect="1" noChangeArrowheads="1"/>
          </p:cNvPicPr>
          <p:nvPr/>
        </p:nvPicPr>
        <p:blipFill>
          <a:blip r:embed="rId3"/>
          <a:srcRect/>
          <a:stretch>
            <a:fillRect/>
          </a:stretch>
        </p:blipFill>
        <p:spPr bwMode="auto">
          <a:xfrm>
            <a:off x="4500562" y="2857496"/>
            <a:ext cx="4429124" cy="3522578"/>
          </a:xfrm>
          <a:prstGeom prst="rect">
            <a:avLst/>
          </a:prstGeom>
          <a:noFill/>
          <a:ln w="9525">
            <a:noFill/>
            <a:miter lim="800000"/>
            <a:headEnd/>
            <a:tailEnd/>
          </a:ln>
          <a:effectLst/>
        </p:spPr>
      </p:pic>
      <p:sp>
        <p:nvSpPr>
          <p:cNvPr id="6" name="矩形 5"/>
          <p:cNvSpPr/>
          <p:nvPr/>
        </p:nvSpPr>
        <p:spPr>
          <a:xfrm>
            <a:off x="285720" y="5929330"/>
            <a:ext cx="3276666" cy="369332"/>
          </a:xfrm>
          <a:prstGeom prst="rect">
            <a:avLst/>
          </a:prstGeom>
        </p:spPr>
        <p:txBody>
          <a:bodyPr wrap="none">
            <a:spAutoFit/>
          </a:bodyPr>
          <a:lstStyle/>
          <a:p>
            <a:r>
              <a:rPr lang="en-US" altLang="zh-TW" dirty="0" err="1" smtClean="0">
                <a:solidFill>
                  <a:schemeClr val="accent6">
                    <a:lumMod val="60000"/>
                    <a:lumOff val="40000"/>
                  </a:schemeClr>
                </a:solidFill>
              </a:rPr>
              <a:t>AutoCompleteTextBox_DataGrid</a:t>
            </a:r>
            <a:r>
              <a:rPr lang="en-US" altLang="zh-TW" dirty="0" smtClean="0">
                <a:solidFill>
                  <a:schemeClr val="accent6">
                    <a:lumMod val="60000"/>
                    <a:lumOff val="40000"/>
                  </a:schemeClr>
                </a:solidFill>
              </a:rPr>
              <a:t>.</a:t>
            </a:r>
            <a:endParaRPr lang="zh-TW" altLang="en-US" dirty="0">
              <a:solidFill>
                <a:schemeClr val="accent6">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a:bodyPr>
          <a:lstStyle/>
          <a:p>
            <a:pPr>
              <a:buFontTx/>
              <a:buNone/>
            </a:pPr>
            <a:r>
              <a:rPr lang="zh-TW" altLang="en-US" cap="none" dirty="0" smtClean="0">
                <a:solidFill>
                  <a:schemeClr val="tx1"/>
                </a:solidFill>
                <a:effectLst/>
                <a:latin typeface="微軟正黑體" pitchFamily="34" charset="-120"/>
                <a:ea typeface="微軟正黑體" pitchFamily="34" charset="-120"/>
              </a:rPr>
              <a:t>講師</a:t>
            </a:r>
            <a:r>
              <a:rPr lang="en-US" altLang="zh-TW" cap="none" dirty="0" smtClean="0">
                <a:solidFill>
                  <a:schemeClr val="tx1"/>
                </a:solidFill>
                <a:effectLst/>
                <a:latin typeface="微軟正黑體" pitchFamily="34" charset="-120"/>
                <a:ea typeface="微軟正黑體" pitchFamily="34" charset="-120"/>
              </a:rPr>
              <a:t>…</a:t>
            </a:r>
            <a:endParaRPr altLang="zh-TW" cap="none" dirty="0">
              <a:solidFill>
                <a:schemeClr val="tx1"/>
              </a:solidFill>
              <a:effectLst/>
              <a:latin typeface="微軟正黑體" pitchFamily="34" charset="-120"/>
              <a:ea typeface="微軟正黑體" pitchFamily="34" charset="-120"/>
            </a:endParaRPr>
          </a:p>
        </p:txBody>
      </p:sp>
      <p:sp>
        <p:nvSpPr>
          <p:cNvPr id="8" name="Subtitle 7"/>
          <p:cNvSpPr txBox="1">
            <a:spLocks/>
          </p:cNvSpPr>
          <p:nvPr/>
        </p:nvSpPr>
        <p:spPr bwMode="invGray">
          <a:xfrm>
            <a:off x="3200399" y="5557214"/>
            <a:ext cx="5229253" cy="1144929"/>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sp3d extrusionH="57150">
              <a:bevelT w="12700" h="12700"/>
            </a:sp3d>
          </a:bodyPr>
          <a:lstStyle/>
          <a:p>
            <a:pPr marL="0" marR="0" lvl="0" indent="0" algn="l" defTabSz="914327" rtl="0" eaLnBrk="1" fontAlgn="base" latinLnBrk="0" hangingPunct="1">
              <a:lnSpc>
                <a:spcPct val="90000"/>
              </a:lnSpc>
              <a:spcBef>
                <a:spcPct val="20000"/>
              </a:spcBef>
              <a:spcAft>
                <a:spcPct val="0"/>
              </a:spcAft>
              <a:buClrTx/>
              <a:buSzTx/>
              <a:buFontTx/>
              <a:buNone/>
              <a:tabLst/>
              <a:defRPr/>
            </a:pPr>
            <a:r>
              <a:rPr kumimoji="0" lang="zh-TW" altLang="en-US" sz="2400" b="0" i="0" u="none" strike="noStrike" kern="1200" cap="none" spc="0" normalizeH="0" baseline="0" noProof="0" dirty="0" smtClean="0">
                <a:ln>
                  <a:noFill/>
                </a:ln>
                <a:effectLst/>
                <a:uLnTx/>
                <a:uFillTx/>
                <a:latin typeface="微軟正黑體" pitchFamily="34" charset="-120"/>
                <a:ea typeface="微軟正黑體" pitchFamily="34" charset="-120"/>
              </a:rPr>
              <a:t>董大偉</a:t>
            </a:r>
            <a:endParaRPr kumimoji="0" lang="en-US" altLang="zh-TW" sz="2400" b="0" i="0" u="none" strike="noStrike" kern="1200" cap="none" spc="0" normalizeH="0" baseline="0" noProof="0" dirty="0" smtClean="0">
              <a:ln>
                <a:noFill/>
              </a:ln>
              <a:effectLst/>
              <a:uLnTx/>
              <a:uFillTx/>
              <a:latin typeface="微軟正黑體" pitchFamily="34" charset="-120"/>
              <a:ea typeface="微軟正黑體" pitchFamily="34" charset="-120"/>
            </a:endParaRPr>
          </a:p>
          <a:p>
            <a:pPr marL="0" marR="0" lvl="0" indent="0" algn="l" defTabSz="914327" rtl="0" eaLnBrk="1" fontAlgn="base" latinLnBrk="0" hangingPunct="1">
              <a:lnSpc>
                <a:spcPct val="90000"/>
              </a:lnSpc>
              <a:spcBef>
                <a:spcPct val="20000"/>
              </a:spcBef>
              <a:spcAft>
                <a:spcPct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微軟正黑體" pitchFamily="34" charset="-120"/>
                <a:ea typeface="微軟正黑體" pitchFamily="34" charset="-120"/>
              </a:rPr>
              <a:t>David@StudyHost.Com</a:t>
            </a:r>
          </a:p>
          <a:p>
            <a:pPr lvl="0" defTabSz="914327">
              <a:lnSpc>
                <a:spcPct val="90000"/>
              </a:lnSpc>
              <a:spcBef>
                <a:spcPct val="20000"/>
              </a:spcBef>
              <a:defRPr/>
            </a:pPr>
            <a:r>
              <a:rPr kumimoji="0" lang="en-US" sz="2400" b="1" dirty="0" smtClean="0">
                <a:solidFill>
                  <a:srgbClr val="FFFF00"/>
                </a:solidFill>
                <a:latin typeface="微軟正黑體" pitchFamily="34" charset="-120"/>
                <a:ea typeface="微軟正黑體" pitchFamily="34" charset="-120"/>
              </a:rPr>
              <a:t>http://studyhost.blogspot.com/</a:t>
            </a:r>
            <a:endParaRPr kumimoji="0" lang="en-US" sz="2400" b="1" i="0" u="none" strike="noStrike" kern="1200" cap="none" spc="0" normalizeH="0" baseline="0" noProof="0" dirty="0" smtClean="0">
              <a:ln>
                <a:noFill/>
              </a:ln>
              <a:solidFill>
                <a:srgbClr val="FFFF00"/>
              </a:solidFill>
              <a:effectLst/>
              <a:uLnTx/>
              <a:uFillTx/>
              <a:latin typeface="微軟正黑體" pitchFamily="34" charset="-120"/>
              <a:ea typeface="微軟正黑體" pitchFamily="34" charset="-120"/>
            </a:endParaRPr>
          </a:p>
        </p:txBody>
      </p:sp>
      <p:pic>
        <p:nvPicPr>
          <p:cNvPr id="129026" name="Picture 2" descr="MVP(微軟最有價值專家)"/>
          <p:cNvPicPr>
            <a:picLocks noChangeAspect="1" noChangeArrowheads="1"/>
          </p:cNvPicPr>
          <p:nvPr/>
        </p:nvPicPr>
        <p:blipFill>
          <a:blip r:embed="rId3"/>
          <a:srcRect/>
          <a:stretch>
            <a:fillRect/>
          </a:stretch>
        </p:blipFill>
        <p:spPr bwMode="auto">
          <a:xfrm>
            <a:off x="298303" y="5533696"/>
            <a:ext cx="2729223" cy="1112455"/>
          </a:xfrm>
          <a:prstGeom prst="rect">
            <a:avLst/>
          </a:prstGeom>
          <a:noFill/>
        </p:spPr>
      </p:pic>
      <p:sp>
        <p:nvSpPr>
          <p:cNvPr id="7" name="文字方塊 6"/>
          <p:cNvSpPr txBox="1"/>
          <p:nvPr/>
        </p:nvSpPr>
        <p:spPr>
          <a:xfrm>
            <a:off x="346841" y="867103"/>
            <a:ext cx="8592207" cy="3046988"/>
          </a:xfrm>
          <a:prstGeom prst="rect">
            <a:avLst/>
          </a:prstGeom>
          <a:noFill/>
        </p:spPr>
        <p:txBody>
          <a:bodyPr wrap="square" rtlCol="0">
            <a:spAutoFit/>
          </a:bodyPr>
          <a:lstStyle/>
          <a:p>
            <a:pPr>
              <a:buFont typeface="Wingdings" pitchFamily="2" charset="2"/>
              <a:buChar char="Ø"/>
            </a:pPr>
            <a:r>
              <a:rPr lang="zh-TW" altLang="en-US" sz="3200" dirty="0" smtClean="0">
                <a:latin typeface="微軟正黑體" pitchFamily="34" charset="-120"/>
                <a:ea typeface="微軟正黑體" pitchFamily="34" charset="-120"/>
              </a:rPr>
              <a:t>台灣微軟</a:t>
            </a:r>
            <a:r>
              <a:rPr lang="en-US" altLang="zh-TW" sz="3200" dirty="0" err="1" smtClean="0">
                <a:latin typeface="微軟正黑體" pitchFamily="34" charset="-120"/>
                <a:ea typeface="微軟正黑體" pitchFamily="34" charset="-120"/>
              </a:rPr>
              <a:t>TechED</a:t>
            </a:r>
            <a:r>
              <a:rPr lang="en-US" altLang="zh-TW" sz="3200" dirty="0" smtClean="0">
                <a:latin typeface="微軟正黑體" pitchFamily="34" charset="-120"/>
                <a:ea typeface="微軟正黑體" pitchFamily="34" charset="-120"/>
              </a:rPr>
              <a:t> 2007, 2008 </a:t>
            </a:r>
            <a:r>
              <a:rPr lang="zh-TW" altLang="en-US" sz="3200" dirty="0" smtClean="0">
                <a:latin typeface="微軟正黑體" pitchFamily="34" charset="-120"/>
                <a:ea typeface="微軟正黑體" pitchFamily="34" charset="-120"/>
              </a:rPr>
              <a:t>講師</a:t>
            </a:r>
            <a:endParaRPr lang="en-US" altLang="zh-TW" sz="3200" dirty="0" smtClean="0">
              <a:latin typeface="微軟正黑體" pitchFamily="34" charset="-120"/>
              <a:ea typeface="微軟正黑體" pitchFamily="34" charset="-120"/>
            </a:endParaRPr>
          </a:p>
          <a:p>
            <a:pPr>
              <a:buFont typeface="Wingdings" pitchFamily="2" charset="2"/>
              <a:buChar char="Ø"/>
            </a:pPr>
            <a:r>
              <a:rPr lang="zh-TW" altLang="en-US" sz="3200" dirty="0" smtClean="0">
                <a:latin typeface="微軟正黑體" pitchFamily="34" charset="-120"/>
                <a:ea typeface="微軟正黑體" pitchFamily="34" charset="-120"/>
              </a:rPr>
              <a:t>台灣微軟</a:t>
            </a:r>
            <a:r>
              <a:rPr lang="en-US" altLang="zh-TW" sz="3200" dirty="0" smtClean="0">
                <a:latin typeface="微軟正黑體" pitchFamily="34" charset="-120"/>
                <a:ea typeface="微軟正黑體" pitchFamily="34" charset="-120"/>
              </a:rPr>
              <a:t>MSDN</a:t>
            </a:r>
            <a:r>
              <a:rPr lang="zh-TW" altLang="en-US" sz="3200" dirty="0" smtClean="0">
                <a:latin typeface="微軟正黑體" pitchFamily="34" charset="-120"/>
                <a:ea typeface="微軟正黑體" pitchFamily="34" charset="-120"/>
              </a:rPr>
              <a:t>講座專屬講師</a:t>
            </a:r>
            <a:endParaRPr lang="en-US" altLang="zh-TW" sz="3200" dirty="0" smtClean="0">
              <a:latin typeface="微軟正黑體" pitchFamily="34" charset="-120"/>
              <a:ea typeface="微軟正黑體" pitchFamily="34" charset="-120"/>
            </a:endParaRPr>
          </a:p>
          <a:p>
            <a:pPr>
              <a:buFont typeface="Wingdings" pitchFamily="2" charset="2"/>
              <a:buChar char="Ø"/>
            </a:pPr>
            <a:r>
              <a:rPr lang="zh-TW" altLang="en-US" sz="3200" dirty="0" smtClean="0">
                <a:latin typeface="微軟正黑體" pitchFamily="34" charset="-120"/>
                <a:ea typeface="微軟正黑體" pitchFamily="34" charset="-120"/>
              </a:rPr>
              <a:t>微軟最有價值專家</a:t>
            </a:r>
            <a:r>
              <a:rPr lang="en-US" altLang="zh-TW" sz="3200" dirty="0" smtClean="0">
                <a:latin typeface="微軟正黑體" pitchFamily="34" charset="-120"/>
                <a:ea typeface="微軟正黑體" pitchFamily="34" charset="-120"/>
              </a:rPr>
              <a:t>(MVP)</a:t>
            </a:r>
          </a:p>
          <a:p>
            <a:pPr>
              <a:buFont typeface="Wingdings" pitchFamily="2" charset="2"/>
              <a:buChar char="Ø"/>
            </a:pPr>
            <a:r>
              <a:rPr lang="en-US" altLang="zh-TW" sz="3200" dirty="0" err="1" smtClean="0">
                <a:latin typeface="微軟正黑體" pitchFamily="34" charset="-120"/>
                <a:ea typeface="微軟正黑體" pitchFamily="34" charset="-120"/>
              </a:rPr>
              <a:t>Run!PC</a:t>
            </a:r>
            <a:r>
              <a:rPr lang="zh-TW" altLang="en-US" sz="3200" dirty="0" smtClean="0">
                <a:latin typeface="微軟正黑體" pitchFamily="34" charset="-120"/>
                <a:ea typeface="微軟正黑體" pitchFamily="34" charset="-120"/>
              </a:rPr>
              <a:t>專欄作者</a:t>
            </a:r>
            <a:endParaRPr lang="en-US" altLang="zh-TW" sz="3200" dirty="0" smtClean="0">
              <a:latin typeface="微軟正黑體" pitchFamily="34" charset="-120"/>
              <a:ea typeface="微軟正黑體" pitchFamily="34" charset="-120"/>
            </a:endParaRPr>
          </a:p>
          <a:p>
            <a:pPr>
              <a:buFont typeface="Wingdings" pitchFamily="2" charset="2"/>
              <a:buChar char="Ø"/>
            </a:pPr>
            <a:r>
              <a:rPr lang="zh-TW" altLang="en-US" sz="3200" dirty="0" smtClean="0">
                <a:latin typeface="微軟正黑體" pitchFamily="34" charset="-120"/>
                <a:ea typeface="微軟正黑體" pitchFamily="34" charset="-120"/>
              </a:rPr>
              <a:t>博碩文化、旗標出版作者</a:t>
            </a:r>
            <a:endParaRPr lang="en-US" altLang="zh-TW" sz="3200" dirty="0" smtClean="0">
              <a:latin typeface="微軟正黑體" pitchFamily="34" charset="-120"/>
              <a:ea typeface="微軟正黑體" pitchFamily="34" charset="-120"/>
            </a:endParaRPr>
          </a:p>
          <a:p>
            <a:pPr>
              <a:buFont typeface="Wingdings" pitchFamily="2" charset="2"/>
              <a:buChar char="Ø"/>
            </a:pPr>
            <a:r>
              <a:rPr lang="zh-TW" altLang="en-US" sz="3200" dirty="0" smtClean="0">
                <a:latin typeface="微軟正黑體" pitchFamily="34" charset="-120"/>
                <a:ea typeface="微軟正黑體" pitchFamily="34" charset="-120"/>
              </a:rPr>
              <a:t>企業機構技術顧問、教育訓練講師</a:t>
            </a:r>
            <a:endParaRPr lang="zh-TW" altLang="en-US" sz="3200"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一般控件 </a:t>
            </a:r>
            <a:r>
              <a:rPr altLang="zh-TW" sz="4400" dirty="0" smtClean="0">
                <a:latin typeface="微軟正黑體" pitchFamily="34" charset="-120"/>
                <a:ea typeface="微軟正黑體" pitchFamily="34" charset="-120"/>
              </a:rPr>
              <a:t>- WrapPanel</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lang="en-US" sz="3200" dirty="0" smtClean="0">
                <a:solidFill>
                  <a:schemeClr val="tx2"/>
                </a:solidFill>
                <a:latin typeface="微軟正黑體" pitchFamily="34" charset="-120"/>
                <a:ea typeface="微軟正黑體" pitchFamily="34" charset="-120"/>
              </a:rPr>
              <a:t>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500174"/>
            <a:ext cx="8382000" cy="1526572"/>
          </a:xfrm>
        </p:spPr>
        <p:txBody>
          <a:bodyPr/>
          <a:lstStyle/>
          <a:p>
            <a:r>
              <a:rPr lang="zh-TW" altLang="en-US" dirty="0" smtClean="0">
                <a:latin typeface="微軟正黑體" pitchFamily="34" charset="-120"/>
                <a:ea typeface="微軟正黑體" pitchFamily="34" charset="-120"/>
              </a:rPr>
              <a:t>可放置多個控件的容器</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容器中的控件可依照容器的大小自動折行</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可設定走向為水平或垂直</a:t>
            </a:r>
            <a:endParaRPr lang="en-US" dirty="0" smtClean="0">
              <a:latin typeface="微軟正黑體" pitchFamily="34" charset="-120"/>
              <a:ea typeface="微軟正黑體" pitchFamily="34" charset="-120"/>
            </a:endParaRPr>
          </a:p>
        </p:txBody>
      </p:sp>
      <p:sp>
        <p:nvSpPr>
          <p:cNvPr id="6" name="矩形 5"/>
          <p:cNvSpPr/>
          <p:nvPr/>
        </p:nvSpPr>
        <p:spPr>
          <a:xfrm>
            <a:off x="285720" y="5929330"/>
            <a:ext cx="506870" cy="369332"/>
          </a:xfrm>
          <a:prstGeom prst="rect">
            <a:avLst/>
          </a:prstGeom>
        </p:spPr>
        <p:txBody>
          <a:bodyPr wrap="none">
            <a:spAutoFit/>
          </a:bodyPr>
          <a:lstStyle/>
          <a:p>
            <a:r>
              <a:rPr lang="en-US" altLang="zh-TW" dirty="0" smtClean="0">
                <a:solidFill>
                  <a:schemeClr val="accent6">
                    <a:lumMod val="60000"/>
                    <a:lumOff val="40000"/>
                  </a:schemeClr>
                </a:solidFill>
              </a:rPr>
              <a:t>???</a:t>
            </a:r>
            <a:endParaRPr lang="zh-TW" altLang="en-US" dirty="0">
              <a:solidFill>
                <a:schemeClr val="accent6">
                  <a:lumMod val="60000"/>
                  <a:lumOff val="40000"/>
                </a:schemeClr>
              </a:solidFill>
            </a:endParaRPr>
          </a:p>
        </p:txBody>
      </p:sp>
      <p:sp>
        <p:nvSpPr>
          <p:cNvPr id="7" name="矩形 6"/>
          <p:cNvSpPr/>
          <p:nvPr/>
        </p:nvSpPr>
        <p:spPr>
          <a:xfrm>
            <a:off x="285720" y="3214686"/>
            <a:ext cx="8501090" cy="2862322"/>
          </a:xfrm>
          <a:prstGeom prst="rect">
            <a:avLst/>
          </a:prstGeom>
        </p:spPr>
        <p:txBody>
          <a:bodyPr wrap="square">
            <a:spAutoFit/>
          </a:bodyPr>
          <a:lstStyle/>
          <a:p>
            <a:r>
              <a:rPr lang="en-US" altLang="zh-TW" dirty="0" smtClean="0">
                <a:solidFill>
                  <a:srgbClr val="A31515"/>
                </a:solidFill>
              </a:rPr>
              <a:t> </a:t>
            </a:r>
            <a:r>
              <a:rPr lang="en-US" altLang="zh-TW" dirty="0" smtClean="0">
                <a:solidFill>
                  <a:srgbClr val="0000FF"/>
                </a:solidFill>
              </a:rPr>
              <a:t>&lt;</a:t>
            </a:r>
            <a:r>
              <a:rPr lang="en-US" altLang="zh-TW" dirty="0" smtClean="0">
                <a:solidFill>
                  <a:srgbClr val="A31515"/>
                </a:solidFill>
              </a:rPr>
              <a:t>Grid</a:t>
            </a:r>
            <a:r>
              <a:rPr lang="en-US" altLang="zh-TW" dirty="0" smtClean="0">
                <a:solidFill>
                  <a:srgbClr val="FF0000"/>
                </a:solidFill>
              </a:rPr>
              <a:t> x</a:t>
            </a:r>
            <a:r>
              <a:rPr lang="en-US" altLang="zh-TW" dirty="0" smtClean="0">
                <a:solidFill>
                  <a:srgbClr val="0000FF"/>
                </a:solidFill>
              </a:rPr>
              <a:t>:</a:t>
            </a:r>
            <a:r>
              <a:rPr lang="en-US" altLang="zh-TW" dirty="0" smtClean="0">
                <a:solidFill>
                  <a:srgbClr val="FF0000"/>
                </a:solidFill>
              </a:rPr>
              <a:t>Name</a:t>
            </a:r>
            <a:r>
              <a:rPr lang="en-US" altLang="zh-TW" dirty="0" smtClean="0">
                <a:solidFill>
                  <a:srgbClr val="0000FF"/>
                </a:solidFill>
              </a:rPr>
              <a:t>="</a:t>
            </a:r>
            <a:r>
              <a:rPr lang="en-US" altLang="zh-TW" dirty="0" err="1" smtClean="0">
                <a:solidFill>
                  <a:srgbClr val="0000FF"/>
                </a:solidFill>
              </a:rPr>
              <a:t>LayoutRoot</a:t>
            </a:r>
            <a:r>
              <a:rPr lang="en-US" altLang="zh-TW" dirty="0" smtClean="0">
                <a:solidFill>
                  <a:srgbClr val="0000FF"/>
                </a:solidFill>
              </a:rPr>
              <a:t>"</a:t>
            </a:r>
            <a:r>
              <a:rPr lang="en-US" altLang="zh-TW" dirty="0" smtClean="0">
                <a:solidFill>
                  <a:srgbClr val="FF0000"/>
                </a:solidFill>
              </a:rPr>
              <a:t> Background</a:t>
            </a:r>
            <a:r>
              <a:rPr lang="en-US" altLang="zh-TW" dirty="0" smtClean="0">
                <a:solidFill>
                  <a:srgbClr val="0000FF"/>
                </a:solidFill>
              </a:rPr>
              <a:t>="#FF191919"&gt;</a:t>
            </a:r>
          </a:p>
          <a:p>
            <a:r>
              <a:rPr lang="en-US" altLang="zh-TW" dirty="0" smtClean="0">
                <a:solidFill>
                  <a:srgbClr val="A31515"/>
                </a:solidFill>
              </a:rPr>
              <a:t>        </a:t>
            </a:r>
            <a:r>
              <a:rPr lang="en-US" altLang="zh-TW" b="1" dirty="0" smtClean="0">
                <a:solidFill>
                  <a:srgbClr val="0000FF"/>
                </a:solidFill>
              </a:rPr>
              <a:t>&lt;</a:t>
            </a:r>
            <a:r>
              <a:rPr lang="en-US" altLang="zh-TW" b="1" dirty="0" err="1" smtClean="0">
                <a:solidFill>
                  <a:srgbClr val="FFFF00"/>
                </a:solidFill>
              </a:rPr>
              <a:t>controls:WrapPanel</a:t>
            </a:r>
            <a:r>
              <a:rPr lang="en-US" altLang="zh-TW" b="1" dirty="0" smtClean="0">
                <a:solidFill>
                  <a:srgbClr val="FFFF00"/>
                </a:solidFill>
              </a:rPr>
              <a:t> </a:t>
            </a:r>
            <a:r>
              <a:rPr lang="en-US" altLang="zh-TW" b="1" dirty="0" smtClean="0">
                <a:solidFill>
                  <a:srgbClr val="FF0000"/>
                </a:solidFill>
              </a:rPr>
              <a:t>Margin</a:t>
            </a:r>
            <a:r>
              <a:rPr lang="en-US" altLang="zh-TW" b="1" dirty="0" smtClean="0">
                <a:solidFill>
                  <a:srgbClr val="0000FF"/>
                </a:solidFill>
              </a:rPr>
              <a:t>="8,8,8,8"</a:t>
            </a:r>
            <a:r>
              <a:rPr lang="en-US" altLang="zh-TW" b="1" dirty="0" smtClean="0">
                <a:solidFill>
                  <a:srgbClr val="FF0000"/>
                </a:solidFill>
              </a:rPr>
              <a:t> </a:t>
            </a:r>
            <a:r>
              <a:rPr lang="en-US" altLang="zh-TW" b="1" dirty="0" smtClean="0">
                <a:solidFill>
                  <a:srgbClr val="FFFF00"/>
                </a:solidFill>
              </a:rPr>
              <a:t>Orientation="Horizontal"</a:t>
            </a:r>
            <a:r>
              <a:rPr lang="en-US" altLang="zh-TW" b="1" dirty="0" smtClean="0">
                <a:solidFill>
                  <a:srgbClr val="0000FF"/>
                </a:solidFill>
              </a:rPr>
              <a:t>&gt;</a:t>
            </a:r>
          </a:p>
          <a:p>
            <a:r>
              <a:rPr lang="en-US" altLang="zh-TW" dirty="0" smtClean="0">
                <a:solidFill>
                  <a:srgbClr val="A31515"/>
                </a:solidFill>
              </a:rPr>
              <a:t>            </a:t>
            </a:r>
            <a:r>
              <a:rPr lang="en-US" altLang="zh-TW" dirty="0" smtClean="0">
                <a:solidFill>
                  <a:srgbClr val="0000FF"/>
                </a:solidFill>
              </a:rPr>
              <a:t>&lt;</a:t>
            </a:r>
            <a:r>
              <a:rPr lang="en-US" altLang="zh-TW" dirty="0" err="1" smtClean="0">
                <a:solidFill>
                  <a:srgbClr val="A31515"/>
                </a:solidFill>
              </a:rPr>
              <a:t>StackPanel</a:t>
            </a:r>
            <a:r>
              <a:rPr lang="en-US" altLang="zh-TW" dirty="0" smtClean="0">
                <a:solidFill>
                  <a:srgbClr val="FF0000"/>
                </a:solidFill>
              </a:rPr>
              <a:t> Orientation</a:t>
            </a:r>
            <a:r>
              <a:rPr lang="en-US" altLang="zh-TW" dirty="0" smtClean="0">
                <a:solidFill>
                  <a:srgbClr val="0000FF"/>
                </a:solidFill>
              </a:rPr>
              <a:t>="Horizontal" &gt;</a:t>
            </a:r>
          </a:p>
          <a:p>
            <a:r>
              <a:rPr lang="en-US" altLang="zh-TW" dirty="0" smtClean="0">
                <a:solidFill>
                  <a:srgbClr val="A31515"/>
                </a:solidFill>
              </a:rPr>
              <a:t>                </a:t>
            </a:r>
            <a:r>
              <a:rPr lang="en-US" altLang="zh-TW" dirty="0" smtClean="0">
                <a:solidFill>
                  <a:srgbClr val="0000FF"/>
                </a:solidFill>
              </a:rPr>
              <a:t>&lt;</a:t>
            </a:r>
            <a:r>
              <a:rPr lang="en-US" altLang="zh-TW" dirty="0" err="1" smtClean="0">
                <a:solidFill>
                  <a:srgbClr val="A31515"/>
                </a:solidFill>
              </a:rPr>
              <a:t>TextBlock</a:t>
            </a:r>
            <a:r>
              <a:rPr lang="en-US" altLang="zh-TW" dirty="0" smtClean="0">
                <a:solidFill>
                  <a:srgbClr val="FF0000"/>
                </a:solidFill>
              </a:rPr>
              <a:t> Foreground</a:t>
            </a:r>
            <a:r>
              <a:rPr lang="en-US" altLang="zh-TW" dirty="0" smtClean="0">
                <a:solidFill>
                  <a:srgbClr val="0000FF"/>
                </a:solidFill>
              </a:rPr>
              <a:t>="White"</a:t>
            </a:r>
            <a:r>
              <a:rPr lang="en-US" altLang="zh-TW" dirty="0" smtClean="0">
                <a:solidFill>
                  <a:srgbClr val="FF0000"/>
                </a:solidFill>
              </a:rPr>
              <a:t> </a:t>
            </a:r>
            <a:r>
              <a:rPr lang="en-US" altLang="zh-TW" dirty="0" err="1" smtClean="0">
                <a:solidFill>
                  <a:srgbClr val="FF0000"/>
                </a:solidFill>
              </a:rPr>
              <a:t>FontSize</a:t>
            </a:r>
            <a:r>
              <a:rPr lang="en-US" altLang="zh-TW" dirty="0" smtClean="0">
                <a:solidFill>
                  <a:srgbClr val="0000FF"/>
                </a:solidFill>
              </a:rPr>
              <a:t>="16"</a:t>
            </a:r>
            <a:r>
              <a:rPr lang="en-US" altLang="zh-TW" dirty="0" smtClean="0">
                <a:solidFill>
                  <a:srgbClr val="FF0000"/>
                </a:solidFill>
              </a:rPr>
              <a:t> Margin</a:t>
            </a:r>
            <a:r>
              <a:rPr lang="en-US" altLang="zh-TW" dirty="0" smtClean="0">
                <a:solidFill>
                  <a:srgbClr val="0000FF"/>
                </a:solidFill>
              </a:rPr>
              <a:t>="5"&gt;</a:t>
            </a:r>
            <a:r>
              <a:rPr lang="zh-TW" altLang="en-US" dirty="0" smtClean="0">
                <a:solidFill>
                  <a:srgbClr val="A31515"/>
                </a:solidFill>
              </a:rPr>
              <a:t>姓名：</a:t>
            </a:r>
            <a:r>
              <a:rPr lang="en-US" altLang="zh-TW" dirty="0" smtClean="0">
                <a:solidFill>
                  <a:srgbClr val="0000FF"/>
                </a:solidFill>
              </a:rPr>
              <a:t>&lt;/</a:t>
            </a:r>
            <a:r>
              <a:rPr lang="en-US" altLang="zh-TW" dirty="0" err="1" smtClean="0">
                <a:solidFill>
                  <a:srgbClr val="A31515"/>
                </a:solidFill>
              </a:rPr>
              <a:t>TextBlock</a:t>
            </a:r>
            <a:r>
              <a:rPr lang="en-US" altLang="zh-TW" dirty="0" smtClean="0">
                <a:solidFill>
                  <a:srgbClr val="0000FF"/>
                </a:solidFill>
              </a:rPr>
              <a:t>&gt;</a:t>
            </a:r>
          </a:p>
          <a:p>
            <a:r>
              <a:rPr lang="en-US" altLang="zh-TW" dirty="0" smtClean="0">
                <a:solidFill>
                  <a:srgbClr val="A31515"/>
                </a:solidFill>
              </a:rPr>
              <a:t>                </a:t>
            </a:r>
            <a:r>
              <a:rPr lang="en-US" altLang="zh-TW" dirty="0" smtClean="0">
                <a:solidFill>
                  <a:srgbClr val="0000FF"/>
                </a:solidFill>
              </a:rPr>
              <a:t>&lt;</a:t>
            </a:r>
            <a:r>
              <a:rPr lang="en-US" altLang="zh-TW" dirty="0" err="1" smtClean="0">
                <a:solidFill>
                  <a:srgbClr val="A31515"/>
                </a:solidFill>
              </a:rPr>
              <a:t>TextBox</a:t>
            </a:r>
            <a:r>
              <a:rPr lang="en-US" altLang="zh-TW" dirty="0" smtClean="0">
                <a:solidFill>
                  <a:srgbClr val="FF0000"/>
                </a:solidFill>
              </a:rPr>
              <a:t> Width</a:t>
            </a:r>
            <a:r>
              <a:rPr lang="en-US" altLang="zh-TW" dirty="0" smtClean="0">
                <a:solidFill>
                  <a:srgbClr val="0000FF"/>
                </a:solidFill>
              </a:rPr>
              <a:t>="150"</a:t>
            </a:r>
            <a:r>
              <a:rPr lang="en-US" altLang="zh-TW" dirty="0" smtClean="0">
                <a:solidFill>
                  <a:srgbClr val="FF0000"/>
                </a:solidFill>
              </a:rPr>
              <a:t> Height</a:t>
            </a:r>
            <a:r>
              <a:rPr lang="en-US" altLang="zh-TW" dirty="0" smtClean="0">
                <a:solidFill>
                  <a:srgbClr val="0000FF"/>
                </a:solidFill>
              </a:rPr>
              <a:t>="30"&gt;&lt;/</a:t>
            </a:r>
            <a:r>
              <a:rPr lang="en-US" altLang="zh-TW" dirty="0" err="1" smtClean="0">
                <a:solidFill>
                  <a:srgbClr val="A31515"/>
                </a:solidFill>
              </a:rPr>
              <a:t>TextBox</a:t>
            </a:r>
            <a:r>
              <a:rPr lang="en-US" altLang="zh-TW" dirty="0" smtClean="0">
                <a:solidFill>
                  <a:srgbClr val="0000FF"/>
                </a:solidFill>
              </a:rPr>
              <a:t>&gt;</a:t>
            </a:r>
          </a:p>
          <a:p>
            <a:r>
              <a:rPr lang="en-US" altLang="zh-TW" dirty="0" smtClean="0">
                <a:solidFill>
                  <a:srgbClr val="A31515"/>
                </a:solidFill>
              </a:rPr>
              <a:t>            </a:t>
            </a:r>
            <a:r>
              <a:rPr lang="en-US" altLang="zh-TW" dirty="0" smtClean="0">
                <a:solidFill>
                  <a:srgbClr val="0000FF"/>
                </a:solidFill>
              </a:rPr>
              <a:t>&lt;/</a:t>
            </a:r>
            <a:r>
              <a:rPr lang="en-US" altLang="zh-TW" dirty="0" err="1" smtClean="0">
                <a:solidFill>
                  <a:srgbClr val="A31515"/>
                </a:solidFill>
              </a:rPr>
              <a:t>StackPanel</a:t>
            </a:r>
            <a:r>
              <a:rPr lang="en-US" altLang="zh-TW" dirty="0" smtClean="0">
                <a:solidFill>
                  <a:srgbClr val="0000FF"/>
                </a:solidFill>
              </a:rPr>
              <a:t>&gt;</a:t>
            </a:r>
          </a:p>
          <a:p>
            <a:r>
              <a:rPr lang="en-US" altLang="zh-TW" dirty="0" smtClean="0">
                <a:solidFill>
                  <a:srgbClr val="A31515"/>
                </a:solidFill>
              </a:rPr>
              <a:t>            </a:t>
            </a:r>
            <a:r>
              <a:rPr lang="en-US" altLang="zh-TW" dirty="0" smtClean="0">
                <a:solidFill>
                  <a:srgbClr val="0000FF"/>
                </a:solidFill>
              </a:rPr>
              <a:t>&lt;</a:t>
            </a:r>
            <a:r>
              <a:rPr lang="en-US" altLang="zh-TW" dirty="0" err="1" smtClean="0">
                <a:solidFill>
                  <a:srgbClr val="A31515"/>
                </a:solidFill>
              </a:rPr>
              <a:t>StackPanel</a:t>
            </a:r>
            <a:r>
              <a:rPr lang="en-US" altLang="zh-TW" dirty="0" smtClean="0">
                <a:solidFill>
                  <a:srgbClr val="FF0000"/>
                </a:solidFill>
              </a:rPr>
              <a:t> Orientation</a:t>
            </a:r>
            <a:r>
              <a:rPr lang="en-US" altLang="zh-TW" dirty="0" smtClean="0">
                <a:solidFill>
                  <a:srgbClr val="0000FF"/>
                </a:solidFill>
              </a:rPr>
              <a:t>="Horizontal" &gt;</a:t>
            </a:r>
          </a:p>
          <a:p>
            <a:r>
              <a:rPr lang="en-US" altLang="zh-TW" dirty="0" smtClean="0">
                <a:solidFill>
                  <a:srgbClr val="A31515"/>
                </a:solidFill>
              </a:rPr>
              <a:t>                </a:t>
            </a:r>
            <a:r>
              <a:rPr lang="en-US" altLang="zh-TW" dirty="0" smtClean="0">
                <a:solidFill>
                  <a:srgbClr val="0000FF"/>
                </a:solidFill>
              </a:rPr>
              <a:t>&lt;</a:t>
            </a:r>
            <a:r>
              <a:rPr lang="en-US" altLang="zh-TW" dirty="0" err="1" smtClean="0">
                <a:solidFill>
                  <a:srgbClr val="A31515"/>
                </a:solidFill>
              </a:rPr>
              <a:t>TextBlock</a:t>
            </a:r>
            <a:r>
              <a:rPr lang="en-US" altLang="zh-TW" dirty="0" smtClean="0">
                <a:solidFill>
                  <a:srgbClr val="FF0000"/>
                </a:solidFill>
              </a:rPr>
              <a:t> Foreground</a:t>
            </a:r>
            <a:r>
              <a:rPr lang="en-US" altLang="zh-TW" dirty="0" smtClean="0">
                <a:solidFill>
                  <a:srgbClr val="0000FF"/>
                </a:solidFill>
              </a:rPr>
              <a:t>="White"</a:t>
            </a:r>
            <a:r>
              <a:rPr lang="en-US" altLang="zh-TW" dirty="0" smtClean="0">
                <a:solidFill>
                  <a:srgbClr val="FF0000"/>
                </a:solidFill>
              </a:rPr>
              <a:t> </a:t>
            </a:r>
            <a:r>
              <a:rPr lang="en-US" altLang="zh-TW" dirty="0" err="1" smtClean="0">
                <a:solidFill>
                  <a:srgbClr val="FF0000"/>
                </a:solidFill>
              </a:rPr>
              <a:t>FontSize</a:t>
            </a:r>
            <a:r>
              <a:rPr lang="en-US" altLang="zh-TW" dirty="0" smtClean="0">
                <a:solidFill>
                  <a:srgbClr val="0000FF"/>
                </a:solidFill>
              </a:rPr>
              <a:t>="16"</a:t>
            </a:r>
            <a:r>
              <a:rPr lang="en-US" altLang="zh-TW" dirty="0" smtClean="0">
                <a:solidFill>
                  <a:srgbClr val="FF0000"/>
                </a:solidFill>
              </a:rPr>
              <a:t> Margin</a:t>
            </a:r>
            <a:r>
              <a:rPr lang="en-US" altLang="zh-TW" dirty="0" smtClean="0">
                <a:solidFill>
                  <a:srgbClr val="0000FF"/>
                </a:solidFill>
              </a:rPr>
              <a:t>="5"&gt;</a:t>
            </a:r>
            <a:r>
              <a:rPr lang="zh-TW" altLang="en-US" dirty="0" smtClean="0">
                <a:solidFill>
                  <a:srgbClr val="A31515"/>
                </a:solidFill>
              </a:rPr>
              <a:t>性別：</a:t>
            </a:r>
            <a:r>
              <a:rPr lang="en-US" altLang="zh-TW" dirty="0" smtClean="0">
                <a:solidFill>
                  <a:srgbClr val="0000FF"/>
                </a:solidFill>
              </a:rPr>
              <a:t>&lt;/</a:t>
            </a:r>
            <a:r>
              <a:rPr lang="en-US" altLang="zh-TW" dirty="0" err="1" smtClean="0">
                <a:solidFill>
                  <a:srgbClr val="A31515"/>
                </a:solidFill>
              </a:rPr>
              <a:t>TextBlock</a:t>
            </a:r>
            <a:r>
              <a:rPr lang="en-US" altLang="zh-TW" dirty="0" smtClean="0">
                <a:solidFill>
                  <a:srgbClr val="0000FF"/>
                </a:solidFill>
              </a:rPr>
              <a:t>&gt;</a:t>
            </a:r>
          </a:p>
          <a:p>
            <a:r>
              <a:rPr lang="en-US" altLang="zh-TW" dirty="0" smtClean="0">
                <a:solidFill>
                  <a:srgbClr val="A31515"/>
                </a:solidFill>
              </a:rPr>
              <a:t>                </a:t>
            </a:r>
            <a:r>
              <a:rPr lang="en-US" altLang="zh-TW" dirty="0" smtClean="0">
                <a:solidFill>
                  <a:srgbClr val="0000FF"/>
                </a:solidFill>
              </a:rPr>
              <a:t>&lt;</a:t>
            </a:r>
            <a:r>
              <a:rPr lang="en-US" altLang="zh-TW" dirty="0" err="1" smtClean="0">
                <a:solidFill>
                  <a:srgbClr val="A31515"/>
                </a:solidFill>
              </a:rPr>
              <a:t>TextBox</a:t>
            </a:r>
            <a:r>
              <a:rPr lang="en-US" altLang="zh-TW" dirty="0" smtClean="0">
                <a:solidFill>
                  <a:srgbClr val="FF0000"/>
                </a:solidFill>
              </a:rPr>
              <a:t> Width</a:t>
            </a:r>
            <a:r>
              <a:rPr lang="en-US" altLang="zh-TW" dirty="0" smtClean="0">
                <a:solidFill>
                  <a:srgbClr val="0000FF"/>
                </a:solidFill>
              </a:rPr>
              <a:t>="30"</a:t>
            </a:r>
            <a:r>
              <a:rPr lang="en-US" altLang="zh-TW" dirty="0" smtClean="0">
                <a:solidFill>
                  <a:srgbClr val="FF0000"/>
                </a:solidFill>
              </a:rPr>
              <a:t> Height</a:t>
            </a:r>
            <a:r>
              <a:rPr lang="en-US" altLang="zh-TW" dirty="0" smtClean="0">
                <a:solidFill>
                  <a:srgbClr val="0000FF"/>
                </a:solidFill>
              </a:rPr>
              <a:t>="30"</a:t>
            </a:r>
            <a:r>
              <a:rPr lang="en-US" altLang="zh-TW" dirty="0" smtClean="0">
                <a:solidFill>
                  <a:srgbClr val="FF0000"/>
                </a:solidFill>
              </a:rPr>
              <a:t> Text</a:t>
            </a:r>
            <a:r>
              <a:rPr lang="en-US" altLang="zh-TW" dirty="0" smtClean="0">
                <a:solidFill>
                  <a:srgbClr val="0000FF"/>
                </a:solidFill>
              </a:rPr>
              <a:t>="</a:t>
            </a:r>
            <a:r>
              <a:rPr lang="zh-TW" altLang="en-US" dirty="0" smtClean="0">
                <a:solidFill>
                  <a:srgbClr val="0000FF"/>
                </a:solidFill>
              </a:rPr>
              <a:t>男</a:t>
            </a:r>
            <a:r>
              <a:rPr lang="en-US" altLang="zh-TW" dirty="0" smtClean="0">
                <a:solidFill>
                  <a:srgbClr val="0000FF"/>
                </a:solidFill>
              </a:rPr>
              <a:t>"&gt;&lt;/</a:t>
            </a:r>
            <a:r>
              <a:rPr lang="en-US" altLang="zh-TW" dirty="0" err="1" smtClean="0">
                <a:solidFill>
                  <a:srgbClr val="A31515"/>
                </a:solidFill>
              </a:rPr>
              <a:t>TextBox</a:t>
            </a:r>
            <a:r>
              <a:rPr lang="en-US" altLang="zh-TW" dirty="0" smtClean="0">
                <a:solidFill>
                  <a:srgbClr val="0000FF"/>
                </a:solidFill>
              </a:rPr>
              <a:t>&gt;</a:t>
            </a:r>
          </a:p>
          <a:p>
            <a:r>
              <a:rPr lang="en-US" altLang="zh-TW" dirty="0" smtClean="0">
                <a:solidFill>
                  <a:srgbClr val="A31515"/>
                </a:solidFill>
              </a:rPr>
              <a:t>            </a:t>
            </a:r>
            <a:r>
              <a:rPr lang="en-US" altLang="zh-TW" dirty="0" smtClean="0">
                <a:solidFill>
                  <a:srgbClr val="0000FF"/>
                </a:solidFill>
              </a:rPr>
              <a:t>&lt;/</a:t>
            </a:r>
            <a:r>
              <a:rPr lang="en-US" altLang="zh-TW" dirty="0" err="1" smtClean="0">
                <a:solidFill>
                  <a:srgbClr val="A31515"/>
                </a:solidFill>
              </a:rPr>
              <a:t>StackPanel</a:t>
            </a:r>
            <a:r>
              <a:rPr lang="en-US" altLang="zh-TW" dirty="0" smtClean="0">
                <a:solidFill>
                  <a:srgbClr val="0000FF"/>
                </a:solidFill>
              </a:rPr>
              <a:t>&gt;</a:t>
            </a:r>
            <a:endParaRPr lang="zh-TW" alt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一般控件 </a:t>
            </a:r>
            <a:r>
              <a:rPr altLang="zh-TW" sz="4400" dirty="0" smtClean="0">
                <a:latin typeface="微軟正黑體" pitchFamily="34" charset="-120"/>
                <a:ea typeface="微軟正黑體" pitchFamily="34" charset="-120"/>
              </a:rPr>
              <a:t>- DockPanel</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lang="en-US" sz="3200" dirty="0" smtClean="0">
                <a:solidFill>
                  <a:schemeClr val="tx2"/>
                </a:solidFill>
                <a:latin typeface="微軟正黑體" pitchFamily="34" charset="-120"/>
                <a:ea typeface="微軟正黑體" pitchFamily="34" charset="-120"/>
              </a:rPr>
              <a:t>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500174"/>
            <a:ext cx="8382000" cy="2412968"/>
          </a:xfrm>
        </p:spPr>
        <p:txBody>
          <a:bodyPr/>
          <a:lstStyle/>
          <a:p>
            <a:r>
              <a:rPr lang="zh-TW" altLang="en-US" dirty="0" smtClean="0">
                <a:latin typeface="微軟正黑體" pitchFamily="34" charset="-120"/>
                <a:ea typeface="微軟正黑體" pitchFamily="34" charset="-120"/>
              </a:rPr>
              <a:t>可放置多個控件的容器</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容器中的控件可設置錨定</a:t>
            </a:r>
            <a:r>
              <a:rPr lang="en-US" altLang="zh-TW" dirty="0" smtClean="0">
                <a:latin typeface="微軟正黑體" pitchFamily="34" charset="-120"/>
                <a:ea typeface="微軟正黑體" pitchFamily="34" charset="-120"/>
              </a:rPr>
              <a:t>(Dock)</a:t>
            </a:r>
            <a:r>
              <a:rPr lang="zh-TW" altLang="en-US" dirty="0" smtClean="0">
                <a:latin typeface="微軟正黑體" pitchFamily="34" charset="-120"/>
                <a:ea typeface="微軟正黑體" pitchFamily="34" charset="-120"/>
              </a:rPr>
              <a:t>位置為</a:t>
            </a:r>
            <a:r>
              <a:rPr lang="en-US" altLang="zh-TW" dirty="0" smtClean="0">
                <a:latin typeface="微軟正黑體" pitchFamily="34" charset="-120"/>
                <a:ea typeface="微軟正黑體" pitchFamily="34" charset="-120"/>
              </a:rPr>
              <a:t>Top, Bottom, Left, Right</a:t>
            </a:r>
            <a:r>
              <a:rPr lang="zh-TW" altLang="en-US" dirty="0" smtClean="0">
                <a:latin typeface="微軟正黑體" pitchFamily="34" charset="-120"/>
                <a:ea typeface="微軟正黑體" pitchFamily="34" charset="-120"/>
              </a:rPr>
              <a:t>其中之一</a:t>
            </a:r>
            <a:endParaRPr lang="en-US" altLang="zh-TW" dirty="0" smtClean="0">
              <a:latin typeface="微軟正黑體" pitchFamily="34" charset="-120"/>
              <a:ea typeface="微軟正黑體" pitchFamily="34" charset="-120"/>
            </a:endParaRPr>
          </a:p>
          <a:p>
            <a:r>
              <a:rPr lang="en-US" altLang="zh-TW" dirty="0" err="1" smtClean="0">
                <a:latin typeface="微軟正黑體" pitchFamily="34" charset="-120"/>
                <a:ea typeface="微軟正黑體" pitchFamily="34" charset="-120"/>
              </a:rPr>
              <a:t>LastChildFill</a:t>
            </a:r>
            <a:r>
              <a:rPr lang="zh-TW" altLang="en-US" dirty="0" smtClean="0">
                <a:latin typeface="微軟正黑體" pitchFamily="34" charset="-120"/>
                <a:ea typeface="微軟正黑體" pitchFamily="34" charset="-120"/>
              </a:rPr>
              <a:t>屬性決定容器中的最後一個物件是否要填滿</a:t>
            </a:r>
            <a:r>
              <a:rPr lang="en-US" altLang="zh-TW" dirty="0" err="1" smtClean="0">
                <a:latin typeface="微軟正黑體" pitchFamily="34" charset="-120"/>
                <a:ea typeface="微軟正黑體" pitchFamily="34" charset="-120"/>
              </a:rPr>
              <a:t>DockPanel</a:t>
            </a:r>
            <a:endParaRPr lang="en-US" altLang="en-US" dirty="0" smtClean="0">
              <a:latin typeface="微軟正黑體" pitchFamily="34" charset="-120"/>
              <a:ea typeface="微軟正黑體" pitchFamily="34" charset="-120"/>
            </a:endParaRPr>
          </a:p>
        </p:txBody>
      </p:sp>
      <p:sp>
        <p:nvSpPr>
          <p:cNvPr id="7" name="矩形 6"/>
          <p:cNvSpPr/>
          <p:nvPr/>
        </p:nvSpPr>
        <p:spPr>
          <a:xfrm>
            <a:off x="357158" y="4143380"/>
            <a:ext cx="8501090" cy="2308324"/>
          </a:xfrm>
          <a:prstGeom prst="rect">
            <a:avLst/>
          </a:prstGeom>
        </p:spPr>
        <p:txBody>
          <a:bodyPr wrap="square">
            <a:spAutoFit/>
          </a:bodyPr>
          <a:lstStyle/>
          <a:p>
            <a:r>
              <a:rPr lang="en-US" altLang="zh-TW" sz="2400" dirty="0" smtClean="0">
                <a:solidFill>
                  <a:srgbClr val="A31515"/>
                </a:solidFill>
              </a:rPr>
              <a:t> </a:t>
            </a:r>
            <a:r>
              <a:rPr lang="en-US" altLang="zh-TW" sz="2400" dirty="0" smtClean="0">
                <a:solidFill>
                  <a:srgbClr val="0000FF"/>
                </a:solidFill>
              </a:rPr>
              <a:t>&lt;</a:t>
            </a:r>
            <a:r>
              <a:rPr lang="en-US" altLang="zh-TW" sz="2400" b="1" dirty="0" err="1" smtClean="0">
                <a:solidFill>
                  <a:srgbClr val="FFFF00"/>
                </a:solidFill>
              </a:rPr>
              <a:t>controls:DockPanel</a:t>
            </a:r>
            <a:r>
              <a:rPr lang="en-US" altLang="zh-TW" sz="2400" dirty="0" smtClean="0">
                <a:solidFill>
                  <a:srgbClr val="FF0000"/>
                </a:solidFill>
              </a:rPr>
              <a:t> Margin</a:t>
            </a:r>
            <a:r>
              <a:rPr lang="en-US" altLang="zh-TW" sz="2400" dirty="0" smtClean="0">
                <a:solidFill>
                  <a:srgbClr val="0000FF"/>
                </a:solidFill>
              </a:rPr>
              <a:t>="10"</a:t>
            </a:r>
            <a:r>
              <a:rPr lang="en-US" altLang="zh-TW" sz="2400" dirty="0" smtClean="0">
                <a:solidFill>
                  <a:srgbClr val="FF0000"/>
                </a:solidFill>
              </a:rPr>
              <a:t> </a:t>
            </a:r>
            <a:r>
              <a:rPr lang="en-US" altLang="zh-TW" sz="2400" b="1" dirty="0" err="1" smtClean="0">
                <a:solidFill>
                  <a:srgbClr val="FFFF00"/>
                </a:solidFill>
              </a:rPr>
              <a:t>LastChildFill</a:t>
            </a:r>
            <a:r>
              <a:rPr lang="en-US" altLang="zh-TW" sz="2400" b="1" dirty="0" smtClean="0">
                <a:solidFill>
                  <a:srgbClr val="FFFF00"/>
                </a:solidFill>
              </a:rPr>
              <a:t>="False</a:t>
            </a:r>
            <a:r>
              <a:rPr lang="en-US" altLang="zh-TW" sz="2400" dirty="0" smtClean="0">
                <a:solidFill>
                  <a:srgbClr val="FFFF00"/>
                </a:solidFill>
              </a:rPr>
              <a:t>"</a:t>
            </a:r>
            <a:r>
              <a:rPr lang="en-US" altLang="zh-TW" sz="2400" dirty="0" smtClean="0">
                <a:solidFill>
                  <a:srgbClr val="0000FF"/>
                </a:solidFill>
              </a:rPr>
              <a:t>&gt;</a:t>
            </a:r>
          </a:p>
          <a:p>
            <a:r>
              <a:rPr lang="en-US" altLang="zh-TW" sz="2400" dirty="0" smtClean="0">
                <a:solidFill>
                  <a:srgbClr val="0000FF"/>
                </a:solidFill>
              </a:rPr>
              <a:t>     &lt;</a:t>
            </a:r>
            <a:r>
              <a:rPr lang="en-US" altLang="zh-TW" sz="2400" dirty="0" smtClean="0">
                <a:solidFill>
                  <a:srgbClr val="A31515"/>
                </a:solidFill>
              </a:rPr>
              <a:t>Rectangle  </a:t>
            </a:r>
            <a:r>
              <a:rPr lang="en-US" altLang="zh-TW" sz="2400" dirty="0" smtClean="0">
                <a:solidFill>
                  <a:srgbClr val="FF0000"/>
                </a:solidFill>
              </a:rPr>
              <a:t> Height</a:t>
            </a:r>
            <a:r>
              <a:rPr lang="en-US" altLang="zh-TW" sz="2400" dirty="0" smtClean="0">
                <a:solidFill>
                  <a:srgbClr val="0000FF"/>
                </a:solidFill>
              </a:rPr>
              <a:t>="30</a:t>
            </a:r>
            <a:r>
              <a:rPr lang="en-US" altLang="zh-TW" sz="2400" b="1" dirty="0" smtClean="0">
                <a:solidFill>
                  <a:srgbClr val="0000FF"/>
                </a:solidFill>
              </a:rPr>
              <a:t>"</a:t>
            </a:r>
            <a:r>
              <a:rPr lang="en-US" altLang="zh-TW" sz="2400" b="1" dirty="0" smtClean="0">
                <a:solidFill>
                  <a:srgbClr val="FF0000"/>
                </a:solidFill>
              </a:rPr>
              <a:t> </a:t>
            </a:r>
            <a:r>
              <a:rPr lang="en-US" altLang="zh-TW" sz="2400" b="1" dirty="0" err="1" smtClean="0">
                <a:solidFill>
                  <a:srgbClr val="FFFF00"/>
                </a:solidFill>
              </a:rPr>
              <a:t>controls:DockPanel.Dock</a:t>
            </a:r>
            <a:r>
              <a:rPr lang="en-US" altLang="zh-TW" sz="2400" b="1" dirty="0" smtClean="0">
                <a:solidFill>
                  <a:srgbClr val="FFFF00"/>
                </a:solidFill>
              </a:rPr>
              <a:t>="Top" </a:t>
            </a:r>
            <a:r>
              <a:rPr lang="en-US" altLang="zh-TW" sz="2400" dirty="0" smtClean="0">
                <a:solidFill>
                  <a:srgbClr val="FF0000"/>
                </a:solidFill>
              </a:rPr>
              <a:t>Fill</a:t>
            </a:r>
            <a:r>
              <a:rPr lang="en-US" altLang="zh-TW" sz="2400" dirty="0" smtClean="0">
                <a:solidFill>
                  <a:srgbClr val="0000FF"/>
                </a:solidFill>
              </a:rPr>
              <a:t>="#FFFF0000"</a:t>
            </a:r>
            <a:r>
              <a:rPr lang="en-US" altLang="zh-TW" sz="2400" dirty="0" smtClean="0">
                <a:solidFill>
                  <a:srgbClr val="FF0000"/>
                </a:solidFill>
              </a:rPr>
              <a:t> Stroke</a:t>
            </a:r>
            <a:r>
              <a:rPr lang="en-US" altLang="zh-TW" sz="2400" dirty="0" smtClean="0">
                <a:solidFill>
                  <a:srgbClr val="0000FF"/>
                </a:solidFill>
              </a:rPr>
              <a:t>="#FF000000" /&gt;</a:t>
            </a:r>
          </a:p>
          <a:p>
            <a:r>
              <a:rPr lang="en-US" altLang="zh-TW" sz="2400" dirty="0" smtClean="0">
                <a:solidFill>
                  <a:srgbClr val="0000FF"/>
                </a:solidFill>
              </a:rPr>
              <a:t>    &lt;</a:t>
            </a:r>
            <a:r>
              <a:rPr lang="en-US" altLang="zh-TW" sz="2400" dirty="0" smtClean="0">
                <a:solidFill>
                  <a:srgbClr val="A31515"/>
                </a:solidFill>
              </a:rPr>
              <a:t>Rectangle  </a:t>
            </a:r>
            <a:r>
              <a:rPr lang="en-US" altLang="zh-TW" sz="2400" dirty="0" smtClean="0">
                <a:solidFill>
                  <a:srgbClr val="FF0000"/>
                </a:solidFill>
              </a:rPr>
              <a:t> Height</a:t>
            </a:r>
            <a:r>
              <a:rPr lang="en-US" altLang="zh-TW" sz="2400" dirty="0" smtClean="0">
                <a:solidFill>
                  <a:srgbClr val="0000FF"/>
                </a:solidFill>
              </a:rPr>
              <a:t>="30"</a:t>
            </a:r>
            <a:r>
              <a:rPr lang="en-US" altLang="zh-TW" sz="2400" dirty="0" smtClean="0">
                <a:solidFill>
                  <a:srgbClr val="FF0000"/>
                </a:solidFill>
              </a:rPr>
              <a:t> </a:t>
            </a:r>
            <a:r>
              <a:rPr lang="en-US" altLang="zh-TW" sz="2400" b="1" dirty="0" err="1" smtClean="0">
                <a:solidFill>
                  <a:srgbClr val="FFFF00"/>
                </a:solidFill>
              </a:rPr>
              <a:t>controls:DockPanel.Dock</a:t>
            </a:r>
            <a:r>
              <a:rPr lang="en-US" altLang="zh-TW" sz="2400" b="1" dirty="0" smtClean="0">
                <a:solidFill>
                  <a:srgbClr val="FFFF00"/>
                </a:solidFill>
              </a:rPr>
              <a:t>="Bottom" </a:t>
            </a:r>
            <a:r>
              <a:rPr lang="en-US" altLang="zh-TW" sz="2400" dirty="0" smtClean="0">
                <a:solidFill>
                  <a:srgbClr val="FF0000"/>
                </a:solidFill>
              </a:rPr>
              <a:t>Fill</a:t>
            </a:r>
            <a:r>
              <a:rPr lang="en-US" altLang="zh-TW" sz="2400" dirty="0" smtClean="0">
                <a:solidFill>
                  <a:srgbClr val="0000FF"/>
                </a:solidFill>
              </a:rPr>
              <a:t>="#FFFF0000"</a:t>
            </a:r>
            <a:r>
              <a:rPr lang="en-US" altLang="zh-TW" sz="2400" dirty="0" smtClean="0">
                <a:solidFill>
                  <a:srgbClr val="FF0000"/>
                </a:solidFill>
              </a:rPr>
              <a:t> Stroke</a:t>
            </a:r>
            <a:r>
              <a:rPr lang="en-US" altLang="zh-TW" sz="2400" dirty="0" smtClean="0">
                <a:solidFill>
                  <a:srgbClr val="0000FF"/>
                </a:solidFill>
              </a:rPr>
              <a:t>="#FF000000" /&gt;</a:t>
            </a:r>
          </a:p>
          <a:p>
            <a:r>
              <a:rPr lang="en-US" altLang="zh-TW" sz="2400" dirty="0" smtClean="0">
                <a:solidFill>
                  <a:srgbClr val="A31515"/>
                </a:solidFill>
              </a:rPr>
              <a:t>  </a:t>
            </a:r>
            <a:r>
              <a:rPr lang="en-US" altLang="zh-TW" sz="2400" dirty="0" smtClean="0">
                <a:solidFill>
                  <a:srgbClr val="0000FF"/>
                </a:solidFill>
              </a:rPr>
              <a:t>&lt;/</a:t>
            </a:r>
            <a:r>
              <a:rPr lang="en-US" altLang="zh-TW" sz="2400" b="1" dirty="0" err="1" smtClean="0">
                <a:solidFill>
                  <a:srgbClr val="FFFF00"/>
                </a:solidFill>
              </a:rPr>
              <a:t>controls:DockPanel</a:t>
            </a:r>
            <a:r>
              <a:rPr lang="en-US" altLang="zh-TW" sz="2400" dirty="0" smtClean="0">
                <a:solidFill>
                  <a:srgbClr val="0000FF"/>
                </a:solidFill>
              </a:rPr>
              <a:t>&gt;</a:t>
            </a:r>
            <a:endParaRPr lang="zh-TW" altLang="en-US" sz="24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一般控件 </a:t>
            </a:r>
            <a:r>
              <a:rPr altLang="zh-TW" sz="4400" dirty="0" smtClean="0">
                <a:latin typeface="微軟正黑體" pitchFamily="34" charset="-120"/>
                <a:ea typeface="微軟正黑體" pitchFamily="34" charset="-120"/>
              </a:rPr>
              <a:t>- DockPanel</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lang="en-US" sz="3200" dirty="0" smtClean="0">
                <a:solidFill>
                  <a:schemeClr val="tx2"/>
                </a:solidFill>
                <a:latin typeface="微軟正黑體" pitchFamily="34" charset="-120"/>
                <a:ea typeface="微軟正黑體" pitchFamily="34" charset="-120"/>
              </a:rPr>
              <a:t>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500174"/>
            <a:ext cx="8382000" cy="443198"/>
          </a:xfrm>
        </p:spPr>
        <p:txBody>
          <a:bodyPr/>
          <a:lstStyle/>
          <a:p>
            <a:r>
              <a:rPr lang="zh-TW" altLang="en-US" dirty="0" smtClean="0">
                <a:latin typeface="微軟正黑體" pitchFamily="34" charset="-120"/>
                <a:ea typeface="微軟正黑體" pitchFamily="34" charset="-120"/>
              </a:rPr>
              <a:t>透過程式碼設置</a:t>
            </a:r>
            <a:r>
              <a:rPr lang="en-US" altLang="zh-TW" dirty="0" smtClean="0">
                <a:latin typeface="微軟正黑體" pitchFamily="34" charset="-120"/>
                <a:ea typeface="微軟正黑體" pitchFamily="34" charset="-120"/>
              </a:rPr>
              <a:t>Dock</a:t>
            </a:r>
            <a:r>
              <a:rPr lang="zh-TW" altLang="en-US" dirty="0" smtClean="0">
                <a:latin typeface="微軟正黑體" pitchFamily="34" charset="-120"/>
                <a:ea typeface="微軟正黑體" pitchFamily="34" charset="-120"/>
              </a:rPr>
              <a:t>位置</a:t>
            </a:r>
            <a:endParaRPr lang="en-US" dirty="0" smtClean="0">
              <a:latin typeface="微軟正黑體" pitchFamily="34" charset="-120"/>
              <a:ea typeface="微軟正黑體" pitchFamily="34" charset="-120"/>
            </a:endParaRPr>
          </a:p>
        </p:txBody>
      </p:sp>
      <p:sp>
        <p:nvSpPr>
          <p:cNvPr id="7" name="矩形 6"/>
          <p:cNvSpPr/>
          <p:nvPr/>
        </p:nvSpPr>
        <p:spPr>
          <a:xfrm>
            <a:off x="357158" y="2071678"/>
            <a:ext cx="8501090" cy="2062103"/>
          </a:xfrm>
          <a:prstGeom prst="rect">
            <a:avLst/>
          </a:prstGeom>
        </p:spPr>
        <p:txBody>
          <a:bodyPr wrap="square">
            <a:spAutoFit/>
          </a:bodyPr>
          <a:lstStyle/>
          <a:p>
            <a:r>
              <a:rPr lang="en-US" altLang="zh-TW" sz="3200" dirty="0" smtClean="0">
                <a:solidFill>
                  <a:srgbClr val="FFFF00"/>
                </a:solidFill>
              </a:rPr>
              <a:t>WrapPanel1.SetValue(</a:t>
            </a:r>
            <a:br>
              <a:rPr lang="en-US" altLang="zh-TW" sz="3200" dirty="0" smtClean="0">
                <a:solidFill>
                  <a:srgbClr val="FFFF00"/>
                </a:solidFill>
              </a:rPr>
            </a:br>
            <a:r>
              <a:rPr lang="en-US" altLang="zh-TW" sz="3200" dirty="0" smtClean="0"/>
              <a:t>    </a:t>
            </a:r>
            <a:r>
              <a:rPr lang="en-US" altLang="zh-TW" sz="3200" dirty="0" err="1" smtClean="0"/>
              <a:t>DockPanel.DockProperty</a:t>
            </a:r>
            <a:r>
              <a:rPr lang="en-US" altLang="zh-TW" sz="3200" dirty="0" smtClean="0"/>
              <a:t>,   </a:t>
            </a:r>
            <a:br>
              <a:rPr lang="en-US" altLang="zh-TW" sz="3200" dirty="0" smtClean="0"/>
            </a:br>
            <a:r>
              <a:rPr lang="en-US" altLang="zh-TW" sz="3200" dirty="0" smtClean="0"/>
              <a:t>   </a:t>
            </a:r>
            <a:r>
              <a:rPr lang="en-US" altLang="zh-TW" sz="3200" dirty="0" err="1" smtClean="0"/>
              <a:t>Microsoft.Windows.Controls.Dock.Top</a:t>
            </a:r>
            <a:r>
              <a:rPr lang="en-US" altLang="zh-TW" sz="3200" dirty="0" smtClean="0"/>
              <a:t/>
            </a:r>
            <a:br>
              <a:rPr lang="en-US" altLang="zh-TW" sz="3200" dirty="0" smtClean="0"/>
            </a:br>
            <a:r>
              <a:rPr lang="en-US" altLang="zh-TW" sz="3200" dirty="0" smtClean="0">
                <a:solidFill>
                  <a:srgbClr val="FFFF00"/>
                </a:solidFill>
              </a:rPr>
              <a:t>)</a:t>
            </a:r>
            <a:endParaRPr lang="zh-TW" altLang="en-US" sz="3200"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一般控件 </a:t>
            </a:r>
            <a:r>
              <a:rPr altLang="zh-TW" sz="4400" dirty="0" smtClean="0">
                <a:latin typeface="微軟正黑體" pitchFamily="34" charset="-120"/>
                <a:ea typeface="微軟正黑體" pitchFamily="34" charset="-120"/>
              </a:rPr>
              <a:t>- ViewBox</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lang="en-US" sz="3200" dirty="0" smtClean="0">
                <a:solidFill>
                  <a:schemeClr val="tx2"/>
                </a:solidFill>
                <a:latin typeface="微軟正黑體" pitchFamily="34" charset="-120"/>
                <a:ea typeface="微軟正黑體" pitchFamily="34" charset="-120"/>
              </a:rPr>
              <a:t>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500174"/>
            <a:ext cx="8382000" cy="1428083"/>
          </a:xfrm>
        </p:spPr>
        <p:txBody>
          <a:bodyPr/>
          <a:lstStyle/>
          <a:p>
            <a:r>
              <a:rPr lang="zh-TW" altLang="en-US" dirty="0" smtClean="0">
                <a:latin typeface="微軟正黑體" pitchFamily="34" charset="-120"/>
                <a:ea typeface="微軟正黑體" pitchFamily="34" charset="-120"/>
              </a:rPr>
              <a:t>可放置單一控件的容器</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在視覺效果上盡可能的將內含控件填滿該容器內的最大範圍</a:t>
            </a:r>
            <a:endParaRPr lang="en-US" altLang="en-US" dirty="0" smtClean="0">
              <a:latin typeface="微軟正黑體" pitchFamily="34" charset="-120"/>
              <a:ea typeface="微軟正黑體" pitchFamily="34" charset="-120"/>
            </a:endParaRPr>
          </a:p>
        </p:txBody>
      </p:sp>
      <p:sp>
        <p:nvSpPr>
          <p:cNvPr id="7" name="矩形 6"/>
          <p:cNvSpPr/>
          <p:nvPr/>
        </p:nvSpPr>
        <p:spPr>
          <a:xfrm>
            <a:off x="357158" y="2857496"/>
            <a:ext cx="8501090" cy="3108543"/>
          </a:xfrm>
          <a:prstGeom prst="rect">
            <a:avLst/>
          </a:prstGeom>
        </p:spPr>
        <p:txBody>
          <a:bodyPr wrap="square">
            <a:spAutoFit/>
          </a:bodyPr>
          <a:lstStyle/>
          <a:p>
            <a:r>
              <a:rPr lang="en-US" altLang="zh-TW" sz="2800" dirty="0" smtClean="0">
                <a:solidFill>
                  <a:srgbClr val="0000FF"/>
                </a:solidFill>
              </a:rPr>
              <a:t>&lt;</a:t>
            </a:r>
            <a:r>
              <a:rPr lang="en-US" altLang="zh-TW" sz="2800" dirty="0" err="1" smtClean="0">
                <a:solidFill>
                  <a:srgbClr val="A31515"/>
                </a:solidFill>
              </a:rPr>
              <a:t>UserControl</a:t>
            </a:r>
            <a:r>
              <a:rPr lang="en-US" altLang="zh-TW" sz="2800" dirty="0" smtClean="0">
                <a:solidFill>
                  <a:srgbClr val="FF0000"/>
                </a:solidFill>
              </a:rPr>
              <a:t> Width</a:t>
            </a:r>
            <a:r>
              <a:rPr lang="en-US" altLang="zh-TW" sz="2800" dirty="0" smtClean="0">
                <a:solidFill>
                  <a:srgbClr val="0000FF"/>
                </a:solidFill>
              </a:rPr>
              <a:t>="500"</a:t>
            </a:r>
            <a:r>
              <a:rPr lang="en-US" altLang="zh-TW" sz="2800" dirty="0" smtClean="0">
                <a:solidFill>
                  <a:srgbClr val="FF0000"/>
                </a:solidFill>
              </a:rPr>
              <a:t> Height</a:t>
            </a:r>
            <a:r>
              <a:rPr lang="en-US" altLang="zh-TW" sz="2800" dirty="0" smtClean="0">
                <a:solidFill>
                  <a:srgbClr val="0000FF"/>
                </a:solidFill>
              </a:rPr>
              <a:t>="300"&gt;</a:t>
            </a:r>
          </a:p>
          <a:p>
            <a:r>
              <a:rPr lang="en-US" altLang="zh-TW" sz="2800" dirty="0" smtClean="0">
                <a:solidFill>
                  <a:srgbClr val="A31515"/>
                </a:solidFill>
              </a:rPr>
              <a:t>    </a:t>
            </a:r>
            <a:r>
              <a:rPr lang="en-US" altLang="zh-TW" sz="2800" dirty="0" smtClean="0">
                <a:solidFill>
                  <a:srgbClr val="0000FF"/>
                </a:solidFill>
              </a:rPr>
              <a:t>&lt;</a:t>
            </a:r>
            <a:r>
              <a:rPr lang="en-US" altLang="zh-TW" sz="2800" dirty="0" smtClean="0">
                <a:solidFill>
                  <a:srgbClr val="A31515"/>
                </a:solidFill>
              </a:rPr>
              <a:t>Grid</a:t>
            </a:r>
            <a:r>
              <a:rPr lang="en-US" altLang="zh-TW" sz="2800" dirty="0" smtClean="0">
                <a:solidFill>
                  <a:srgbClr val="FF0000"/>
                </a:solidFill>
              </a:rPr>
              <a:t> x</a:t>
            </a:r>
            <a:r>
              <a:rPr lang="en-US" altLang="zh-TW" sz="2800" dirty="0" smtClean="0">
                <a:solidFill>
                  <a:srgbClr val="0000FF"/>
                </a:solidFill>
              </a:rPr>
              <a:t>:</a:t>
            </a:r>
            <a:r>
              <a:rPr lang="en-US" altLang="zh-TW" sz="2800" dirty="0" smtClean="0">
                <a:solidFill>
                  <a:srgbClr val="FF0000"/>
                </a:solidFill>
              </a:rPr>
              <a:t>Name</a:t>
            </a:r>
            <a:r>
              <a:rPr lang="en-US" altLang="zh-TW" sz="2800" dirty="0" smtClean="0">
                <a:solidFill>
                  <a:srgbClr val="0000FF"/>
                </a:solidFill>
              </a:rPr>
              <a:t>="</a:t>
            </a:r>
            <a:r>
              <a:rPr lang="en-US" altLang="zh-TW" sz="2800" dirty="0" err="1" smtClean="0">
                <a:solidFill>
                  <a:srgbClr val="0000FF"/>
                </a:solidFill>
              </a:rPr>
              <a:t>LayoutRoot</a:t>
            </a:r>
            <a:r>
              <a:rPr lang="en-US" altLang="zh-TW" sz="2800" dirty="0" smtClean="0">
                <a:solidFill>
                  <a:srgbClr val="0000FF"/>
                </a:solidFill>
              </a:rPr>
              <a:t>"</a:t>
            </a:r>
            <a:r>
              <a:rPr lang="en-US" altLang="zh-TW" sz="2800" dirty="0" smtClean="0">
                <a:solidFill>
                  <a:srgbClr val="FF0000"/>
                </a:solidFill>
              </a:rPr>
              <a:t> Background</a:t>
            </a:r>
            <a:r>
              <a:rPr lang="en-US" altLang="zh-TW" sz="2800" dirty="0" smtClean="0">
                <a:solidFill>
                  <a:srgbClr val="0000FF"/>
                </a:solidFill>
              </a:rPr>
              <a:t>="White"&gt;</a:t>
            </a:r>
          </a:p>
          <a:p>
            <a:r>
              <a:rPr lang="en-US" altLang="zh-TW" sz="2800" dirty="0" smtClean="0">
                <a:solidFill>
                  <a:srgbClr val="A31515"/>
                </a:solidFill>
              </a:rPr>
              <a:t>        </a:t>
            </a:r>
            <a:r>
              <a:rPr lang="en-US" altLang="zh-TW" sz="2800" dirty="0" smtClean="0">
                <a:solidFill>
                  <a:srgbClr val="0000FF"/>
                </a:solidFill>
              </a:rPr>
              <a:t>&lt;</a:t>
            </a:r>
            <a:r>
              <a:rPr lang="en-US" altLang="zh-TW" sz="2800" b="1" dirty="0" err="1" smtClean="0">
                <a:solidFill>
                  <a:srgbClr val="FFFF00"/>
                </a:solidFill>
              </a:rPr>
              <a:t>controls:Viewbox</a:t>
            </a:r>
            <a:r>
              <a:rPr lang="en-US" altLang="zh-TW" sz="2800" dirty="0" smtClean="0">
                <a:solidFill>
                  <a:srgbClr val="0000FF"/>
                </a:solidFill>
              </a:rPr>
              <a:t>&gt;</a:t>
            </a:r>
          </a:p>
          <a:p>
            <a:r>
              <a:rPr lang="en-US" altLang="zh-TW" sz="2800" dirty="0" smtClean="0">
                <a:solidFill>
                  <a:srgbClr val="A31515"/>
                </a:solidFill>
              </a:rPr>
              <a:t>            </a:t>
            </a:r>
            <a:r>
              <a:rPr lang="en-US" altLang="zh-TW" sz="2800" dirty="0" smtClean="0">
                <a:solidFill>
                  <a:srgbClr val="0000FF"/>
                </a:solidFill>
              </a:rPr>
              <a:t>&lt;</a:t>
            </a:r>
            <a:r>
              <a:rPr lang="en-US" altLang="zh-TW" sz="2800" dirty="0" err="1" smtClean="0">
                <a:solidFill>
                  <a:srgbClr val="A31515"/>
                </a:solidFill>
              </a:rPr>
              <a:t>TextBox</a:t>
            </a:r>
            <a:r>
              <a:rPr lang="en-US" altLang="zh-TW" sz="2800" dirty="0" smtClean="0">
                <a:solidFill>
                  <a:srgbClr val="FF0000"/>
                </a:solidFill>
              </a:rPr>
              <a:t> Width</a:t>
            </a:r>
            <a:r>
              <a:rPr lang="en-US" altLang="zh-TW" sz="2800" dirty="0" smtClean="0">
                <a:solidFill>
                  <a:srgbClr val="0000FF"/>
                </a:solidFill>
              </a:rPr>
              <a:t>="100"</a:t>
            </a:r>
            <a:r>
              <a:rPr lang="en-US" altLang="zh-TW" sz="2800" dirty="0" smtClean="0">
                <a:solidFill>
                  <a:srgbClr val="FF0000"/>
                </a:solidFill>
              </a:rPr>
              <a:t> Height</a:t>
            </a:r>
            <a:r>
              <a:rPr lang="en-US" altLang="zh-TW" sz="2800" dirty="0" smtClean="0">
                <a:solidFill>
                  <a:srgbClr val="0000FF"/>
                </a:solidFill>
              </a:rPr>
              <a:t>="25"&gt;&lt;/</a:t>
            </a:r>
            <a:r>
              <a:rPr lang="en-US" altLang="zh-TW" sz="2800" dirty="0" err="1" smtClean="0">
                <a:solidFill>
                  <a:srgbClr val="A31515"/>
                </a:solidFill>
              </a:rPr>
              <a:t>TextBox</a:t>
            </a:r>
            <a:r>
              <a:rPr lang="en-US" altLang="zh-TW" sz="2800" dirty="0" smtClean="0">
                <a:solidFill>
                  <a:srgbClr val="0000FF"/>
                </a:solidFill>
              </a:rPr>
              <a:t>&gt;</a:t>
            </a:r>
          </a:p>
          <a:p>
            <a:r>
              <a:rPr lang="en-US" altLang="zh-TW" sz="2800" dirty="0" smtClean="0">
                <a:solidFill>
                  <a:srgbClr val="A31515"/>
                </a:solidFill>
              </a:rPr>
              <a:t>       </a:t>
            </a:r>
            <a:r>
              <a:rPr lang="en-US" altLang="zh-TW" sz="2800" b="1" dirty="0" smtClean="0">
                <a:solidFill>
                  <a:srgbClr val="A31515"/>
                </a:solidFill>
              </a:rPr>
              <a:t> </a:t>
            </a:r>
            <a:r>
              <a:rPr lang="en-US" altLang="zh-TW" sz="2800" b="1" dirty="0" smtClean="0">
                <a:solidFill>
                  <a:srgbClr val="0000FF"/>
                </a:solidFill>
              </a:rPr>
              <a:t>&lt;/</a:t>
            </a:r>
            <a:r>
              <a:rPr lang="en-US" altLang="zh-TW" sz="2800" b="1" dirty="0" err="1" smtClean="0">
                <a:solidFill>
                  <a:srgbClr val="FFFF00"/>
                </a:solidFill>
              </a:rPr>
              <a:t>controls:Viewbox</a:t>
            </a:r>
            <a:r>
              <a:rPr lang="en-US" altLang="zh-TW" sz="2800" b="1" dirty="0" smtClean="0">
                <a:solidFill>
                  <a:srgbClr val="0000FF"/>
                </a:solidFill>
              </a:rPr>
              <a:t>&gt;</a:t>
            </a:r>
          </a:p>
          <a:p>
            <a:r>
              <a:rPr lang="en-US" altLang="zh-TW" sz="2800" dirty="0" smtClean="0">
                <a:solidFill>
                  <a:srgbClr val="A31515"/>
                </a:solidFill>
              </a:rPr>
              <a:t>    </a:t>
            </a:r>
            <a:r>
              <a:rPr lang="en-US" altLang="zh-TW" sz="2800" dirty="0" smtClean="0">
                <a:solidFill>
                  <a:srgbClr val="0000FF"/>
                </a:solidFill>
              </a:rPr>
              <a:t>&lt;/</a:t>
            </a:r>
            <a:r>
              <a:rPr lang="en-US" altLang="zh-TW" sz="2800" dirty="0" smtClean="0">
                <a:solidFill>
                  <a:srgbClr val="A31515"/>
                </a:solidFill>
              </a:rPr>
              <a:t>Grid</a:t>
            </a:r>
            <a:r>
              <a:rPr lang="en-US" altLang="zh-TW" sz="2800" dirty="0" smtClean="0">
                <a:solidFill>
                  <a:srgbClr val="0000FF"/>
                </a:solidFill>
              </a:rPr>
              <a:t>&gt;</a:t>
            </a:r>
          </a:p>
          <a:p>
            <a:r>
              <a:rPr lang="en-US" altLang="zh-TW" sz="2800" dirty="0" smtClean="0">
                <a:solidFill>
                  <a:srgbClr val="0000FF"/>
                </a:solidFill>
              </a:rPr>
              <a:t>&lt;/</a:t>
            </a:r>
            <a:r>
              <a:rPr lang="en-US" altLang="zh-TW" sz="2800" dirty="0" err="1" smtClean="0">
                <a:solidFill>
                  <a:srgbClr val="A31515"/>
                </a:solidFill>
              </a:rPr>
              <a:t>UserControl</a:t>
            </a:r>
            <a:r>
              <a:rPr lang="en-US" altLang="zh-TW" sz="2800" dirty="0" smtClean="0">
                <a:solidFill>
                  <a:srgbClr val="0000FF"/>
                </a:solidFill>
              </a:rPr>
              <a:t>&gt;</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一般控件 </a:t>
            </a:r>
            <a:r>
              <a:rPr altLang="zh-TW" sz="4400" dirty="0" smtClean="0">
                <a:latin typeface="微軟正黑體" pitchFamily="34" charset="-120"/>
                <a:ea typeface="微軟正黑體" pitchFamily="34" charset="-120"/>
              </a:rPr>
              <a:t>- </a:t>
            </a:r>
            <a:r>
              <a:rPr altLang="zh-TW" sz="3600" dirty="0" smtClean="0">
                <a:latin typeface="微軟正黑體" pitchFamily="34" charset="-120"/>
                <a:ea typeface="微軟正黑體" pitchFamily="34" charset="-120"/>
              </a:rPr>
              <a:t>HeaderedItemsControl </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lang="en-US" sz="3200" dirty="0" smtClean="0">
                <a:solidFill>
                  <a:schemeClr val="tx2"/>
                </a:solidFill>
                <a:latin typeface="微軟正黑體" pitchFamily="34" charset="-120"/>
                <a:ea typeface="微軟正黑體" pitchFamily="34" charset="-120"/>
              </a:rPr>
              <a:t>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500174"/>
            <a:ext cx="8382000" cy="1526572"/>
          </a:xfrm>
        </p:spPr>
        <p:txBody>
          <a:bodyPr/>
          <a:lstStyle/>
          <a:p>
            <a:r>
              <a:rPr lang="zh-TW" altLang="en-US" dirty="0" smtClean="0">
                <a:latin typeface="微軟正黑體" pitchFamily="34" charset="-120"/>
                <a:ea typeface="微軟正黑體" pitchFamily="34" charset="-120"/>
              </a:rPr>
              <a:t>可製作 標題 </a:t>
            </a: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項目 清單</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項目清單可透過資料繫結的方式來顯示</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支援樣式改變顯示外觀</a:t>
            </a:r>
            <a:endParaRPr lang="en-US" altLang="en-US" dirty="0" smtClean="0">
              <a:latin typeface="微軟正黑體" pitchFamily="34" charset="-120"/>
              <a:ea typeface="微軟正黑體" pitchFamily="34" charset="-120"/>
            </a:endParaRPr>
          </a:p>
        </p:txBody>
      </p:sp>
      <p:sp>
        <p:nvSpPr>
          <p:cNvPr id="7" name="矩形 6"/>
          <p:cNvSpPr/>
          <p:nvPr/>
        </p:nvSpPr>
        <p:spPr>
          <a:xfrm>
            <a:off x="357158" y="2928934"/>
            <a:ext cx="8501090" cy="3487758"/>
          </a:xfrm>
          <a:prstGeom prst="rect">
            <a:avLst/>
          </a:prstGeom>
        </p:spPr>
        <p:txBody>
          <a:bodyPr wrap="square">
            <a:spAutoFit/>
          </a:bodyPr>
          <a:lstStyle/>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controls</a:t>
            </a:r>
            <a:r>
              <a:rPr lang="en-US" altLang="zh-TW" sz="2400" dirty="0" err="1" smtClean="0">
                <a:solidFill>
                  <a:srgbClr val="0000FF"/>
                </a:solidFill>
              </a:rPr>
              <a:t>:</a:t>
            </a:r>
            <a:r>
              <a:rPr lang="en-US" altLang="zh-TW" sz="2400" dirty="0" err="1" smtClean="0">
                <a:solidFill>
                  <a:srgbClr val="A31515"/>
                </a:solidFill>
              </a:rPr>
              <a:t>HeaderedItemsControl</a:t>
            </a:r>
            <a:r>
              <a:rPr lang="en-US" altLang="zh-TW" sz="2400" dirty="0" smtClean="0">
                <a:solidFill>
                  <a:srgbClr val="FF0000"/>
                </a:solidFill>
              </a:rPr>
              <a:t> Height</a:t>
            </a:r>
            <a:r>
              <a:rPr lang="en-US" altLang="zh-TW" sz="2400" dirty="0" smtClean="0">
                <a:solidFill>
                  <a:srgbClr val="0000FF"/>
                </a:solidFill>
              </a:rPr>
              <a:t>="200"</a:t>
            </a:r>
            <a:r>
              <a:rPr lang="en-US" altLang="zh-TW" sz="2400" dirty="0" smtClean="0">
                <a:solidFill>
                  <a:srgbClr val="FF0000"/>
                </a:solidFill>
              </a:rPr>
              <a:t> </a:t>
            </a:r>
            <a:r>
              <a:rPr lang="en-US" altLang="zh-TW" sz="2400" dirty="0" err="1" smtClean="0">
                <a:solidFill>
                  <a:srgbClr val="FF0000"/>
                </a:solidFill>
              </a:rPr>
              <a:t>FontSize</a:t>
            </a:r>
            <a:r>
              <a:rPr lang="en-US" altLang="zh-TW" sz="2400" dirty="0" smtClean="0">
                <a:solidFill>
                  <a:srgbClr val="0000FF"/>
                </a:solidFill>
              </a:rPr>
              <a:t>="20"</a:t>
            </a:r>
            <a:r>
              <a:rPr lang="en-US" altLang="zh-TW" sz="2400" dirty="0" smtClean="0">
                <a:solidFill>
                  <a:srgbClr val="FF0000"/>
                </a:solidFill>
              </a:rPr>
              <a:t> Header</a:t>
            </a:r>
            <a:r>
              <a:rPr lang="en-US" altLang="zh-TW" sz="2400" dirty="0" smtClean="0">
                <a:solidFill>
                  <a:srgbClr val="0000FF"/>
                </a:solidFill>
              </a:rPr>
              <a:t>="</a:t>
            </a:r>
            <a:r>
              <a:rPr lang="zh-TW" altLang="en-US" sz="2400" dirty="0" smtClean="0">
                <a:solidFill>
                  <a:srgbClr val="0000FF"/>
                </a:solidFill>
              </a:rPr>
              <a:t>項目清單</a:t>
            </a:r>
            <a:r>
              <a:rPr lang="en-US" altLang="zh-TW" sz="2400" dirty="0" smtClean="0">
                <a:solidFill>
                  <a:srgbClr val="0000FF"/>
                </a:solidFill>
              </a:rPr>
              <a:t>" </a:t>
            </a:r>
            <a:r>
              <a:rPr lang="en-US" altLang="zh-TW" sz="2400" dirty="0" smtClean="0">
                <a:solidFill>
                  <a:srgbClr val="FF0000"/>
                </a:solidFill>
              </a:rPr>
              <a:t> Template</a:t>
            </a:r>
            <a:r>
              <a:rPr lang="en-US" altLang="zh-TW" sz="2400" dirty="0" smtClean="0">
                <a:solidFill>
                  <a:srgbClr val="0000FF"/>
                </a:solidFill>
              </a:rPr>
              <a:t>="{</a:t>
            </a:r>
            <a:r>
              <a:rPr lang="en-US" altLang="zh-TW" sz="2400" dirty="0" err="1" smtClean="0">
                <a:solidFill>
                  <a:srgbClr val="A31515"/>
                </a:solidFill>
              </a:rPr>
              <a:t>StaticResource</a:t>
            </a:r>
            <a:r>
              <a:rPr lang="en-US" altLang="zh-TW" sz="2400" dirty="0" smtClean="0">
                <a:solidFill>
                  <a:srgbClr val="FF0000"/>
                </a:solidFill>
              </a:rPr>
              <a:t> </a:t>
            </a:r>
            <a:r>
              <a:rPr lang="en-US" altLang="zh-TW" sz="2400" dirty="0" err="1" smtClean="0">
                <a:solidFill>
                  <a:srgbClr val="FF0000"/>
                </a:solidFill>
              </a:rPr>
              <a:t>HeaderItemTemplate</a:t>
            </a:r>
            <a:r>
              <a:rPr lang="en-US" altLang="zh-TW" sz="2400" dirty="0" smtClean="0">
                <a:solidFill>
                  <a:srgbClr val="0000FF"/>
                </a:solidFill>
              </a:rPr>
              <a:t>}"  </a:t>
            </a:r>
            <a:r>
              <a:rPr lang="en-US" altLang="zh-TW" sz="2400" dirty="0" smtClean="0">
                <a:solidFill>
                  <a:srgbClr val="FF0000"/>
                </a:solidFill>
              </a:rPr>
              <a:t> x</a:t>
            </a:r>
            <a:r>
              <a:rPr lang="en-US" altLang="zh-TW" sz="2400" dirty="0" smtClean="0">
                <a:solidFill>
                  <a:srgbClr val="0000FF"/>
                </a:solidFill>
              </a:rPr>
              <a:t>:</a:t>
            </a:r>
            <a:r>
              <a:rPr lang="en-US" altLang="zh-TW" sz="2400" dirty="0" smtClean="0">
                <a:solidFill>
                  <a:srgbClr val="FF0000"/>
                </a:solidFill>
              </a:rPr>
              <a:t>Name</a:t>
            </a:r>
            <a:r>
              <a:rPr lang="en-US" altLang="zh-TW" sz="2400" dirty="0" smtClean="0">
                <a:solidFill>
                  <a:srgbClr val="0000FF"/>
                </a:solidFill>
              </a:rPr>
              <a:t>="HeaderedItemsControl1" &gt;</a:t>
            </a:r>
          </a:p>
          <a:p>
            <a:r>
              <a:rPr lang="en-US" altLang="zh-TW" sz="2400" dirty="0" smtClean="0">
                <a:solidFill>
                  <a:srgbClr val="0000FF"/>
                </a:solidFill>
              </a:rPr>
              <a:t>       &lt;</a:t>
            </a:r>
            <a:r>
              <a:rPr lang="en-US" altLang="zh-TW" sz="2400" dirty="0" err="1" smtClean="0">
                <a:solidFill>
                  <a:srgbClr val="A31515"/>
                </a:solidFill>
              </a:rPr>
              <a:t>controls</a:t>
            </a:r>
            <a:r>
              <a:rPr lang="en-US" altLang="zh-TW" sz="2400" dirty="0" err="1" smtClean="0">
                <a:solidFill>
                  <a:srgbClr val="0000FF"/>
                </a:solidFill>
              </a:rPr>
              <a:t>:</a:t>
            </a:r>
            <a:r>
              <a:rPr lang="en-US" altLang="zh-TW" sz="2400" dirty="0" err="1" smtClean="0">
                <a:solidFill>
                  <a:srgbClr val="A31515"/>
                </a:solidFill>
              </a:rPr>
              <a:t>HeaderedItemsControl.ItemTemplate</a:t>
            </a:r>
            <a:r>
              <a:rPr lang="en-US" altLang="zh-TW" sz="2400" dirty="0" smtClean="0">
                <a:solidFill>
                  <a:srgbClr val="0000FF"/>
                </a:solidFill>
              </a:rPr>
              <a:t>&gt;</a:t>
            </a:r>
          </a:p>
          <a:p>
            <a:r>
              <a:rPr lang="en-US" altLang="zh-TW" sz="2400" dirty="0" smtClean="0">
                <a:solidFill>
                  <a:srgbClr val="0000FF"/>
                </a:solidFill>
              </a:rPr>
              <a:t>         &lt;</a:t>
            </a:r>
            <a:r>
              <a:rPr lang="en-US" altLang="zh-TW" sz="2400" dirty="0" err="1" smtClean="0">
                <a:solidFill>
                  <a:srgbClr val="A31515"/>
                </a:solidFill>
              </a:rPr>
              <a:t>DataTemplate</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CheckBox</a:t>
            </a:r>
            <a:r>
              <a:rPr lang="en-US" altLang="zh-TW" sz="2400" dirty="0" smtClean="0">
                <a:solidFill>
                  <a:srgbClr val="FF0000"/>
                </a:solidFill>
              </a:rPr>
              <a:t> Content</a:t>
            </a:r>
            <a:r>
              <a:rPr lang="en-US" altLang="zh-TW" sz="2400" dirty="0" smtClean="0">
                <a:solidFill>
                  <a:srgbClr val="0000FF"/>
                </a:solidFill>
              </a:rPr>
              <a:t>="{</a:t>
            </a:r>
            <a:r>
              <a:rPr lang="en-US" altLang="zh-TW" sz="2400" dirty="0" smtClean="0">
                <a:solidFill>
                  <a:srgbClr val="A31515"/>
                </a:solidFill>
              </a:rPr>
              <a:t>Binding</a:t>
            </a:r>
            <a:r>
              <a:rPr lang="en-US" altLang="zh-TW" sz="2400" dirty="0" smtClean="0">
                <a:solidFill>
                  <a:srgbClr val="0000FF"/>
                </a:solidFill>
              </a:rPr>
              <a:t>}"&gt;&lt;/</a:t>
            </a:r>
            <a:r>
              <a:rPr lang="en-US" altLang="zh-TW" sz="2400" dirty="0" err="1" smtClean="0">
                <a:solidFill>
                  <a:srgbClr val="A31515"/>
                </a:solidFill>
              </a:rPr>
              <a:t>CheckBox</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DataTemplate</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controls</a:t>
            </a:r>
            <a:r>
              <a:rPr lang="en-US" altLang="zh-TW" sz="2400" dirty="0" err="1" smtClean="0">
                <a:solidFill>
                  <a:srgbClr val="0000FF"/>
                </a:solidFill>
              </a:rPr>
              <a:t>:</a:t>
            </a:r>
            <a:r>
              <a:rPr lang="en-US" altLang="zh-TW" sz="2400" dirty="0" err="1" smtClean="0">
                <a:solidFill>
                  <a:srgbClr val="A31515"/>
                </a:solidFill>
              </a:rPr>
              <a:t>HeaderedItemsControl.ItemTemplate</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controls</a:t>
            </a:r>
            <a:r>
              <a:rPr lang="en-US" altLang="zh-TW" sz="2400" dirty="0" err="1" smtClean="0">
                <a:solidFill>
                  <a:srgbClr val="0000FF"/>
                </a:solidFill>
              </a:rPr>
              <a:t>:</a:t>
            </a:r>
            <a:r>
              <a:rPr lang="en-US" altLang="zh-TW" sz="2400" dirty="0" err="1" smtClean="0">
                <a:solidFill>
                  <a:srgbClr val="A31515"/>
                </a:solidFill>
              </a:rPr>
              <a:t>HeaderedItemsControl</a:t>
            </a:r>
            <a:r>
              <a:rPr lang="en-US" altLang="zh-TW" sz="2400" dirty="0" smtClean="0">
                <a:solidFill>
                  <a:srgbClr val="0000FF"/>
                </a:solidFill>
              </a:rPr>
              <a:t>&gt;</a:t>
            </a:r>
          </a:p>
        </p:txBody>
      </p:sp>
      <p:pic>
        <p:nvPicPr>
          <p:cNvPr id="338946" name="Picture 2"/>
          <p:cNvPicPr>
            <a:picLocks noChangeAspect="1" noChangeArrowheads="1"/>
          </p:cNvPicPr>
          <p:nvPr/>
        </p:nvPicPr>
        <p:blipFill>
          <a:blip r:embed="rId3"/>
          <a:srcRect/>
          <a:stretch>
            <a:fillRect/>
          </a:stretch>
        </p:blipFill>
        <p:spPr bwMode="auto">
          <a:xfrm>
            <a:off x="5643570" y="4182506"/>
            <a:ext cx="3238501" cy="23516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一般控件 </a:t>
            </a:r>
            <a:r>
              <a:rPr altLang="zh-TW" sz="4400" dirty="0" smtClean="0">
                <a:latin typeface="微軟正黑體" pitchFamily="34" charset="-120"/>
                <a:ea typeface="微軟正黑體" pitchFamily="34" charset="-120"/>
              </a:rPr>
              <a:t>- </a:t>
            </a:r>
            <a:r>
              <a:rPr altLang="zh-TW" sz="3600" dirty="0" smtClean="0">
                <a:latin typeface="微軟正黑體" pitchFamily="34" charset="-120"/>
                <a:ea typeface="微軟正黑體" pitchFamily="34" charset="-120"/>
              </a:rPr>
              <a:t>ExpanderControl </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lang="en-US" sz="3200" dirty="0" smtClean="0">
                <a:solidFill>
                  <a:schemeClr val="tx2"/>
                </a:solidFill>
                <a:latin typeface="微軟正黑體" pitchFamily="34" charset="-120"/>
                <a:ea typeface="微軟正黑體" pitchFamily="34" charset="-120"/>
              </a:rPr>
              <a:t>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500174"/>
            <a:ext cx="8382000" cy="1526572"/>
          </a:xfrm>
        </p:spPr>
        <p:txBody>
          <a:bodyPr/>
          <a:lstStyle/>
          <a:p>
            <a:r>
              <a:rPr lang="zh-TW" altLang="en-US" dirty="0" smtClean="0">
                <a:latin typeface="微軟正黑體" pitchFamily="34" charset="-120"/>
                <a:ea typeface="微軟正黑體" pitchFamily="34" charset="-120"/>
              </a:rPr>
              <a:t>可展開</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收回的</a:t>
            </a:r>
            <a:r>
              <a:rPr lang="en-US" altLang="zh-TW" dirty="0" err="1" smtClean="0">
                <a:latin typeface="微軟正黑體" pitchFamily="34" charset="-120"/>
                <a:ea typeface="微軟正黑體" pitchFamily="34" charset="-120"/>
              </a:rPr>
              <a:t>HeaderedContent</a:t>
            </a:r>
            <a:r>
              <a:rPr lang="zh-TW" altLang="en-US" dirty="0" smtClean="0">
                <a:latin typeface="微軟正黑體" pitchFamily="34" charset="-120"/>
                <a:ea typeface="微軟正黑體" pitchFamily="34" charset="-120"/>
              </a:rPr>
              <a:t>控件</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可透過</a:t>
            </a:r>
            <a:r>
              <a:rPr lang="en-US" altLang="zh-TW" dirty="0" err="1" smtClean="0">
                <a:latin typeface="微軟正黑體" pitchFamily="34" charset="-120"/>
                <a:ea typeface="微軟正黑體" pitchFamily="34" charset="-120"/>
              </a:rPr>
              <a:t>ExpandDirection</a:t>
            </a:r>
            <a:r>
              <a:rPr lang="zh-TW" altLang="en-US" dirty="0" smtClean="0">
                <a:latin typeface="微軟正黑體" pitchFamily="34" charset="-120"/>
                <a:ea typeface="微軟正黑體" pitchFamily="34" charset="-120"/>
              </a:rPr>
              <a:t>決定展開方向</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可自由套用樣版顯示</a:t>
            </a:r>
            <a:endParaRPr lang="en-US" altLang="en-US" dirty="0" smtClean="0">
              <a:latin typeface="微軟正黑體" pitchFamily="34" charset="-120"/>
              <a:ea typeface="微軟正黑體" pitchFamily="34" charset="-120"/>
            </a:endParaRPr>
          </a:p>
        </p:txBody>
      </p:sp>
      <p:sp>
        <p:nvSpPr>
          <p:cNvPr id="7" name="矩形 6"/>
          <p:cNvSpPr/>
          <p:nvPr/>
        </p:nvSpPr>
        <p:spPr>
          <a:xfrm>
            <a:off x="285720" y="3143248"/>
            <a:ext cx="8501090" cy="3416320"/>
          </a:xfrm>
          <a:prstGeom prst="rect">
            <a:avLst/>
          </a:prstGeom>
          <a:solidFill>
            <a:schemeClr val="bg1">
              <a:alpha val="95000"/>
            </a:schemeClr>
          </a:solidFill>
        </p:spPr>
        <p:txBody>
          <a:bodyPr wrap="square">
            <a:spAutoFit/>
          </a:bodyPr>
          <a:lstStyle/>
          <a:p>
            <a:r>
              <a:rPr lang="en-US" altLang="zh-TW" sz="2400" dirty="0" smtClean="0">
                <a:solidFill>
                  <a:srgbClr val="0000FF"/>
                </a:solidFill>
              </a:rPr>
              <a:t>&lt;</a:t>
            </a:r>
            <a:r>
              <a:rPr lang="en-US" altLang="zh-TW" sz="2400" dirty="0" err="1" smtClean="0">
                <a:solidFill>
                  <a:srgbClr val="A31515"/>
                </a:solidFill>
              </a:rPr>
              <a:t>controls</a:t>
            </a:r>
            <a:r>
              <a:rPr lang="en-US" altLang="zh-TW" sz="2400" dirty="0" err="1" smtClean="0">
                <a:solidFill>
                  <a:srgbClr val="0000FF"/>
                </a:solidFill>
              </a:rPr>
              <a:t>:</a:t>
            </a:r>
            <a:r>
              <a:rPr lang="en-US" altLang="zh-TW" sz="2400" dirty="0" err="1" smtClean="0">
                <a:solidFill>
                  <a:srgbClr val="A31515"/>
                </a:solidFill>
              </a:rPr>
              <a:t>Expander</a:t>
            </a:r>
            <a:r>
              <a:rPr lang="en-US" altLang="zh-TW" sz="2400" dirty="0" smtClean="0">
                <a:solidFill>
                  <a:srgbClr val="FF0000"/>
                </a:solidFill>
              </a:rPr>
              <a:t> </a:t>
            </a:r>
            <a:r>
              <a:rPr lang="en-US" altLang="zh-TW" sz="2400" dirty="0" err="1" smtClean="0">
                <a:solidFill>
                  <a:srgbClr val="FF0000"/>
                </a:solidFill>
              </a:rPr>
              <a:t>FontSize</a:t>
            </a:r>
            <a:r>
              <a:rPr lang="en-US" altLang="zh-TW" sz="2400" dirty="0" smtClean="0">
                <a:solidFill>
                  <a:srgbClr val="0000FF"/>
                </a:solidFill>
              </a:rPr>
              <a:t>="16"</a:t>
            </a:r>
            <a:r>
              <a:rPr lang="en-US" altLang="zh-TW" sz="2400" dirty="0" smtClean="0">
                <a:solidFill>
                  <a:srgbClr val="FF0000"/>
                </a:solidFill>
              </a:rPr>
              <a:t> </a:t>
            </a:r>
            <a:r>
              <a:rPr lang="en-US" altLang="zh-TW" sz="2400" dirty="0" err="1" smtClean="0">
                <a:solidFill>
                  <a:srgbClr val="FF0000"/>
                </a:solidFill>
              </a:rPr>
              <a:t>ExpandDirection</a:t>
            </a:r>
            <a:r>
              <a:rPr lang="en-US" altLang="zh-TW" sz="2400" dirty="0" smtClean="0">
                <a:solidFill>
                  <a:srgbClr val="0000FF"/>
                </a:solidFill>
              </a:rPr>
              <a:t>="Down" </a:t>
            </a:r>
            <a:r>
              <a:rPr lang="en-US" altLang="zh-TW" sz="2400" dirty="0" smtClean="0">
                <a:solidFill>
                  <a:srgbClr val="FF0000"/>
                </a:solidFill>
              </a:rPr>
              <a:t> Header</a:t>
            </a:r>
            <a:r>
              <a:rPr lang="en-US" altLang="zh-TW" sz="2400" dirty="0" smtClean="0">
                <a:solidFill>
                  <a:srgbClr val="0000FF"/>
                </a:solidFill>
              </a:rPr>
              <a:t>="</a:t>
            </a:r>
            <a:r>
              <a:rPr lang="zh-TW" altLang="en-US" sz="2400" dirty="0" smtClean="0">
                <a:solidFill>
                  <a:srgbClr val="0000FF"/>
                </a:solidFill>
              </a:rPr>
              <a:t>本周</a:t>
            </a:r>
            <a:r>
              <a:rPr lang="en-US" altLang="zh-TW" sz="2400" dirty="0" smtClean="0">
                <a:solidFill>
                  <a:srgbClr val="0000FF"/>
                </a:solidFill>
              </a:rPr>
              <a:t>A</a:t>
            </a:r>
            <a:r>
              <a:rPr lang="zh-TW" altLang="en-US" sz="2400" dirty="0" smtClean="0">
                <a:solidFill>
                  <a:srgbClr val="0000FF"/>
                </a:solidFill>
              </a:rPr>
              <a:t>組業績圖表</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controls</a:t>
            </a:r>
            <a:r>
              <a:rPr lang="en-US" altLang="zh-TW" sz="2400" dirty="0" err="1" smtClean="0">
                <a:solidFill>
                  <a:srgbClr val="0000FF"/>
                </a:solidFill>
              </a:rPr>
              <a:t>:</a:t>
            </a:r>
            <a:r>
              <a:rPr lang="en-US" altLang="zh-TW" sz="2400" dirty="0" err="1" smtClean="0">
                <a:solidFill>
                  <a:srgbClr val="A31515"/>
                </a:solidFill>
              </a:rPr>
              <a:t>Expander.HeaderTemplate</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DataTemplate</a:t>
            </a:r>
            <a:r>
              <a:rPr lang="en-US" altLang="zh-TW" sz="2400" dirty="0" smtClean="0">
                <a:solidFill>
                  <a:srgbClr val="0000FF"/>
                </a:solidFill>
              </a:rPr>
              <a:t>&gt;</a:t>
            </a:r>
          </a:p>
          <a:p>
            <a:r>
              <a:rPr lang="en-US" altLang="zh-TW" sz="2400" dirty="0" smtClean="0">
                <a:solidFill>
                  <a:srgbClr val="FFFF00"/>
                </a:solidFill>
              </a:rPr>
              <a:t>  </a:t>
            </a:r>
            <a:r>
              <a:rPr lang="zh-TW" altLang="en-US" sz="2400" dirty="0" smtClean="0">
                <a:solidFill>
                  <a:srgbClr val="FFFF00"/>
                </a:solidFill>
              </a:rPr>
              <a:t>                      </a:t>
            </a:r>
            <a:r>
              <a:rPr lang="en-US" altLang="zh-TW" sz="2400" dirty="0" smtClean="0">
                <a:solidFill>
                  <a:srgbClr val="FFFF00"/>
                </a:solidFill>
              </a:rPr>
              <a:t>(…Header</a:t>
            </a:r>
            <a:r>
              <a:rPr lang="zh-TW" altLang="en-US" sz="2400" dirty="0" smtClean="0">
                <a:solidFill>
                  <a:srgbClr val="FFFF00"/>
                </a:solidFill>
              </a:rPr>
              <a:t>內容</a:t>
            </a:r>
            <a:r>
              <a:rPr lang="en-US" altLang="zh-TW" sz="2400" dirty="0" smtClean="0">
                <a:solidFill>
                  <a:srgbClr val="FFFF00"/>
                </a:solidFill>
              </a:rPr>
              <a:t>…)</a:t>
            </a:r>
          </a:p>
          <a:p>
            <a:r>
              <a:rPr lang="en-US" altLang="zh-TW" sz="2400" dirty="0" smtClean="0">
                <a:solidFill>
                  <a:srgbClr val="0000FF"/>
                </a:solidFill>
              </a:rPr>
              <a:t>                    &lt;/</a:t>
            </a:r>
            <a:r>
              <a:rPr lang="en-US" altLang="zh-TW" sz="2400" dirty="0" err="1" smtClean="0">
                <a:solidFill>
                  <a:srgbClr val="A31515"/>
                </a:solidFill>
              </a:rPr>
              <a:t>DataTemplate</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controls</a:t>
            </a:r>
            <a:r>
              <a:rPr lang="en-US" altLang="zh-TW" sz="2400" dirty="0" err="1" smtClean="0">
                <a:solidFill>
                  <a:srgbClr val="0000FF"/>
                </a:solidFill>
              </a:rPr>
              <a:t>:</a:t>
            </a:r>
            <a:r>
              <a:rPr lang="en-US" altLang="zh-TW" sz="2400" dirty="0" err="1" smtClean="0">
                <a:solidFill>
                  <a:srgbClr val="A31515"/>
                </a:solidFill>
              </a:rPr>
              <a:t>Expander.HeaderTemplate</a:t>
            </a:r>
            <a:r>
              <a:rPr lang="en-US" altLang="zh-TW" sz="2400" dirty="0" smtClean="0">
                <a:solidFill>
                  <a:srgbClr val="0000FF"/>
                </a:solidFill>
              </a:rPr>
              <a:t>&gt;</a:t>
            </a:r>
          </a:p>
          <a:p>
            <a:r>
              <a:rPr lang="en-US" altLang="zh-TW" sz="2400" dirty="0" smtClean="0">
                <a:solidFill>
                  <a:srgbClr val="FFFF00"/>
                </a:solidFill>
              </a:rPr>
              <a:t>  </a:t>
            </a:r>
            <a:r>
              <a:rPr lang="zh-TW" altLang="en-US" sz="2400" dirty="0" smtClean="0">
                <a:solidFill>
                  <a:srgbClr val="FFFF00"/>
                </a:solidFill>
              </a:rPr>
              <a:t>               </a:t>
            </a:r>
            <a:r>
              <a:rPr lang="en-US" altLang="zh-TW" sz="2400" dirty="0" smtClean="0">
                <a:solidFill>
                  <a:srgbClr val="FFFF00"/>
                </a:solidFill>
              </a:rPr>
              <a:t>(…Content</a:t>
            </a:r>
            <a:r>
              <a:rPr lang="zh-TW" altLang="en-US" sz="2400" dirty="0" smtClean="0">
                <a:solidFill>
                  <a:srgbClr val="FFFF00"/>
                </a:solidFill>
              </a:rPr>
              <a:t>內容</a:t>
            </a:r>
            <a:r>
              <a:rPr lang="en-US" altLang="zh-TW" sz="2400" dirty="0" smtClean="0">
                <a:solidFill>
                  <a:srgbClr val="FFFF00"/>
                </a:solidFill>
              </a:rPr>
              <a:t>…)</a:t>
            </a:r>
          </a:p>
          <a:p>
            <a:r>
              <a:rPr lang="en-US" altLang="zh-TW" sz="2400" dirty="0" smtClean="0">
                <a:solidFill>
                  <a:srgbClr val="0000FF"/>
                </a:solidFill>
              </a:rPr>
              <a:t>&lt;/</a:t>
            </a:r>
            <a:r>
              <a:rPr lang="en-US" altLang="zh-TW" sz="2400" dirty="0" err="1" smtClean="0">
                <a:solidFill>
                  <a:srgbClr val="A31515"/>
                </a:solidFill>
              </a:rPr>
              <a:t>controls</a:t>
            </a:r>
            <a:r>
              <a:rPr lang="en-US" altLang="zh-TW" sz="2400" dirty="0" err="1" smtClean="0">
                <a:solidFill>
                  <a:srgbClr val="0000FF"/>
                </a:solidFill>
              </a:rPr>
              <a:t>:</a:t>
            </a:r>
            <a:r>
              <a:rPr lang="en-US" altLang="zh-TW" sz="2400" dirty="0" err="1" smtClean="0">
                <a:solidFill>
                  <a:srgbClr val="A31515"/>
                </a:solidFill>
              </a:rPr>
              <a:t>Expander</a:t>
            </a:r>
            <a:r>
              <a:rPr lang="en-US" altLang="zh-TW" sz="2400" dirty="0" smtClean="0">
                <a:solidFill>
                  <a:srgbClr val="0000FF"/>
                </a:solidFill>
              </a:rPr>
              <a:t>&gt;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一般控件 </a:t>
            </a:r>
            <a:r>
              <a:rPr altLang="zh-TW" sz="4400" dirty="0" smtClean="0">
                <a:latin typeface="微軟正黑體" pitchFamily="34" charset="-120"/>
                <a:ea typeface="微軟正黑體" pitchFamily="34" charset="-120"/>
              </a:rPr>
              <a:t>- </a:t>
            </a:r>
            <a:r>
              <a:rPr altLang="zh-TW" sz="3600" dirty="0" smtClean="0">
                <a:latin typeface="微軟正黑體" pitchFamily="34" charset="-120"/>
                <a:ea typeface="微軟正黑體" pitchFamily="34" charset="-120"/>
              </a:rPr>
              <a:t>TreeView</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lang="en-US" sz="3200" dirty="0" smtClean="0">
                <a:solidFill>
                  <a:schemeClr val="tx2"/>
                </a:solidFill>
                <a:latin typeface="微軟正黑體" pitchFamily="34" charset="-120"/>
                <a:ea typeface="微軟正黑體" pitchFamily="34" charset="-120"/>
              </a:rPr>
              <a:t>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500174"/>
            <a:ext cx="8382000" cy="1526572"/>
          </a:xfrm>
        </p:spPr>
        <p:txBody>
          <a:bodyPr/>
          <a:lstStyle/>
          <a:p>
            <a:r>
              <a:rPr lang="zh-TW" altLang="en-US" dirty="0" smtClean="0">
                <a:latin typeface="微軟正黑體" pitchFamily="34" charset="-120"/>
                <a:ea typeface="微軟正黑體" pitchFamily="34" charset="-120"/>
              </a:rPr>
              <a:t>支援樣板</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支援資料繫結</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可將節點設置為任意控件</a:t>
            </a:r>
            <a:endParaRPr lang="en-US" altLang="en-US" dirty="0" smtClean="0">
              <a:latin typeface="微軟正黑體" pitchFamily="34" charset="-120"/>
              <a:ea typeface="微軟正黑體" pitchFamily="34" charset="-120"/>
            </a:endParaRPr>
          </a:p>
        </p:txBody>
      </p:sp>
      <p:sp>
        <p:nvSpPr>
          <p:cNvPr id="7" name="矩形 6"/>
          <p:cNvSpPr/>
          <p:nvPr/>
        </p:nvSpPr>
        <p:spPr>
          <a:xfrm>
            <a:off x="285720" y="3143248"/>
            <a:ext cx="8501090" cy="3416320"/>
          </a:xfrm>
          <a:prstGeom prst="rect">
            <a:avLst/>
          </a:prstGeom>
          <a:solidFill>
            <a:schemeClr val="bg1">
              <a:alpha val="95000"/>
            </a:schemeClr>
          </a:solidFill>
        </p:spPr>
        <p:txBody>
          <a:bodyPr wrap="square">
            <a:spAutoFit/>
          </a:bodyPr>
          <a:lstStyle/>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controls</a:t>
            </a:r>
            <a:r>
              <a:rPr lang="en-US" altLang="zh-TW" sz="2400" dirty="0" err="1" smtClean="0">
                <a:solidFill>
                  <a:srgbClr val="0000FF"/>
                </a:solidFill>
              </a:rPr>
              <a:t>:</a:t>
            </a:r>
            <a:r>
              <a:rPr lang="en-US" altLang="zh-TW" sz="2400" dirty="0" err="1" smtClean="0">
                <a:solidFill>
                  <a:srgbClr val="A31515"/>
                </a:solidFill>
              </a:rPr>
              <a:t>TreeView</a:t>
            </a:r>
            <a:r>
              <a:rPr lang="en-US" altLang="zh-TW" sz="2400" dirty="0" smtClean="0">
                <a:solidFill>
                  <a:srgbClr val="FF0000"/>
                </a:solidFill>
              </a:rPr>
              <a:t> Margin</a:t>
            </a:r>
            <a:r>
              <a:rPr lang="en-US" altLang="zh-TW" sz="2400" dirty="0" smtClean="0">
                <a:solidFill>
                  <a:srgbClr val="0000FF"/>
                </a:solidFill>
              </a:rPr>
              <a:t>="5"</a:t>
            </a:r>
            <a:r>
              <a:rPr lang="en-US" altLang="zh-TW" sz="2400" dirty="0" smtClean="0">
                <a:solidFill>
                  <a:srgbClr val="FF0000"/>
                </a:solidFill>
              </a:rPr>
              <a:t> x</a:t>
            </a:r>
            <a:r>
              <a:rPr lang="en-US" altLang="zh-TW" sz="2400" dirty="0" smtClean="0">
                <a:solidFill>
                  <a:srgbClr val="0000FF"/>
                </a:solidFill>
              </a:rPr>
              <a:t>:</a:t>
            </a:r>
            <a:r>
              <a:rPr lang="en-US" altLang="zh-TW" sz="2400" dirty="0" smtClean="0">
                <a:solidFill>
                  <a:srgbClr val="FF0000"/>
                </a:solidFill>
              </a:rPr>
              <a:t>Name</a:t>
            </a:r>
            <a:r>
              <a:rPr lang="en-US" altLang="zh-TW" sz="2400" dirty="0" smtClean="0">
                <a:solidFill>
                  <a:srgbClr val="0000FF"/>
                </a:solidFill>
              </a:rPr>
              <a:t>="TreeView1"&gt;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controls</a:t>
            </a:r>
            <a:r>
              <a:rPr lang="en-US" altLang="zh-TW" sz="2400" dirty="0" err="1" smtClean="0">
                <a:solidFill>
                  <a:srgbClr val="0000FF"/>
                </a:solidFill>
              </a:rPr>
              <a:t>:</a:t>
            </a:r>
            <a:r>
              <a:rPr lang="en-US" altLang="zh-TW" sz="2400" dirty="0" err="1" smtClean="0">
                <a:solidFill>
                  <a:srgbClr val="A31515"/>
                </a:solidFill>
              </a:rPr>
              <a:t>TreeViewItem</a:t>
            </a:r>
            <a:r>
              <a:rPr lang="en-US" altLang="zh-TW" sz="2400" dirty="0" smtClean="0">
                <a:solidFill>
                  <a:srgbClr val="FF0000"/>
                </a:solidFill>
              </a:rPr>
              <a:t> Header</a:t>
            </a:r>
            <a:r>
              <a:rPr lang="en-US" altLang="zh-TW" sz="2400" dirty="0" smtClean="0">
                <a:solidFill>
                  <a:srgbClr val="0000FF"/>
                </a:solidFill>
              </a:rPr>
              <a:t>="Controls"&gt;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controls</a:t>
            </a:r>
            <a:r>
              <a:rPr lang="en-US" altLang="zh-TW" sz="2400" dirty="0" err="1" smtClean="0">
                <a:solidFill>
                  <a:srgbClr val="0000FF"/>
                </a:solidFill>
              </a:rPr>
              <a:t>:</a:t>
            </a:r>
            <a:r>
              <a:rPr lang="en-US" altLang="zh-TW" sz="2400" dirty="0" err="1" smtClean="0">
                <a:solidFill>
                  <a:srgbClr val="A31515"/>
                </a:solidFill>
              </a:rPr>
              <a:t>TreeViewItem</a:t>
            </a:r>
            <a:r>
              <a:rPr lang="en-US" altLang="zh-TW" sz="2400" dirty="0" smtClean="0">
                <a:solidFill>
                  <a:srgbClr val="FF0000"/>
                </a:solidFill>
              </a:rPr>
              <a:t> Header</a:t>
            </a:r>
            <a:r>
              <a:rPr lang="en-US" altLang="zh-TW" sz="2400" dirty="0" smtClean="0">
                <a:solidFill>
                  <a:srgbClr val="0000FF"/>
                </a:solidFill>
              </a:rPr>
              <a:t>="</a:t>
            </a:r>
            <a:r>
              <a:rPr lang="en-US" altLang="zh-TW" sz="2400" dirty="0" err="1" smtClean="0">
                <a:solidFill>
                  <a:srgbClr val="0000FF"/>
                </a:solidFill>
              </a:rPr>
              <a:t>AutoCompleteBox</a:t>
            </a:r>
            <a:r>
              <a:rPr lang="en-US" altLang="zh-TW" sz="2400" dirty="0" smtClean="0">
                <a:solidFill>
                  <a:srgbClr val="0000FF"/>
                </a:solidFill>
              </a:rPr>
              <a:t>" /&gt;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controls</a:t>
            </a:r>
            <a:r>
              <a:rPr lang="en-US" altLang="zh-TW" sz="2400" dirty="0" err="1" smtClean="0">
                <a:solidFill>
                  <a:srgbClr val="0000FF"/>
                </a:solidFill>
              </a:rPr>
              <a:t>:</a:t>
            </a:r>
            <a:r>
              <a:rPr lang="en-US" altLang="zh-TW" sz="2400" dirty="0" err="1" smtClean="0">
                <a:solidFill>
                  <a:srgbClr val="A31515"/>
                </a:solidFill>
              </a:rPr>
              <a:t>TreeViewItem</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controls</a:t>
            </a:r>
            <a:r>
              <a:rPr lang="en-US" altLang="zh-TW" sz="2400" dirty="0" err="1" smtClean="0">
                <a:solidFill>
                  <a:srgbClr val="0000FF"/>
                </a:solidFill>
              </a:rPr>
              <a:t>:</a:t>
            </a:r>
            <a:r>
              <a:rPr lang="en-US" altLang="zh-TW" sz="2400" dirty="0" err="1" smtClean="0">
                <a:solidFill>
                  <a:srgbClr val="A31515"/>
                </a:solidFill>
              </a:rPr>
              <a:t>TreeViewItem.Header</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CheckBox</a:t>
            </a:r>
            <a:r>
              <a:rPr lang="en-US" altLang="zh-TW" sz="2400" dirty="0" smtClean="0">
                <a:solidFill>
                  <a:srgbClr val="FF0000"/>
                </a:solidFill>
              </a:rPr>
              <a:t> Content</a:t>
            </a:r>
            <a:r>
              <a:rPr lang="en-US" altLang="zh-TW" sz="2400" dirty="0" smtClean="0">
                <a:solidFill>
                  <a:srgbClr val="0000FF"/>
                </a:solidFill>
              </a:rPr>
              <a:t>="</a:t>
            </a:r>
            <a:r>
              <a:rPr lang="zh-TW" altLang="en-US" sz="2400" dirty="0" smtClean="0">
                <a:solidFill>
                  <a:srgbClr val="0000FF"/>
                </a:solidFill>
              </a:rPr>
              <a:t>核取方塊</a:t>
            </a:r>
            <a:r>
              <a:rPr lang="en-US" altLang="zh-TW" sz="2400" dirty="0" smtClean="0">
                <a:solidFill>
                  <a:srgbClr val="0000FF"/>
                </a:solidFill>
              </a:rPr>
              <a:t>"&gt;&lt;/</a:t>
            </a:r>
            <a:r>
              <a:rPr lang="en-US" altLang="zh-TW" sz="2400" dirty="0" err="1" smtClean="0">
                <a:solidFill>
                  <a:srgbClr val="A31515"/>
                </a:solidFill>
              </a:rPr>
              <a:t>CheckBox</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controls</a:t>
            </a:r>
            <a:r>
              <a:rPr lang="en-US" altLang="zh-TW" sz="2400" dirty="0" err="1" smtClean="0">
                <a:solidFill>
                  <a:srgbClr val="0000FF"/>
                </a:solidFill>
              </a:rPr>
              <a:t>:</a:t>
            </a:r>
            <a:r>
              <a:rPr lang="en-US" altLang="zh-TW" sz="2400" dirty="0" err="1" smtClean="0">
                <a:solidFill>
                  <a:srgbClr val="A31515"/>
                </a:solidFill>
              </a:rPr>
              <a:t>TreeViewItem.Header</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controls</a:t>
            </a:r>
            <a:r>
              <a:rPr lang="en-US" altLang="zh-TW" sz="2400" dirty="0" err="1" smtClean="0">
                <a:solidFill>
                  <a:srgbClr val="0000FF"/>
                </a:solidFill>
              </a:rPr>
              <a:t>:</a:t>
            </a:r>
            <a:r>
              <a:rPr lang="en-US" altLang="zh-TW" sz="2400" dirty="0" err="1" smtClean="0">
                <a:solidFill>
                  <a:srgbClr val="A31515"/>
                </a:solidFill>
              </a:rPr>
              <a:t>TreeViewItem</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controls</a:t>
            </a:r>
            <a:r>
              <a:rPr lang="en-US" altLang="zh-TW" sz="2400" dirty="0" err="1" smtClean="0">
                <a:solidFill>
                  <a:srgbClr val="0000FF"/>
                </a:solidFill>
              </a:rPr>
              <a:t>:</a:t>
            </a:r>
            <a:r>
              <a:rPr lang="en-US" altLang="zh-TW" sz="2400" dirty="0" err="1" smtClean="0">
                <a:solidFill>
                  <a:srgbClr val="A31515"/>
                </a:solidFill>
              </a:rPr>
              <a:t>TreeViewItem</a:t>
            </a:r>
            <a:r>
              <a:rPr lang="en-US" altLang="zh-TW" sz="2400" dirty="0" smtClean="0">
                <a:solidFill>
                  <a:srgbClr val="0000FF"/>
                </a:solidFill>
              </a:rPr>
              <a:t>&gt;</a:t>
            </a:r>
            <a:endParaRPr lang="en-US" altLang="zh-TW" sz="2400" dirty="0" smtClean="0">
              <a:solidFill>
                <a:srgbClr val="FF0000"/>
              </a:solidFill>
            </a:endParaRPr>
          </a:p>
        </p:txBody>
      </p:sp>
      <p:pic>
        <p:nvPicPr>
          <p:cNvPr id="304129" name="Picture 1"/>
          <p:cNvPicPr>
            <a:picLocks noChangeAspect="1" noChangeArrowheads="1"/>
          </p:cNvPicPr>
          <p:nvPr/>
        </p:nvPicPr>
        <p:blipFill>
          <a:blip r:embed="rId3"/>
          <a:srcRect/>
          <a:stretch>
            <a:fillRect/>
          </a:stretch>
        </p:blipFill>
        <p:spPr bwMode="auto">
          <a:xfrm>
            <a:off x="5000628" y="3352401"/>
            <a:ext cx="3867142" cy="312459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85720" y="2214553"/>
            <a:ext cx="8643998" cy="1075439"/>
          </a:xfrm>
        </p:spPr>
        <p:txBody>
          <a:bodyPr/>
          <a:lstStyle/>
          <a:p>
            <a:pPr algn="ctr"/>
            <a:r>
              <a:rPr sz="5400" dirty="0">
                <a:latin typeface="微軟正黑體" pitchFamily="34" charset="-120"/>
                <a:ea typeface="微軟正黑體" pitchFamily="34" charset="-120"/>
              </a:rPr>
              <a:t>Silverlight </a:t>
            </a:r>
            <a:r>
              <a:rPr sz="5400" dirty="0" smtClean="0">
                <a:latin typeface="微軟正黑體" pitchFamily="34" charset="-120"/>
                <a:ea typeface="微軟正黑體" pitchFamily="34" charset="-120"/>
              </a:rPr>
              <a:t> Toolkit</a:t>
            </a:r>
            <a:r>
              <a:rPr lang="zh-TW" altLang="en-US" sz="5400" dirty="0" smtClean="0">
                <a:latin typeface="微軟正黑體" pitchFamily="34" charset="-120"/>
                <a:ea typeface="微軟正黑體" pitchFamily="34" charset="-120"/>
              </a:rPr>
              <a:t>中的輸入控件</a:t>
            </a:r>
            <a:endParaRPr lang="zh-TW" altLang="en-US" sz="5400" dirty="0">
              <a:latin typeface="微軟正黑體" pitchFamily="34" charset="-120"/>
              <a:ea typeface="微軟正黑體" pitchFamily="34" charset="-120"/>
            </a:endParaRPr>
          </a:p>
        </p:txBody>
      </p:sp>
      <p:sp>
        <p:nvSpPr>
          <p:cNvPr id="6" name="Title 1"/>
          <p:cNvSpPr txBox="1">
            <a:spLocks/>
          </p:cNvSpPr>
          <p:nvPr/>
        </p:nvSpPr>
        <p:spPr>
          <a:xfrm>
            <a:off x="214282" y="381505"/>
            <a:ext cx="8643998" cy="1547298"/>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altLang="zh-TW" sz="32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a:t>
            </a:r>
            <a:r>
              <a:rPr kumimoji="0" lang="zh-TW" altLang="en-US"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使用</a:t>
            </a:r>
            <a:r>
              <a:rPr kumimoji="0" lang="en-US" altLang="zh-TW"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Silverlight Toolkit</a:t>
            </a:r>
            <a:r>
              <a:rPr kumimoji="0" lang="zh-TW" altLang="en-US"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豐富你的</a:t>
            </a:r>
            <a:r>
              <a:rPr kumimoji="0" lang="en-US" altLang="zh-TW"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Web</a:t>
            </a:r>
            <a:r>
              <a:rPr kumimoji="0" lang="zh-TW" altLang="en-US"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應用程式 </a:t>
            </a:r>
            <a:r>
              <a:rPr kumimoji="0" lang="en-US" altLang="zh-TW" sz="32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 </a:t>
            </a:r>
            <a:endParaRPr kumimoji="0" lang="en-US" sz="3200" b="0" i="0" u="none" strike="noStrike" kern="1200" cap="none" spc="-100" normalizeH="0" baseline="0" noProof="0" dirty="0">
              <a:ln w="3175">
                <a:noFill/>
              </a:ln>
              <a:solidFill>
                <a:schemeClr val="tx1"/>
              </a:solidFill>
              <a:effectLst/>
              <a:uLnTx/>
              <a:uFillTx/>
              <a:latin typeface="微軟正黑體" pitchFamily="34" charset="-120"/>
              <a:ea typeface="微軟正黑體" pitchFamily="34" charset="-12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strips(downRight)">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輸入控件 </a:t>
            </a:r>
            <a:r>
              <a:rPr altLang="zh-TW" sz="4400" dirty="0" smtClean="0">
                <a:latin typeface="微軟正黑體" pitchFamily="34" charset="-120"/>
                <a:ea typeface="微軟正黑體" pitchFamily="34" charset="-120"/>
              </a:rPr>
              <a:t>- ButtonSpinner </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lang="en-US" sz="3200" dirty="0" smtClean="0">
                <a:solidFill>
                  <a:schemeClr val="tx2"/>
                </a:solidFill>
                <a:latin typeface="微軟正黑體" pitchFamily="34" charset="-120"/>
                <a:ea typeface="微軟正黑體" pitchFamily="34" charset="-120"/>
              </a:rPr>
              <a:t>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500174"/>
            <a:ext cx="8382000" cy="1717393"/>
          </a:xfrm>
        </p:spPr>
        <p:txBody>
          <a:bodyPr/>
          <a:lstStyle/>
          <a:p>
            <a:r>
              <a:rPr lang="zh-TW" altLang="en-US" sz="3600" dirty="0" smtClean="0">
                <a:latin typeface="微軟正黑體" pitchFamily="34" charset="-120"/>
                <a:ea typeface="微軟正黑體" pitchFamily="34" charset="-120"/>
              </a:rPr>
              <a:t>具有</a:t>
            </a:r>
            <a:r>
              <a:rPr lang="en-US" altLang="zh-TW" sz="3600" dirty="0" smtClean="0">
                <a:latin typeface="微軟正黑體" pitchFamily="34" charset="-120"/>
                <a:ea typeface="微軟正黑體" pitchFamily="34" charset="-120"/>
              </a:rPr>
              <a:t>spin</a:t>
            </a:r>
            <a:r>
              <a:rPr lang="zh-TW" altLang="en-US" sz="3600" dirty="0" smtClean="0">
                <a:latin typeface="微軟正黑體" pitchFamily="34" charset="-120"/>
                <a:ea typeface="微軟正黑體" pitchFamily="34" charset="-120"/>
              </a:rPr>
              <a:t>事件的增減切換鈕</a:t>
            </a:r>
            <a:endParaRPr lang="en-US" altLang="zh-TW" sz="36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透過</a:t>
            </a:r>
            <a:r>
              <a:rPr lang="en-US" altLang="zh-TW" sz="3600" dirty="0" err="1" smtClean="0">
                <a:latin typeface="微軟正黑體" pitchFamily="34" charset="-120"/>
                <a:ea typeface="微軟正黑體" pitchFamily="34" charset="-120"/>
              </a:rPr>
              <a:t>e.Direction</a:t>
            </a:r>
            <a:r>
              <a:rPr lang="zh-TW" altLang="en-US" sz="3600" dirty="0" smtClean="0">
                <a:latin typeface="微軟正黑體" pitchFamily="34" charset="-120"/>
                <a:ea typeface="微軟正黑體" pitchFamily="34" charset="-120"/>
              </a:rPr>
              <a:t>回傳值決定增減</a:t>
            </a:r>
            <a:endParaRPr lang="en-US" altLang="zh-TW" sz="3600" dirty="0" smtClean="0">
              <a:latin typeface="微軟正黑體" pitchFamily="34" charset="-120"/>
              <a:ea typeface="微軟正黑體" pitchFamily="34" charset="-120"/>
            </a:endParaRPr>
          </a:p>
          <a:p>
            <a:endParaRPr lang="en-US" sz="3600" dirty="0" smtClean="0">
              <a:latin typeface="微軟正黑體" pitchFamily="34" charset="-120"/>
              <a:ea typeface="微軟正黑體" pitchFamily="34" charset="-120"/>
            </a:endParaRPr>
          </a:p>
        </p:txBody>
      </p:sp>
      <p:sp>
        <p:nvSpPr>
          <p:cNvPr id="6" name="矩形 5"/>
          <p:cNvSpPr/>
          <p:nvPr/>
        </p:nvSpPr>
        <p:spPr>
          <a:xfrm>
            <a:off x="285720" y="5929330"/>
            <a:ext cx="1676741" cy="369332"/>
          </a:xfrm>
          <a:prstGeom prst="rect">
            <a:avLst/>
          </a:prstGeom>
        </p:spPr>
        <p:txBody>
          <a:bodyPr wrap="none">
            <a:spAutoFit/>
          </a:bodyPr>
          <a:lstStyle/>
          <a:p>
            <a:r>
              <a:rPr lang="en-US" altLang="zh-TW" dirty="0" err="1" smtClean="0">
                <a:solidFill>
                  <a:schemeClr val="accent6">
                    <a:lumMod val="60000"/>
                    <a:lumOff val="40000"/>
                  </a:schemeClr>
                </a:solidFill>
              </a:rPr>
              <a:t>UndownControl</a:t>
            </a:r>
            <a:endParaRPr lang="zh-TW" altLang="en-US" dirty="0">
              <a:solidFill>
                <a:schemeClr val="accent6">
                  <a:lumMod val="60000"/>
                  <a:lumOff val="40000"/>
                </a:schemeClr>
              </a:solidFill>
            </a:endParaRPr>
          </a:p>
        </p:txBody>
      </p:sp>
      <p:sp>
        <p:nvSpPr>
          <p:cNvPr id="7" name="矩形 6"/>
          <p:cNvSpPr/>
          <p:nvPr/>
        </p:nvSpPr>
        <p:spPr>
          <a:xfrm>
            <a:off x="285720" y="3143248"/>
            <a:ext cx="8501090" cy="2677656"/>
          </a:xfrm>
          <a:prstGeom prst="rect">
            <a:avLst/>
          </a:prstGeom>
          <a:noFill/>
        </p:spPr>
        <p:txBody>
          <a:bodyPr wrap="square">
            <a:spAutoFit/>
          </a:bodyPr>
          <a:lstStyle/>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StackPanel</a:t>
            </a:r>
            <a:r>
              <a:rPr lang="en-US" altLang="zh-TW" sz="2400" dirty="0" smtClean="0">
                <a:solidFill>
                  <a:srgbClr val="FF0000"/>
                </a:solidFill>
              </a:rPr>
              <a:t> </a:t>
            </a:r>
            <a:r>
              <a:rPr lang="en-US" altLang="zh-TW" sz="2400" dirty="0" err="1" smtClean="0">
                <a:solidFill>
                  <a:srgbClr val="FF0000"/>
                </a:solidFill>
              </a:rPr>
              <a:t>HorizontalAlignment</a:t>
            </a:r>
            <a:r>
              <a:rPr lang="en-US" altLang="zh-TW" sz="2400" dirty="0" smtClean="0">
                <a:solidFill>
                  <a:srgbClr val="0000FF"/>
                </a:solidFill>
              </a:rPr>
              <a:t>="Center"</a:t>
            </a:r>
            <a:r>
              <a:rPr lang="en-US" altLang="zh-TW" sz="2400" dirty="0" smtClean="0">
                <a:solidFill>
                  <a:srgbClr val="FF0000"/>
                </a:solidFill>
              </a:rPr>
              <a:t> Orientation</a:t>
            </a:r>
            <a:r>
              <a:rPr lang="en-US" altLang="zh-TW" sz="2400" dirty="0" smtClean="0">
                <a:solidFill>
                  <a:srgbClr val="0000FF"/>
                </a:solidFill>
              </a:rPr>
              <a:t>="Horizontal"&gt;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TextBox</a:t>
            </a:r>
            <a:r>
              <a:rPr lang="en-US" altLang="zh-TW" sz="2400" dirty="0" smtClean="0">
                <a:solidFill>
                  <a:srgbClr val="FF0000"/>
                </a:solidFill>
              </a:rPr>
              <a:t> x</a:t>
            </a:r>
            <a:r>
              <a:rPr lang="en-US" altLang="zh-TW" sz="2400" dirty="0" smtClean="0">
                <a:solidFill>
                  <a:srgbClr val="0000FF"/>
                </a:solidFill>
              </a:rPr>
              <a:t>:</a:t>
            </a:r>
            <a:r>
              <a:rPr lang="en-US" altLang="zh-TW" sz="2400" dirty="0" smtClean="0">
                <a:solidFill>
                  <a:srgbClr val="FF0000"/>
                </a:solidFill>
              </a:rPr>
              <a:t>Name</a:t>
            </a:r>
            <a:r>
              <a:rPr lang="en-US" altLang="zh-TW" sz="2400" dirty="0" smtClean="0">
                <a:solidFill>
                  <a:srgbClr val="0000FF"/>
                </a:solidFill>
              </a:rPr>
              <a:t>="TextBox1"</a:t>
            </a:r>
            <a:r>
              <a:rPr lang="en-US" altLang="zh-TW" sz="2400" dirty="0" smtClean="0">
                <a:solidFill>
                  <a:srgbClr val="FF0000"/>
                </a:solidFill>
              </a:rPr>
              <a:t> Height</a:t>
            </a:r>
            <a:r>
              <a:rPr lang="en-US" altLang="zh-TW" sz="2400" dirty="0" smtClean="0">
                <a:solidFill>
                  <a:srgbClr val="0000FF"/>
                </a:solidFill>
              </a:rPr>
              <a:t>="29"</a:t>
            </a:r>
            <a:r>
              <a:rPr lang="en-US" altLang="zh-TW" sz="2400" dirty="0" smtClean="0">
                <a:solidFill>
                  <a:srgbClr val="FF0000"/>
                </a:solidFill>
              </a:rPr>
              <a:t> Width</a:t>
            </a:r>
            <a:r>
              <a:rPr lang="en-US" altLang="zh-TW" sz="2400" dirty="0" smtClean="0">
                <a:solidFill>
                  <a:srgbClr val="0000FF"/>
                </a:solidFill>
              </a:rPr>
              <a:t>="105"</a:t>
            </a:r>
            <a:r>
              <a:rPr lang="en-US" altLang="zh-TW" sz="2400" dirty="0" smtClean="0">
                <a:solidFill>
                  <a:srgbClr val="FF0000"/>
                </a:solidFill>
              </a:rPr>
              <a:t> Text</a:t>
            </a:r>
            <a:r>
              <a:rPr lang="en-US" altLang="zh-TW" sz="2400" dirty="0" smtClean="0">
                <a:solidFill>
                  <a:srgbClr val="0000FF"/>
                </a:solidFill>
              </a:rPr>
              <a:t>="</a:t>
            </a:r>
            <a:r>
              <a:rPr lang="zh-TW" altLang="en-US" sz="2400" dirty="0" smtClean="0">
                <a:solidFill>
                  <a:srgbClr val="0000FF"/>
                </a:solidFill>
              </a:rPr>
              <a:t>一月</a:t>
            </a:r>
            <a:r>
              <a:rPr lang="en-US" altLang="zh-TW" sz="2400" dirty="0" smtClean="0">
                <a:solidFill>
                  <a:srgbClr val="0000FF"/>
                </a:solidFill>
              </a:rPr>
              <a:t>"</a:t>
            </a:r>
            <a:r>
              <a:rPr lang="en-US" altLang="zh-TW" sz="2400" dirty="0" smtClean="0">
                <a:solidFill>
                  <a:srgbClr val="FF0000"/>
                </a:solidFill>
              </a:rPr>
              <a:t> </a:t>
            </a:r>
            <a:r>
              <a:rPr lang="en-US" altLang="zh-TW" sz="2400" dirty="0" err="1" smtClean="0">
                <a:solidFill>
                  <a:srgbClr val="FF0000"/>
                </a:solidFill>
              </a:rPr>
              <a:t>TextWrapping</a:t>
            </a:r>
            <a:r>
              <a:rPr lang="en-US" altLang="zh-TW" sz="2400" dirty="0" smtClean="0">
                <a:solidFill>
                  <a:srgbClr val="0000FF"/>
                </a:solidFill>
              </a:rPr>
              <a:t>="Wrap"</a:t>
            </a:r>
            <a:r>
              <a:rPr lang="en-US" altLang="zh-TW" sz="2400" dirty="0" smtClean="0">
                <a:solidFill>
                  <a:srgbClr val="FF0000"/>
                </a:solidFill>
              </a:rPr>
              <a:t> </a:t>
            </a:r>
            <a:r>
              <a:rPr lang="en-US" altLang="zh-TW" sz="2400" dirty="0" err="1" smtClean="0">
                <a:solidFill>
                  <a:srgbClr val="FF0000"/>
                </a:solidFill>
              </a:rPr>
              <a:t>FontSize</a:t>
            </a:r>
            <a:r>
              <a:rPr lang="en-US" altLang="zh-TW" sz="2400" dirty="0" smtClean="0">
                <a:solidFill>
                  <a:srgbClr val="0000FF"/>
                </a:solidFill>
              </a:rPr>
              <a:t>="16"</a:t>
            </a:r>
            <a:r>
              <a:rPr lang="en-US" altLang="zh-TW" sz="2400" dirty="0" smtClean="0">
                <a:solidFill>
                  <a:srgbClr val="FF0000"/>
                </a:solidFill>
              </a:rPr>
              <a:t> Background</a:t>
            </a:r>
            <a:r>
              <a:rPr lang="en-US" altLang="zh-TW" sz="2400" dirty="0" smtClean="0">
                <a:solidFill>
                  <a:srgbClr val="0000FF"/>
                </a:solidFill>
              </a:rPr>
              <a:t>="#FFB2FFF4"/&gt;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input</a:t>
            </a:r>
            <a:r>
              <a:rPr lang="en-US" altLang="zh-TW" sz="2400" dirty="0" err="1" smtClean="0">
                <a:solidFill>
                  <a:srgbClr val="0000FF"/>
                </a:solidFill>
              </a:rPr>
              <a:t>:</a:t>
            </a:r>
            <a:r>
              <a:rPr lang="en-US" altLang="zh-TW" sz="2400" dirty="0" err="1" smtClean="0">
                <a:solidFill>
                  <a:srgbClr val="A31515"/>
                </a:solidFill>
              </a:rPr>
              <a:t>ButtonSpinner</a:t>
            </a:r>
            <a:r>
              <a:rPr lang="en-US" altLang="zh-TW" sz="2400" dirty="0" smtClean="0">
                <a:solidFill>
                  <a:srgbClr val="FF0000"/>
                </a:solidFill>
              </a:rPr>
              <a:t> Spin</a:t>
            </a:r>
            <a:r>
              <a:rPr lang="en-US" altLang="zh-TW" sz="2400" dirty="0" smtClean="0">
                <a:solidFill>
                  <a:srgbClr val="0000FF"/>
                </a:solidFill>
              </a:rPr>
              <a:t>="</a:t>
            </a:r>
            <a:r>
              <a:rPr lang="en-US" altLang="zh-TW" sz="2400" dirty="0" err="1" smtClean="0">
                <a:solidFill>
                  <a:srgbClr val="0000FF"/>
                </a:solidFill>
              </a:rPr>
              <a:t>ButtonSpinner_Spin</a:t>
            </a:r>
            <a:r>
              <a:rPr lang="en-US" altLang="zh-TW" sz="2400" dirty="0" smtClean="0">
                <a:solidFill>
                  <a:srgbClr val="0000FF"/>
                </a:solidFill>
              </a:rPr>
              <a:t>" /&gt;</a:t>
            </a:r>
          </a:p>
          <a:p>
            <a:r>
              <a:rPr lang="en-US" altLang="zh-TW" sz="2400" dirty="0" smtClean="0">
                <a:solidFill>
                  <a:srgbClr val="0000FF"/>
                </a:solidFill>
              </a:rPr>
              <a:t>&lt;/</a:t>
            </a:r>
            <a:r>
              <a:rPr lang="en-US" altLang="zh-TW" sz="2400" dirty="0" err="1" smtClean="0">
                <a:solidFill>
                  <a:srgbClr val="A31515"/>
                </a:solidFill>
              </a:rPr>
              <a:t>StackPanel</a:t>
            </a:r>
            <a:r>
              <a:rPr lang="en-US" altLang="zh-TW" sz="2400" dirty="0" smtClean="0">
                <a:solidFill>
                  <a:srgbClr val="0000FF"/>
                </a:solidFill>
              </a:rPr>
              <a:t>&gt;</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輸入控件 </a:t>
            </a:r>
            <a:r>
              <a:rPr altLang="zh-TW" sz="4400" dirty="0" smtClean="0">
                <a:latin typeface="微軟正黑體" pitchFamily="34" charset="-120"/>
                <a:ea typeface="微軟正黑體" pitchFamily="34" charset="-120"/>
              </a:rPr>
              <a:t>- NumericUpDown </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lang="en-US" sz="3200" dirty="0" smtClean="0">
                <a:solidFill>
                  <a:schemeClr val="tx2"/>
                </a:solidFill>
                <a:latin typeface="微軟正黑體" pitchFamily="34" charset="-120"/>
                <a:ea typeface="微軟正黑體" pitchFamily="34" charset="-120"/>
              </a:rPr>
              <a:t>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500174"/>
            <a:ext cx="8382000" cy="2326791"/>
          </a:xfrm>
        </p:spPr>
        <p:txBody>
          <a:bodyPr/>
          <a:lstStyle/>
          <a:p>
            <a:r>
              <a:rPr lang="en-US" altLang="zh-TW" sz="3600" dirty="0" smtClean="0">
                <a:latin typeface="微軟正黑體" pitchFamily="34" charset="-120"/>
                <a:ea typeface="微軟正黑體" pitchFamily="34" charset="-120"/>
              </a:rPr>
              <a:t>Maximum</a:t>
            </a:r>
          </a:p>
          <a:p>
            <a:r>
              <a:rPr lang="en-US" altLang="zh-TW" sz="3600" dirty="0" smtClean="0">
                <a:latin typeface="微軟正黑體" pitchFamily="34" charset="-120"/>
                <a:ea typeface="微軟正黑體" pitchFamily="34" charset="-120"/>
              </a:rPr>
              <a:t>Minimum</a:t>
            </a:r>
          </a:p>
          <a:p>
            <a:r>
              <a:rPr lang="en-US" altLang="zh-TW" sz="3600" dirty="0" smtClean="0">
                <a:latin typeface="微軟正黑體" pitchFamily="34" charset="-120"/>
                <a:ea typeface="微軟正黑體" pitchFamily="34" charset="-120"/>
              </a:rPr>
              <a:t>Increment</a:t>
            </a:r>
          </a:p>
          <a:p>
            <a:r>
              <a:rPr lang="en-US" altLang="zh-TW" sz="3600" dirty="0" err="1" smtClean="0">
                <a:latin typeface="微軟正黑體" pitchFamily="34" charset="-120"/>
                <a:ea typeface="微軟正黑體" pitchFamily="34" charset="-120"/>
              </a:rPr>
              <a:t>DecimalPlaces</a:t>
            </a:r>
            <a:endParaRPr lang="en-US" sz="3600" dirty="0" smtClean="0">
              <a:latin typeface="微軟正黑體" pitchFamily="34" charset="-120"/>
              <a:ea typeface="微軟正黑體" pitchFamily="34" charset="-120"/>
            </a:endParaRPr>
          </a:p>
        </p:txBody>
      </p:sp>
      <p:sp>
        <p:nvSpPr>
          <p:cNvPr id="6" name="矩形 5"/>
          <p:cNvSpPr/>
          <p:nvPr/>
        </p:nvSpPr>
        <p:spPr>
          <a:xfrm>
            <a:off x="285720" y="5929330"/>
            <a:ext cx="1676741" cy="369332"/>
          </a:xfrm>
          <a:prstGeom prst="rect">
            <a:avLst/>
          </a:prstGeom>
        </p:spPr>
        <p:txBody>
          <a:bodyPr wrap="none">
            <a:spAutoFit/>
          </a:bodyPr>
          <a:lstStyle/>
          <a:p>
            <a:r>
              <a:rPr lang="en-US" altLang="zh-TW" dirty="0" err="1" smtClean="0">
                <a:solidFill>
                  <a:schemeClr val="accent6">
                    <a:lumMod val="60000"/>
                    <a:lumOff val="40000"/>
                  </a:schemeClr>
                </a:solidFill>
              </a:rPr>
              <a:t>UndownControl</a:t>
            </a:r>
            <a:endParaRPr lang="zh-TW" altLang="en-US" dirty="0">
              <a:solidFill>
                <a:schemeClr val="accent6">
                  <a:lumMod val="60000"/>
                  <a:lumOff val="40000"/>
                </a:schemeClr>
              </a:solidFill>
            </a:endParaRPr>
          </a:p>
        </p:txBody>
      </p:sp>
      <p:pic>
        <p:nvPicPr>
          <p:cNvPr id="323586" name="Picture 2"/>
          <p:cNvPicPr>
            <a:picLocks noChangeAspect="1" noChangeArrowheads="1"/>
          </p:cNvPicPr>
          <p:nvPr/>
        </p:nvPicPr>
        <p:blipFill>
          <a:blip r:embed="rId3"/>
          <a:srcRect/>
          <a:stretch>
            <a:fillRect/>
          </a:stretch>
        </p:blipFill>
        <p:spPr bwMode="auto">
          <a:xfrm>
            <a:off x="4857752" y="3143248"/>
            <a:ext cx="3933825" cy="29908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941796"/>
          </a:xfrm>
        </p:spPr>
        <p:txBody>
          <a:bodyPr/>
          <a:lstStyle/>
          <a:p>
            <a:r>
              <a:rPr lang="zh-TW" altLang="en-US" sz="4400" dirty="0" smtClean="0">
                <a:latin typeface="微軟正黑體" pitchFamily="34" charset="-120"/>
                <a:ea typeface="微軟正黑體" pitchFamily="34" charset="-120"/>
              </a:rPr>
              <a:t>解決方案總是從問題而來</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sz="2400" dirty="0" smtClean="0">
                <a:solidFill>
                  <a:schemeClr val="tx2"/>
                </a:solidFill>
                <a:latin typeface="微軟正黑體" pitchFamily="34" charset="-120"/>
                <a:ea typeface="微軟正黑體" pitchFamily="34" charset="-120"/>
              </a:rPr>
              <a:t>   </a:t>
            </a:r>
            <a:r>
              <a:rPr lang="en-US" sz="2400" dirty="0" smtClean="0">
                <a:solidFill>
                  <a:schemeClr val="tx2"/>
                </a:solidFill>
                <a:latin typeface="微軟正黑體" pitchFamily="34" charset="-120"/>
                <a:ea typeface="微軟正黑體" pitchFamily="34" charset="-120"/>
              </a:rPr>
              <a:t>- Develop Rich </a:t>
            </a:r>
            <a:r>
              <a:rPr sz="2400" dirty="0" smtClean="0">
                <a:solidFill>
                  <a:schemeClr val="tx2"/>
                </a:solidFill>
                <a:latin typeface="微軟正黑體" pitchFamily="34" charset="-120"/>
                <a:ea typeface="微軟正黑體" pitchFamily="34" charset="-120"/>
              </a:rPr>
              <a:t>Web </a:t>
            </a:r>
            <a:r>
              <a:rPr lang="en-US" sz="2400" dirty="0" smtClean="0">
                <a:solidFill>
                  <a:schemeClr val="tx2"/>
                </a:solidFill>
                <a:latin typeface="微軟正黑體" pitchFamily="34" charset="-120"/>
                <a:ea typeface="微軟正黑體" pitchFamily="34" charset="-120"/>
              </a:rPr>
              <a:t>Application with 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357298"/>
            <a:ext cx="8382000" cy="1717393"/>
          </a:xfrm>
        </p:spPr>
        <p:txBody>
          <a:bodyPr/>
          <a:lstStyle/>
          <a:p>
            <a:r>
              <a:rPr lang="en-US" altLang="zh-TW" sz="3600" dirty="0" smtClean="0">
                <a:latin typeface="微軟正黑體" pitchFamily="34" charset="-120"/>
                <a:ea typeface="微軟正黑體" pitchFamily="34" charset="-120"/>
              </a:rPr>
              <a:t>RIA? </a:t>
            </a:r>
          </a:p>
          <a:p>
            <a:r>
              <a:rPr lang="zh-TW" altLang="en-US" sz="3600" dirty="0" smtClean="0">
                <a:latin typeface="微軟正黑體" pitchFamily="34" charset="-120"/>
                <a:ea typeface="微軟正黑體" pitchFamily="34" charset="-120"/>
              </a:rPr>
              <a:t>我為何需要</a:t>
            </a:r>
            <a:r>
              <a:rPr lang="en-US" altLang="zh-TW" sz="3600" dirty="0" smtClean="0">
                <a:latin typeface="微軟正黑體" pitchFamily="34" charset="-120"/>
                <a:ea typeface="微軟正黑體" pitchFamily="34" charset="-120"/>
              </a:rPr>
              <a:t>Rich?</a:t>
            </a:r>
          </a:p>
          <a:p>
            <a:r>
              <a:rPr lang="en-US" altLang="zh-TW" sz="3600" dirty="0" smtClean="0">
                <a:latin typeface="微軟正黑體" pitchFamily="34" charset="-120"/>
                <a:ea typeface="微軟正黑體" pitchFamily="34" charset="-120"/>
              </a:rPr>
              <a:t>RIA</a:t>
            </a:r>
            <a:r>
              <a:rPr lang="zh-TW" altLang="en-US" sz="3600" dirty="0" smtClean="0">
                <a:latin typeface="微軟正黑體" pitchFamily="34" charset="-120"/>
                <a:ea typeface="微軟正黑體" pitchFamily="34" charset="-120"/>
              </a:rPr>
              <a:t>為了解決什麼樣的問題</a:t>
            </a:r>
            <a:r>
              <a:rPr lang="en-US" altLang="zh-TW" sz="3600" dirty="0" smtClean="0">
                <a:latin typeface="微軟正黑體" pitchFamily="34" charset="-120"/>
                <a:ea typeface="微軟正黑體" pitchFamily="34" charset="-120"/>
              </a:rPr>
              <a:t>?</a:t>
            </a:r>
            <a:endParaRPr lang="zh-TW" altLang="en-US" sz="3600"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輸入控件 </a:t>
            </a:r>
            <a:r>
              <a:rPr altLang="zh-TW" sz="4400" dirty="0" smtClean="0">
                <a:latin typeface="微軟正黑體" pitchFamily="34" charset="-120"/>
                <a:ea typeface="微軟正黑體" pitchFamily="34" charset="-120"/>
              </a:rPr>
              <a:t>- UpDownBase</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lang="en-US" sz="3200" dirty="0" smtClean="0">
                <a:solidFill>
                  <a:schemeClr val="tx2"/>
                </a:solidFill>
                <a:latin typeface="微軟正黑體" pitchFamily="34" charset="-120"/>
                <a:ea typeface="微軟正黑體" pitchFamily="34" charset="-120"/>
              </a:rPr>
              <a:t>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500174"/>
            <a:ext cx="8382000" cy="2769989"/>
          </a:xfrm>
        </p:spPr>
        <p:txBody>
          <a:bodyPr/>
          <a:lstStyle/>
          <a:p>
            <a:r>
              <a:rPr lang="zh-TW" altLang="en-US" sz="3600" dirty="0" smtClean="0">
                <a:latin typeface="微軟正黑體" pitchFamily="34" charset="-120"/>
                <a:ea typeface="微軟正黑體" pitchFamily="34" charset="-120"/>
              </a:rPr>
              <a:t>利用</a:t>
            </a:r>
            <a:r>
              <a:rPr lang="en-US" altLang="zh-TW" sz="3600" dirty="0" err="1" smtClean="0">
                <a:latin typeface="微軟正黑體" pitchFamily="34" charset="-120"/>
                <a:ea typeface="微軟正黑體" pitchFamily="34" charset="-120"/>
              </a:rPr>
              <a:t>UpDownBase</a:t>
            </a:r>
            <a:r>
              <a:rPr lang="zh-TW" altLang="en-US" sz="3600" dirty="0" smtClean="0">
                <a:latin typeface="微軟正黑體" pitchFamily="34" charset="-120"/>
                <a:ea typeface="微軟正黑體" pitchFamily="34" charset="-120"/>
              </a:rPr>
              <a:t>客製化自己的控件</a:t>
            </a:r>
            <a:endParaRPr lang="en-US" altLang="zh-TW" sz="36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繼承</a:t>
            </a:r>
            <a:r>
              <a:rPr lang="en-US" altLang="zh-TW" dirty="0" smtClean="0">
                <a:solidFill>
                  <a:srgbClr val="FFFF00"/>
                </a:solidFill>
              </a:rPr>
              <a:t>Inherits  </a:t>
            </a:r>
            <a:r>
              <a:rPr lang="en-US" altLang="zh-TW" dirty="0" err="1" smtClean="0">
                <a:solidFill>
                  <a:srgbClr val="FFFF00"/>
                </a:solidFill>
              </a:rPr>
              <a:t>UpDownBase</a:t>
            </a:r>
            <a:r>
              <a:rPr lang="en-US" altLang="zh-TW" dirty="0" smtClean="0">
                <a:solidFill>
                  <a:srgbClr val="FFFF00"/>
                </a:solidFill>
              </a:rPr>
              <a:t>(Of T)</a:t>
            </a:r>
          </a:p>
          <a:p>
            <a:r>
              <a:rPr lang="zh-TW" altLang="en-US" sz="3600" dirty="0" smtClean="0">
                <a:latin typeface="微軟正黑體" pitchFamily="34" charset="-120"/>
                <a:ea typeface="微軟正黑體" pitchFamily="34" charset="-120"/>
              </a:rPr>
              <a:t>實作</a:t>
            </a:r>
            <a:r>
              <a:rPr lang="en-US" altLang="zh-TW" dirty="0" err="1" smtClean="0">
                <a:solidFill>
                  <a:srgbClr val="FFFF00"/>
                </a:solidFill>
              </a:rPr>
              <a:t>OnIncrement</a:t>
            </a:r>
            <a:r>
              <a:rPr lang="zh-TW" altLang="en-US" dirty="0" smtClean="0"/>
              <a:t>、</a:t>
            </a:r>
            <a:r>
              <a:rPr lang="en-US" altLang="zh-TW" dirty="0" err="1" smtClean="0">
                <a:solidFill>
                  <a:srgbClr val="FFFF00"/>
                </a:solidFill>
              </a:rPr>
              <a:t>OnDecrement</a:t>
            </a:r>
            <a:r>
              <a:rPr lang="zh-TW" altLang="en-US" dirty="0" smtClean="0"/>
              <a:t>、</a:t>
            </a:r>
            <a:r>
              <a:rPr lang="en-US" altLang="zh-TW" dirty="0" smtClean="0"/>
              <a:t> </a:t>
            </a:r>
            <a:r>
              <a:rPr lang="en-US" altLang="zh-TW" dirty="0" err="1" smtClean="0">
                <a:solidFill>
                  <a:srgbClr val="FFFF00"/>
                </a:solidFill>
              </a:rPr>
              <a:t>FormatValue</a:t>
            </a:r>
            <a:r>
              <a:rPr lang="zh-TW" altLang="en-US" dirty="0" smtClean="0"/>
              <a:t>、</a:t>
            </a:r>
            <a:r>
              <a:rPr lang="en-US" altLang="zh-TW" dirty="0" smtClean="0"/>
              <a:t> </a:t>
            </a:r>
            <a:r>
              <a:rPr lang="en-US" altLang="zh-TW" dirty="0" err="1" smtClean="0">
                <a:solidFill>
                  <a:srgbClr val="FFFF00"/>
                </a:solidFill>
              </a:rPr>
              <a:t>ParseValue</a:t>
            </a:r>
          </a:p>
          <a:p>
            <a:r>
              <a:rPr lang="zh-TW" altLang="en-US" sz="3600" dirty="0" smtClean="0">
                <a:latin typeface="微軟正黑體" pitchFamily="34" charset="-120"/>
                <a:ea typeface="微軟正黑體" pitchFamily="34" charset="-120"/>
              </a:rPr>
              <a:t>使用</a:t>
            </a:r>
            <a:r>
              <a:rPr lang="en-US" altLang="zh-TW" sz="3600" dirty="0" err="1" smtClean="0">
                <a:latin typeface="微軟正黑體" pitchFamily="34" charset="-120"/>
                <a:ea typeface="微軟正黑體" pitchFamily="34" charset="-120"/>
              </a:rPr>
              <a:t>TimeUpDown</a:t>
            </a:r>
            <a:endParaRPr lang="en-US" altLang="en-US" sz="3600" dirty="0" smtClean="0">
              <a:latin typeface="微軟正黑體" pitchFamily="34" charset="-120"/>
              <a:ea typeface="微軟正黑體" pitchFamily="34" charset="-120"/>
            </a:endParaRPr>
          </a:p>
        </p:txBody>
      </p:sp>
      <p:sp>
        <p:nvSpPr>
          <p:cNvPr id="6" name="矩形 5"/>
          <p:cNvSpPr/>
          <p:nvPr/>
        </p:nvSpPr>
        <p:spPr>
          <a:xfrm>
            <a:off x="285720" y="5929330"/>
            <a:ext cx="1549527" cy="369332"/>
          </a:xfrm>
          <a:prstGeom prst="rect">
            <a:avLst/>
          </a:prstGeom>
        </p:spPr>
        <p:txBody>
          <a:bodyPr wrap="none">
            <a:spAutoFit/>
          </a:bodyPr>
          <a:lstStyle/>
          <a:p>
            <a:r>
              <a:rPr lang="en-US" altLang="zh-TW" dirty="0" err="1" smtClean="0">
                <a:solidFill>
                  <a:schemeClr val="accent6">
                    <a:lumMod val="60000"/>
                    <a:lumOff val="40000"/>
                  </a:schemeClr>
                </a:solidFill>
              </a:rPr>
              <a:t>TimerUpDown</a:t>
            </a:r>
            <a:endParaRPr lang="zh-TW" altLang="en-US" dirty="0">
              <a:solidFill>
                <a:schemeClr val="accent6">
                  <a:lumMod val="60000"/>
                  <a:lumOff val="40000"/>
                </a:schemeClr>
              </a:solidFill>
            </a:endParaRPr>
          </a:p>
        </p:txBody>
      </p:sp>
      <p:pic>
        <p:nvPicPr>
          <p:cNvPr id="325634" name="Picture 2"/>
          <p:cNvPicPr>
            <a:picLocks noChangeAspect="1" noChangeArrowheads="1"/>
          </p:cNvPicPr>
          <p:nvPr/>
        </p:nvPicPr>
        <p:blipFill>
          <a:blip r:embed="rId3"/>
          <a:srcRect/>
          <a:stretch>
            <a:fillRect/>
          </a:stretch>
        </p:blipFill>
        <p:spPr bwMode="auto">
          <a:xfrm>
            <a:off x="3286116" y="5143512"/>
            <a:ext cx="5632888" cy="82391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85720" y="2214553"/>
            <a:ext cx="8643998" cy="1075439"/>
          </a:xfrm>
        </p:spPr>
        <p:txBody>
          <a:bodyPr/>
          <a:lstStyle/>
          <a:p>
            <a:pPr algn="ctr"/>
            <a:r>
              <a:rPr sz="5400" dirty="0">
                <a:latin typeface="微軟正黑體" pitchFamily="34" charset="-120"/>
                <a:ea typeface="微軟正黑體" pitchFamily="34" charset="-120"/>
              </a:rPr>
              <a:t>Silverlight </a:t>
            </a:r>
            <a:r>
              <a:rPr sz="5400" dirty="0" smtClean="0">
                <a:latin typeface="微軟正黑體" pitchFamily="34" charset="-120"/>
                <a:ea typeface="微軟正黑體" pitchFamily="34" charset="-120"/>
              </a:rPr>
              <a:t> Toolkit</a:t>
            </a:r>
            <a:r>
              <a:rPr lang="zh-TW" altLang="en-US" sz="5400" dirty="0" smtClean="0">
                <a:latin typeface="微軟正黑體" pitchFamily="34" charset="-120"/>
                <a:ea typeface="微軟正黑體" pitchFamily="34" charset="-120"/>
              </a:rPr>
              <a:t>中的繪圖控件</a:t>
            </a:r>
            <a:endParaRPr lang="zh-TW" altLang="en-US" sz="5400" dirty="0">
              <a:latin typeface="微軟正黑體" pitchFamily="34" charset="-120"/>
              <a:ea typeface="微軟正黑體" pitchFamily="34" charset="-120"/>
            </a:endParaRPr>
          </a:p>
        </p:txBody>
      </p:sp>
      <p:sp>
        <p:nvSpPr>
          <p:cNvPr id="6" name="Title 1"/>
          <p:cNvSpPr txBox="1">
            <a:spLocks/>
          </p:cNvSpPr>
          <p:nvPr/>
        </p:nvSpPr>
        <p:spPr>
          <a:xfrm>
            <a:off x="214282" y="381505"/>
            <a:ext cx="8643998" cy="1547298"/>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altLang="zh-TW" sz="32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a:t>
            </a:r>
            <a:r>
              <a:rPr kumimoji="0" lang="zh-TW" altLang="en-US"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使用</a:t>
            </a:r>
            <a:r>
              <a:rPr kumimoji="0" lang="en-US" altLang="zh-TW"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Silverlight Toolkit</a:t>
            </a:r>
            <a:r>
              <a:rPr kumimoji="0" lang="zh-TW" altLang="en-US"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豐富你的</a:t>
            </a:r>
            <a:r>
              <a:rPr kumimoji="0" lang="en-US" altLang="zh-TW"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Web</a:t>
            </a:r>
            <a:r>
              <a:rPr kumimoji="0" lang="zh-TW" altLang="en-US"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應用程式 </a:t>
            </a:r>
            <a:r>
              <a:rPr kumimoji="0" lang="en-US" altLang="zh-TW" sz="32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 </a:t>
            </a:r>
            <a:endParaRPr kumimoji="0" lang="en-US" sz="3200" b="0" i="0" u="none" strike="noStrike" kern="1200" cap="none" spc="-100" normalizeH="0" baseline="0" noProof="0" dirty="0">
              <a:ln w="3175">
                <a:noFill/>
              </a:ln>
              <a:solidFill>
                <a:schemeClr val="tx1"/>
              </a:solidFill>
              <a:effectLst/>
              <a:uLnTx/>
              <a:uFillTx/>
              <a:latin typeface="微軟正黑體" pitchFamily="34" charset="-120"/>
              <a:ea typeface="微軟正黑體" pitchFamily="34" charset="-12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strips(downRight)">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支援的圖表種類</a:t>
            </a:r>
            <a:r>
              <a:rPr lang="en-US" sz="4400" dirty="0" smtClean="0"/>
              <a:t/>
            </a:r>
            <a:br>
              <a:rPr lang="en-US" sz="4400" dirty="0" smtClean="0"/>
            </a:br>
            <a:r>
              <a:rPr sz="3200" dirty="0" smtClean="0">
                <a:solidFill>
                  <a:schemeClr val="tx2"/>
                </a:solidFill>
              </a:rPr>
              <a:t>Silverlight DataVisualization</a:t>
            </a:r>
            <a:endParaRPr lang="en-US" sz="4400" dirty="0">
              <a:solidFill>
                <a:schemeClr val="tx2"/>
              </a:solidFill>
            </a:endParaRPr>
          </a:p>
        </p:txBody>
      </p:sp>
      <p:sp>
        <p:nvSpPr>
          <p:cNvPr id="3" name="Text Placeholder 2"/>
          <p:cNvSpPr>
            <a:spLocks noGrp="1"/>
          </p:cNvSpPr>
          <p:nvPr>
            <p:ph idx="1"/>
          </p:nvPr>
        </p:nvSpPr>
        <p:spPr>
          <a:xfrm>
            <a:off x="381000" y="1500174"/>
            <a:ext cx="8382000" cy="3588675"/>
          </a:xfrm>
        </p:spPr>
        <p:txBody>
          <a:bodyPr/>
          <a:lstStyle/>
          <a:p>
            <a:r>
              <a:rPr lang="en-US" altLang="zh-TW" sz="4400" dirty="0" smtClean="0">
                <a:latin typeface="微軟正黑體" pitchFamily="34" charset="-120"/>
                <a:ea typeface="微軟正黑體" pitchFamily="34" charset="-120"/>
              </a:rPr>
              <a:t>Bar Chart</a:t>
            </a:r>
          </a:p>
          <a:p>
            <a:r>
              <a:rPr lang="en-US" altLang="zh-TW" sz="4400" dirty="0" smtClean="0">
                <a:latin typeface="微軟正黑體" pitchFamily="34" charset="-120"/>
                <a:ea typeface="微軟正黑體" pitchFamily="34" charset="-120"/>
              </a:rPr>
              <a:t>Column Chart</a:t>
            </a:r>
          </a:p>
          <a:p>
            <a:r>
              <a:rPr lang="en-US" altLang="zh-TW" sz="4400" dirty="0" smtClean="0">
                <a:latin typeface="微軟正黑體" pitchFamily="34" charset="-120"/>
                <a:ea typeface="微軟正黑體" pitchFamily="34" charset="-120"/>
              </a:rPr>
              <a:t>Line Chart</a:t>
            </a:r>
          </a:p>
          <a:p>
            <a:r>
              <a:rPr lang="en-US" altLang="zh-TW" sz="4400" dirty="0" smtClean="0">
                <a:latin typeface="微軟正黑體" pitchFamily="34" charset="-120"/>
                <a:ea typeface="微軟正黑體" pitchFamily="34" charset="-120"/>
              </a:rPr>
              <a:t>Pie Chart</a:t>
            </a:r>
          </a:p>
          <a:p>
            <a:r>
              <a:rPr lang="en-US" altLang="zh-TW" sz="4400" dirty="0" smtClean="0">
                <a:latin typeface="微軟正黑體" pitchFamily="34" charset="-120"/>
                <a:ea typeface="微軟正黑體" pitchFamily="34" charset="-120"/>
              </a:rPr>
              <a:t>Scatter Chart</a:t>
            </a:r>
            <a:endParaRPr lang="en-US" sz="480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052596"/>
          </a:xfrm>
        </p:spPr>
        <p:txBody>
          <a:bodyPr/>
          <a:lstStyle/>
          <a:p>
            <a:r>
              <a:rPr lang="zh-TW" altLang="en-US" sz="4400" dirty="0" smtClean="0">
                <a:latin typeface="微軟正黑體" pitchFamily="34" charset="-120"/>
                <a:ea typeface="微軟正黑體" pitchFamily="34" charset="-120"/>
              </a:rPr>
              <a:t>圖表結構</a:t>
            </a:r>
            <a:r>
              <a:rPr lang="en-US" sz="4400" dirty="0" smtClean="0"/>
              <a:t/>
            </a:r>
            <a:br>
              <a:rPr lang="en-US" sz="4400" dirty="0" smtClean="0"/>
            </a:br>
            <a:r>
              <a:rPr sz="3200" dirty="0" smtClean="0">
                <a:solidFill>
                  <a:schemeClr val="tx2"/>
                </a:solidFill>
              </a:rPr>
              <a:t>Silverlight DataVisualization</a:t>
            </a:r>
            <a:endParaRPr lang="en-US" sz="4400" dirty="0">
              <a:solidFill>
                <a:schemeClr val="tx2"/>
              </a:solidFill>
            </a:endParaRPr>
          </a:p>
        </p:txBody>
      </p:sp>
      <p:pic>
        <p:nvPicPr>
          <p:cNvPr id="240643" name="Picture 3"/>
          <p:cNvPicPr>
            <a:picLocks noChangeAspect="1" noChangeArrowheads="1"/>
          </p:cNvPicPr>
          <p:nvPr/>
        </p:nvPicPr>
        <p:blipFill>
          <a:blip r:embed="rId3"/>
          <a:srcRect/>
          <a:stretch>
            <a:fillRect/>
          </a:stretch>
        </p:blipFill>
        <p:spPr bwMode="auto">
          <a:xfrm>
            <a:off x="1714480" y="1500174"/>
            <a:ext cx="5448300" cy="4552950"/>
          </a:xfrm>
          <a:prstGeom prst="rect">
            <a:avLst/>
          </a:prstGeom>
          <a:noFill/>
          <a:ln w="9525">
            <a:noFill/>
            <a:miter lim="800000"/>
            <a:headEnd/>
            <a:tailEnd/>
          </a:ln>
          <a:effectLst/>
        </p:spPr>
      </p:pic>
      <p:sp>
        <p:nvSpPr>
          <p:cNvPr id="7" name="直線圖說文字 2 6"/>
          <p:cNvSpPr/>
          <p:nvPr/>
        </p:nvSpPr>
        <p:spPr bwMode="auto">
          <a:xfrm>
            <a:off x="6286512" y="428604"/>
            <a:ext cx="1928826" cy="1071570"/>
          </a:xfrm>
          <a:prstGeom prst="borderCallout2">
            <a:avLst>
              <a:gd name="adj1" fmla="val 18750"/>
              <a:gd name="adj2" fmla="val -8333"/>
              <a:gd name="adj3" fmla="val 18750"/>
              <a:gd name="adj4" fmla="val -39333"/>
              <a:gd name="adj5" fmla="val 98722"/>
              <a:gd name="adj6" fmla="val -79802"/>
            </a:avLst>
          </a:prstGeom>
          <a:gradFill>
            <a:gsLst>
              <a:gs pos="0">
                <a:srgbClr val="FFEFD1"/>
              </a:gs>
              <a:gs pos="64999">
                <a:srgbClr val="F0EBD5"/>
              </a:gs>
              <a:gs pos="100000">
                <a:srgbClr val="D1C39F"/>
              </a:gs>
            </a:gsLst>
            <a:lin ang="16200000" scaled="0"/>
          </a:gradFill>
          <a:ln w="38100">
            <a:solidFill>
              <a:srgbClr val="FFFF00"/>
            </a:solidFill>
            <a:headEnd type="none" w="med" len="med"/>
            <a:tailEnd type="stealth"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圖表標題</a:t>
            </a:r>
            <a:r>
              <a:rPr lang="en-US" altLang="zh-TW"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br>
            <a:r>
              <a:rPr lang="en-US" altLang="zh-TW"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(Title)</a:t>
            </a:r>
            <a:endParaRPr lang="zh-TW" altLang="en-US"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8" name="直線圖說文字 2 7"/>
          <p:cNvSpPr/>
          <p:nvPr/>
        </p:nvSpPr>
        <p:spPr bwMode="auto">
          <a:xfrm>
            <a:off x="7358082" y="2400300"/>
            <a:ext cx="1624002" cy="1028700"/>
          </a:xfrm>
          <a:prstGeom prst="borderCallout2">
            <a:avLst>
              <a:gd name="adj1" fmla="val 18750"/>
              <a:gd name="adj2" fmla="val -8333"/>
              <a:gd name="adj3" fmla="val 18750"/>
              <a:gd name="adj4" fmla="val -23099"/>
              <a:gd name="adj5" fmla="val 91314"/>
              <a:gd name="adj6" fmla="val -36780"/>
            </a:avLst>
          </a:prstGeom>
          <a:gradFill>
            <a:gsLst>
              <a:gs pos="0">
                <a:srgbClr val="FFEFD1"/>
              </a:gs>
              <a:gs pos="64999">
                <a:srgbClr val="F0EBD5"/>
              </a:gs>
              <a:gs pos="100000">
                <a:srgbClr val="D1C39F"/>
              </a:gs>
            </a:gsLst>
            <a:lin ang="16200000" scaled="0"/>
          </a:gradFill>
          <a:ln w="38100">
            <a:solidFill>
              <a:srgbClr val="FFFF00"/>
            </a:solidFill>
            <a:headEnd type="none" w="med" len="med"/>
            <a:tailEnd type="stealth"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圖例</a:t>
            </a:r>
            <a:r>
              <a:rPr lang="en-US" altLang="zh-TW"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br>
            <a:r>
              <a:rPr lang="en-US" altLang="zh-TW"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(Legend)</a:t>
            </a:r>
            <a:endParaRPr lang="zh-TW" altLang="en-US"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 name="直線圖說文字 2 8"/>
          <p:cNvSpPr/>
          <p:nvPr/>
        </p:nvSpPr>
        <p:spPr bwMode="auto">
          <a:xfrm>
            <a:off x="6643702" y="5572140"/>
            <a:ext cx="1624002" cy="1028700"/>
          </a:xfrm>
          <a:prstGeom prst="borderCallout2">
            <a:avLst>
              <a:gd name="adj1" fmla="val 18750"/>
              <a:gd name="adj2" fmla="val -8333"/>
              <a:gd name="adj3" fmla="val 18750"/>
              <a:gd name="adj4" fmla="val -23099"/>
              <a:gd name="adj5" fmla="val -79056"/>
              <a:gd name="adj6" fmla="val -55548"/>
            </a:avLst>
          </a:prstGeom>
          <a:gradFill>
            <a:gsLst>
              <a:gs pos="0">
                <a:srgbClr val="FFEFD1"/>
              </a:gs>
              <a:gs pos="64999">
                <a:srgbClr val="F0EBD5"/>
              </a:gs>
              <a:gs pos="100000">
                <a:srgbClr val="D1C39F"/>
              </a:gs>
            </a:gsLst>
            <a:lin ang="16200000" scaled="0"/>
          </a:gradFill>
          <a:ln w="38100">
            <a:solidFill>
              <a:srgbClr val="FFFF00"/>
            </a:solidFill>
            <a:headEnd type="none" w="med" len="med"/>
            <a:tailEnd type="stealth"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軸線</a:t>
            </a:r>
            <a:r>
              <a:rPr lang="en-US" altLang="zh-TW"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br>
            <a:r>
              <a:rPr lang="en-US" altLang="zh-TW"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(Axis)</a:t>
            </a:r>
            <a:endParaRPr lang="zh-TW" altLang="en-US"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0" name="直線圖說文字 2 9"/>
          <p:cNvSpPr/>
          <p:nvPr/>
        </p:nvSpPr>
        <p:spPr bwMode="auto">
          <a:xfrm flipH="1">
            <a:off x="428596" y="1500174"/>
            <a:ext cx="2214578" cy="1100138"/>
          </a:xfrm>
          <a:prstGeom prst="borderCallout2">
            <a:avLst>
              <a:gd name="adj1" fmla="val 18750"/>
              <a:gd name="adj2" fmla="val -8333"/>
              <a:gd name="adj3" fmla="val 18750"/>
              <a:gd name="adj4" fmla="val -23099"/>
              <a:gd name="adj5" fmla="val 59617"/>
              <a:gd name="adj6" fmla="val -72478"/>
            </a:avLst>
          </a:prstGeom>
          <a:gradFill>
            <a:gsLst>
              <a:gs pos="0">
                <a:srgbClr val="FFEFD1"/>
              </a:gs>
              <a:gs pos="64999">
                <a:srgbClr val="F0EBD5"/>
              </a:gs>
              <a:gs pos="100000">
                <a:srgbClr val="D1C39F"/>
              </a:gs>
            </a:gsLst>
            <a:lin ang="16200000" scaled="0"/>
          </a:gradFill>
          <a:ln w="38100">
            <a:solidFill>
              <a:srgbClr val="FFFF00"/>
            </a:solidFill>
            <a:headEnd type="none" w="med" len="med"/>
            <a:tailEnd type="stealth"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圖表數據組</a:t>
            </a:r>
            <a:r>
              <a:rPr lang="en-US" altLang="zh-TW"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br>
            <a:r>
              <a:rPr lang="en-US" altLang="zh-TW"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(Chart Series)</a:t>
            </a:r>
            <a:endParaRPr lang="zh-TW" altLang="en-US"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1" name="直線圖說文字 2 10"/>
          <p:cNvSpPr/>
          <p:nvPr/>
        </p:nvSpPr>
        <p:spPr bwMode="auto">
          <a:xfrm flipH="1">
            <a:off x="357158" y="5214950"/>
            <a:ext cx="2214578" cy="1100138"/>
          </a:xfrm>
          <a:prstGeom prst="borderCallout2">
            <a:avLst>
              <a:gd name="adj1" fmla="val 18750"/>
              <a:gd name="adj2" fmla="val -8333"/>
              <a:gd name="adj3" fmla="val 18750"/>
              <a:gd name="adj4" fmla="val -23099"/>
              <a:gd name="adj5" fmla="val -85838"/>
              <a:gd name="adj6" fmla="val -50113"/>
            </a:avLst>
          </a:prstGeom>
          <a:gradFill>
            <a:gsLst>
              <a:gs pos="0">
                <a:srgbClr val="FFEFD1"/>
              </a:gs>
              <a:gs pos="64999">
                <a:srgbClr val="F0EBD5"/>
              </a:gs>
              <a:gs pos="100000">
                <a:srgbClr val="D1C39F"/>
              </a:gs>
            </a:gsLst>
            <a:lin ang="16200000" scaled="0"/>
          </a:gradFill>
          <a:ln w="38100">
            <a:solidFill>
              <a:srgbClr val="FFFF00"/>
            </a:solidFill>
            <a:headEnd type="none" w="med" len="med"/>
            <a:tailEnd type="stealth"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圖表繪製區</a:t>
            </a:r>
            <a:r>
              <a:rPr lang="en-US" altLang="zh-TW"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br>
            <a:r>
              <a:rPr lang="en-US" altLang="zh-TW"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(Plot Area)</a:t>
            </a:r>
            <a:endParaRPr lang="zh-TW" altLang="en-US" sz="2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p:cNvPicPr>
            <a:picLocks noChangeAspect="1" noChangeArrowheads="1"/>
          </p:cNvPicPr>
          <p:nvPr/>
        </p:nvPicPr>
        <p:blipFill>
          <a:blip r:embed="rId3"/>
          <a:srcRect/>
          <a:stretch>
            <a:fillRect/>
          </a:stretch>
        </p:blipFill>
        <p:spPr bwMode="auto">
          <a:xfrm>
            <a:off x="6072198" y="4504782"/>
            <a:ext cx="2754872" cy="2124630"/>
          </a:xfrm>
          <a:prstGeom prst="rect">
            <a:avLst/>
          </a:prstGeom>
          <a:noFill/>
          <a:ln w="9525">
            <a:noFill/>
            <a:miter lim="800000"/>
            <a:headEnd/>
            <a:tailEnd/>
          </a:ln>
          <a:effectLst/>
        </p:spPr>
      </p:pic>
      <p:sp>
        <p:nvSpPr>
          <p:cNvPr id="5" name="Title 4"/>
          <p:cNvSpPr>
            <a:spLocks noGrp="1"/>
          </p:cNvSpPr>
          <p:nvPr>
            <p:ph type="title"/>
          </p:nvPr>
        </p:nvSpPr>
        <p:spPr>
          <a:xfrm>
            <a:off x="387054" y="228600"/>
            <a:ext cx="8375946" cy="941796"/>
          </a:xfrm>
        </p:spPr>
        <p:txBody>
          <a:bodyPr/>
          <a:lstStyle/>
          <a:p>
            <a:r>
              <a:rPr lang="zh-TW" altLang="en-US" sz="4000" dirty="0" smtClean="0">
                <a:latin typeface="微軟正黑體" pitchFamily="34" charset="-120"/>
                <a:ea typeface="微軟正黑體" pitchFamily="34" charset="-120"/>
              </a:rPr>
              <a:t>以</a:t>
            </a:r>
            <a:r>
              <a:rPr altLang="zh-TW" sz="4000" dirty="0" smtClean="0">
                <a:latin typeface="微軟正黑體" pitchFamily="34" charset="-120"/>
                <a:ea typeface="微軟正黑體" pitchFamily="34" charset="-120"/>
              </a:rPr>
              <a:t>Xaml Code</a:t>
            </a:r>
            <a:r>
              <a:rPr lang="zh-TW" altLang="en-US" sz="4000" dirty="0" smtClean="0">
                <a:latin typeface="微軟正黑體" pitchFamily="34" charset="-120"/>
                <a:ea typeface="微軟正黑體" pitchFamily="34" charset="-120"/>
              </a:rPr>
              <a:t>表達一張圖表</a:t>
            </a:r>
            <a:r>
              <a:rPr lang="zh-TW" altLang="en-US" sz="4000" dirty="0" smtClean="0"/>
              <a:t/>
            </a:r>
            <a:br>
              <a:rPr lang="zh-TW" altLang="en-US" sz="4000" dirty="0" smtClean="0"/>
            </a:br>
            <a:r>
              <a:rPr sz="2800" dirty="0" smtClean="0">
                <a:solidFill>
                  <a:schemeClr val="tx2"/>
                </a:solidFill>
              </a:rPr>
              <a:t>Silverlight DataVisualization</a:t>
            </a:r>
            <a:endParaRPr lang="en-US" sz="2800" dirty="0"/>
          </a:p>
        </p:txBody>
      </p:sp>
      <p:sp>
        <p:nvSpPr>
          <p:cNvPr id="6" name="文字方塊 5"/>
          <p:cNvSpPr txBox="1"/>
          <p:nvPr/>
        </p:nvSpPr>
        <p:spPr>
          <a:xfrm>
            <a:off x="642910" y="1428736"/>
            <a:ext cx="8143932" cy="5324535"/>
          </a:xfrm>
          <a:prstGeom prst="rect">
            <a:avLst/>
          </a:prstGeom>
          <a:noFill/>
        </p:spPr>
        <p:txBody>
          <a:bodyPr wrap="square" rtlCol="0">
            <a:spAutoFit/>
          </a:bodyPr>
          <a:lstStyle/>
          <a:p>
            <a:r>
              <a:rPr lang="en-US" altLang="zh-TW" sz="2000" dirty="0" smtClean="0">
                <a:solidFill>
                  <a:srgbClr val="A31515"/>
                </a:solidFill>
              </a:rPr>
              <a:t> </a:t>
            </a:r>
            <a:r>
              <a:rPr lang="en-US" altLang="zh-TW" sz="2000" dirty="0" smtClean="0">
                <a:solidFill>
                  <a:srgbClr val="0000FF"/>
                </a:solidFill>
              </a:rPr>
              <a:t>&lt;</a:t>
            </a:r>
            <a:r>
              <a:rPr lang="en-US" altLang="zh-TW" sz="2000" dirty="0" smtClean="0">
                <a:solidFill>
                  <a:srgbClr val="A31515"/>
                </a:solidFill>
              </a:rPr>
              <a:t>Grid</a:t>
            </a:r>
            <a:r>
              <a:rPr lang="en-US" altLang="zh-TW" sz="2000" dirty="0" smtClean="0">
                <a:solidFill>
                  <a:srgbClr val="FF0000"/>
                </a:solidFill>
              </a:rPr>
              <a:t> x</a:t>
            </a:r>
            <a:r>
              <a:rPr lang="en-US" altLang="zh-TW" sz="2000" dirty="0" smtClean="0">
                <a:solidFill>
                  <a:srgbClr val="0000FF"/>
                </a:solidFill>
              </a:rPr>
              <a:t>:</a:t>
            </a:r>
            <a:r>
              <a:rPr lang="en-US" altLang="zh-TW" sz="2000" dirty="0" smtClean="0">
                <a:solidFill>
                  <a:srgbClr val="FF0000"/>
                </a:solidFill>
              </a:rPr>
              <a:t>Name</a:t>
            </a:r>
            <a:r>
              <a:rPr lang="en-US" altLang="zh-TW" sz="2000" dirty="0" smtClean="0">
                <a:solidFill>
                  <a:srgbClr val="0000FF"/>
                </a:solidFill>
              </a:rPr>
              <a:t>="</a:t>
            </a:r>
            <a:r>
              <a:rPr lang="en-US" altLang="zh-TW" sz="2000" dirty="0" err="1" smtClean="0">
                <a:solidFill>
                  <a:srgbClr val="0000FF"/>
                </a:solidFill>
              </a:rPr>
              <a:t>LayoutRoot</a:t>
            </a:r>
            <a:r>
              <a:rPr lang="en-US" altLang="zh-TW" sz="2000" dirty="0" smtClean="0">
                <a:solidFill>
                  <a:srgbClr val="0000FF"/>
                </a:solidFill>
              </a:rPr>
              <a:t>"</a:t>
            </a:r>
            <a:r>
              <a:rPr lang="en-US" altLang="zh-TW" sz="2000" dirty="0" smtClean="0">
                <a:solidFill>
                  <a:srgbClr val="FF0000"/>
                </a:solidFill>
              </a:rPr>
              <a:t> Background</a:t>
            </a:r>
            <a:r>
              <a:rPr lang="en-US" altLang="zh-TW" sz="2000" dirty="0" smtClean="0">
                <a:solidFill>
                  <a:srgbClr val="0000FF"/>
                </a:solidFill>
              </a:rPr>
              <a:t>="White"&gt;</a:t>
            </a:r>
          </a:p>
          <a:p>
            <a:r>
              <a:rPr lang="en-US" altLang="zh-TW" sz="2000" dirty="0" smtClean="0">
                <a:solidFill>
                  <a:srgbClr val="A31515"/>
                </a:solidFill>
              </a:rPr>
              <a:t>        </a:t>
            </a:r>
            <a:r>
              <a:rPr lang="en-US" altLang="zh-TW" sz="2000" dirty="0" smtClean="0">
                <a:solidFill>
                  <a:srgbClr val="0000FF"/>
                </a:solidFill>
              </a:rPr>
              <a:t>&lt;</a:t>
            </a:r>
            <a:r>
              <a:rPr lang="en-US" altLang="zh-TW" sz="2000" dirty="0" err="1" smtClean="0">
                <a:solidFill>
                  <a:srgbClr val="A31515"/>
                </a:solidFill>
              </a:rPr>
              <a:t>charting</a:t>
            </a:r>
            <a:r>
              <a:rPr lang="en-US" altLang="zh-TW" sz="2000" dirty="0" err="1" smtClean="0">
                <a:solidFill>
                  <a:srgbClr val="0000FF"/>
                </a:solidFill>
              </a:rPr>
              <a:t>:</a:t>
            </a:r>
            <a:r>
              <a:rPr lang="en-US" altLang="zh-TW" sz="2000" dirty="0" err="1" smtClean="0">
                <a:solidFill>
                  <a:srgbClr val="A31515"/>
                </a:solidFill>
              </a:rPr>
              <a:t>Chart</a:t>
            </a:r>
            <a:r>
              <a:rPr lang="en-US" altLang="zh-TW" sz="2000" dirty="0" smtClean="0">
                <a:solidFill>
                  <a:srgbClr val="FF0000"/>
                </a:solidFill>
              </a:rPr>
              <a:t> Title</a:t>
            </a:r>
            <a:r>
              <a:rPr lang="en-US" altLang="zh-TW" sz="2000" dirty="0" smtClean="0">
                <a:solidFill>
                  <a:srgbClr val="0000FF"/>
                </a:solidFill>
              </a:rPr>
              <a:t>="Column Chart By </a:t>
            </a:r>
            <a:r>
              <a:rPr lang="en-US" altLang="zh-TW" sz="2000" dirty="0" err="1" smtClean="0">
                <a:solidFill>
                  <a:srgbClr val="0000FF"/>
                </a:solidFill>
              </a:rPr>
              <a:t>Xaml</a:t>
            </a:r>
            <a:r>
              <a:rPr lang="en-US" altLang="zh-TW" sz="2000" dirty="0" smtClean="0">
                <a:solidFill>
                  <a:srgbClr val="0000FF"/>
                </a:solidFill>
              </a:rPr>
              <a:t>"</a:t>
            </a:r>
            <a:r>
              <a:rPr lang="en-US" altLang="zh-TW" sz="2000" dirty="0" smtClean="0">
                <a:solidFill>
                  <a:srgbClr val="FF0000"/>
                </a:solidFill>
              </a:rPr>
              <a:t> </a:t>
            </a:r>
            <a:r>
              <a:rPr lang="en-US" altLang="zh-TW" sz="2000" dirty="0" err="1" smtClean="0">
                <a:solidFill>
                  <a:srgbClr val="FF0000"/>
                </a:solidFill>
              </a:rPr>
              <a:t>LegendTitle</a:t>
            </a:r>
            <a:r>
              <a:rPr lang="en-US" altLang="zh-TW" sz="2000" dirty="0" smtClean="0">
                <a:solidFill>
                  <a:srgbClr val="0000FF"/>
                </a:solidFill>
              </a:rPr>
              <a:t>="</a:t>
            </a:r>
            <a:r>
              <a:rPr lang="zh-TW" altLang="en-US" sz="2000" dirty="0" smtClean="0">
                <a:solidFill>
                  <a:srgbClr val="0000FF"/>
                </a:solidFill>
              </a:rPr>
              <a:t>圖例</a:t>
            </a:r>
            <a:r>
              <a:rPr lang="en-US" altLang="zh-TW" sz="2000" dirty="0" smtClean="0">
                <a:solidFill>
                  <a:srgbClr val="0000FF"/>
                </a:solidFill>
              </a:rPr>
              <a:t>" &gt;</a:t>
            </a:r>
          </a:p>
          <a:p>
            <a:r>
              <a:rPr lang="en-US" altLang="zh-TW" sz="2000" dirty="0" smtClean="0">
                <a:solidFill>
                  <a:srgbClr val="A31515"/>
                </a:solidFill>
              </a:rPr>
              <a:t>            </a:t>
            </a:r>
            <a:r>
              <a:rPr lang="en-US" altLang="zh-TW" sz="2000" dirty="0" smtClean="0">
                <a:solidFill>
                  <a:srgbClr val="0000FF"/>
                </a:solidFill>
              </a:rPr>
              <a:t>&lt;</a:t>
            </a:r>
            <a:r>
              <a:rPr lang="en-US" altLang="zh-TW" sz="2000" dirty="0" err="1" smtClean="0">
                <a:solidFill>
                  <a:srgbClr val="A31515"/>
                </a:solidFill>
              </a:rPr>
              <a:t>charting</a:t>
            </a:r>
            <a:r>
              <a:rPr lang="en-US" altLang="zh-TW" sz="2000" dirty="0" err="1" smtClean="0">
                <a:solidFill>
                  <a:srgbClr val="0000FF"/>
                </a:solidFill>
              </a:rPr>
              <a:t>:</a:t>
            </a:r>
            <a:r>
              <a:rPr lang="en-US" altLang="zh-TW" sz="2000" dirty="0" err="1" smtClean="0">
                <a:solidFill>
                  <a:srgbClr val="A31515"/>
                </a:solidFill>
              </a:rPr>
              <a:t>Chart.Series</a:t>
            </a:r>
            <a:r>
              <a:rPr lang="en-US" altLang="zh-TW" sz="2000" dirty="0" smtClean="0">
                <a:solidFill>
                  <a:srgbClr val="0000FF"/>
                </a:solidFill>
              </a:rPr>
              <a:t>&gt;</a:t>
            </a:r>
          </a:p>
          <a:p>
            <a:r>
              <a:rPr lang="en-US" altLang="zh-TW" sz="2000" dirty="0" smtClean="0">
                <a:solidFill>
                  <a:srgbClr val="A31515"/>
                </a:solidFill>
              </a:rPr>
              <a:t>                </a:t>
            </a:r>
            <a:r>
              <a:rPr lang="en-US" altLang="zh-TW" sz="2000" dirty="0" smtClean="0">
                <a:solidFill>
                  <a:srgbClr val="0000FF"/>
                </a:solidFill>
              </a:rPr>
              <a:t>&lt;</a:t>
            </a:r>
            <a:r>
              <a:rPr lang="en-US" altLang="zh-TW" sz="2000" dirty="0" err="1" smtClean="0">
                <a:solidFill>
                  <a:srgbClr val="A31515"/>
                </a:solidFill>
              </a:rPr>
              <a:t>charting</a:t>
            </a:r>
            <a:r>
              <a:rPr lang="en-US" altLang="zh-TW" sz="2000" dirty="0" err="1" smtClean="0">
                <a:solidFill>
                  <a:srgbClr val="0000FF"/>
                </a:solidFill>
              </a:rPr>
              <a:t>:</a:t>
            </a:r>
            <a:r>
              <a:rPr lang="en-US" altLang="zh-TW" sz="2000" dirty="0" err="1" smtClean="0">
                <a:solidFill>
                  <a:srgbClr val="A31515"/>
                </a:solidFill>
              </a:rPr>
              <a:t>ColumnSeries</a:t>
            </a:r>
            <a:r>
              <a:rPr lang="en-US" altLang="zh-TW" sz="2000" dirty="0" smtClean="0">
                <a:solidFill>
                  <a:srgbClr val="FF0000"/>
                </a:solidFill>
              </a:rPr>
              <a:t> Title</a:t>
            </a:r>
            <a:r>
              <a:rPr lang="en-US" altLang="zh-TW" sz="2000" dirty="0" smtClean="0">
                <a:solidFill>
                  <a:srgbClr val="0000FF"/>
                </a:solidFill>
              </a:rPr>
              <a:t>="</a:t>
            </a:r>
            <a:r>
              <a:rPr lang="zh-TW" altLang="en-US" sz="2000" dirty="0" smtClean="0">
                <a:solidFill>
                  <a:srgbClr val="0000FF"/>
                </a:solidFill>
              </a:rPr>
              <a:t>圖組</a:t>
            </a:r>
            <a:r>
              <a:rPr lang="en-US" altLang="zh-TW" sz="2000" dirty="0" smtClean="0">
                <a:solidFill>
                  <a:srgbClr val="0000FF"/>
                </a:solidFill>
              </a:rPr>
              <a:t>A"&gt;</a:t>
            </a:r>
          </a:p>
          <a:p>
            <a:r>
              <a:rPr lang="en-US" altLang="zh-TW" sz="2000" dirty="0" smtClean="0">
                <a:solidFill>
                  <a:srgbClr val="A31515"/>
                </a:solidFill>
              </a:rPr>
              <a:t>                    </a:t>
            </a:r>
            <a:r>
              <a:rPr lang="en-US" altLang="zh-TW" sz="2000" dirty="0" smtClean="0">
                <a:solidFill>
                  <a:srgbClr val="0000FF"/>
                </a:solidFill>
              </a:rPr>
              <a:t>&lt;</a:t>
            </a:r>
            <a:r>
              <a:rPr lang="en-US" altLang="zh-TW" sz="2000" dirty="0" err="1" smtClean="0">
                <a:solidFill>
                  <a:srgbClr val="A31515"/>
                </a:solidFill>
              </a:rPr>
              <a:t>charting</a:t>
            </a:r>
            <a:r>
              <a:rPr lang="en-US" altLang="zh-TW" sz="2000" dirty="0" err="1" smtClean="0">
                <a:solidFill>
                  <a:srgbClr val="0000FF"/>
                </a:solidFill>
              </a:rPr>
              <a:t>:</a:t>
            </a:r>
            <a:r>
              <a:rPr lang="en-US" altLang="zh-TW" sz="2000" dirty="0" err="1" smtClean="0">
                <a:solidFill>
                  <a:srgbClr val="A31515"/>
                </a:solidFill>
              </a:rPr>
              <a:t>ColumnSeries.ItemsSource</a:t>
            </a:r>
            <a:r>
              <a:rPr lang="en-US" altLang="zh-TW" sz="2000" dirty="0" smtClean="0">
                <a:solidFill>
                  <a:srgbClr val="0000FF"/>
                </a:solidFill>
              </a:rPr>
              <a:t>&gt;</a:t>
            </a:r>
          </a:p>
          <a:p>
            <a:r>
              <a:rPr lang="en-US" altLang="zh-TW" sz="2000" dirty="0" smtClean="0">
                <a:solidFill>
                  <a:srgbClr val="A31515"/>
                </a:solidFill>
              </a:rPr>
              <a:t>                        </a:t>
            </a:r>
            <a:r>
              <a:rPr lang="en-US" altLang="zh-TW" sz="2000" dirty="0" smtClean="0">
                <a:solidFill>
                  <a:srgbClr val="0000FF"/>
                </a:solidFill>
              </a:rPr>
              <a:t>&lt;</a:t>
            </a:r>
            <a:r>
              <a:rPr lang="en-US" altLang="zh-TW" sz="2000" dirty="0" err="1" smtClean="0">
                <a:solidFill>
                  <a:srgbClr val="A31515"/>
                </a:solidFill>
              </a:rPr>
              <a:t>controls</a:t>
            </a:r>
            <a:r>
              <a:rPr lang="en-US" altLang="zh-TW" sz="2000" dirty="0" err="1" smtClean="0">
                <a:solidFill>
                  <a:srgbClr val="0000FF"/>
                </a:solidFill>
              </a:rPr>
              <a:t>:</a:t>
            </a:r>
            <a:r>
              <a:rPr lang="en-US" altLang="zh-TW" sz="2000" dirty="0" err="1" smtClean="0">
                <a:solidFill>
                  <a:srgbClr val="A31515"/>
                </a:solidFill>
              </a:rPr>
              <a:t>ObjectCollection</a:t>
            </a:r>
            <a:r>
              <a:rPr lang="en-US" altLang="zh-TW" sz="2000" dirty="0" smtClean="0">
                <a:solidFill>
                  <a:srgbClr val="0000FF"/>
                </a:solidFill>
              </a:rPr>
              <a:t>&gt;</a:t>
            </a:r>
          </a:p>
          <a:p>
            <a:r>
              <a:rPr lang="en-US" altLang="zh-TW" sz="2000" dirty="0" smtClean="0">
                <a:solidFill>
                  <a:srgbClr val="A31515"/>
                </a:solidFill>
              </a:rPr>
              <a:t>                            </a:t>
            </a:r>
            <a:r>
              <a:rPr lang="en-US" altLang="zh-TW" sz="2000" dirty="0" smtClean="0">
                <a:solidFill>
                  <a:srgbClr val="0000FF"/>
                </a:solidFill>
              </a:rPr>
              <a:t>&lt;</a:t>
            </a:r>
            <a:r>
              <a:rPr lang="en-US" altLang="zh-TW" sz="2000" dirty="0" smtClean="0">
                <a:solidFill>
                  <a:srgbClr val="A31515"/>
                </a:solidFill>
              </a:rPr>
              <a:t>sys</a:t>
            </a:r>
            <a:r>
              <a:rPr lang="en-US" altLang="zh-TW" sz="2000" dirty="0" smtClean="0">
                <a:solidFill>
                  <a:srgbClr val="0000FF"/>
                </a:solidFill>
              </a:rPr>
              <a:t>:</a:t>
            </a:r>
            <a:r>
              <a:rPr lang="en-US" altLang="zh-TW" sz="2000" dirty="0" smtClean="0">
                <a:solidFill>
                  <a:srgbClr val="A31515"/>
                </a:solidFill>
              </a:rPr>
              <a:t>Int32</a:t>
            </a:r>
            <a:r>
              <a:rPr lang="en-US" altLang="zh-TW" sz="2000" dirty="0" smtClean="0">
                <a:solidFill>
                  <a:srgbClr val="0000FF"/>
                </a:solidFill>
              </a:rPr>
              <a:t>&gt;</a:t>
            </a:r>
            <a:r>
              <a:rPr lang="en-US" altLang="zh-TW" sz="2000" dirty="0" smtClean="0">
                <a:solidFill>
                  <a:srgbClr val="A31515"/>
                </a:solidFill>
              </a:rPr>
              <a:t>1</a:t>
            </a:r>
            <a:r>
              <a:rPr lang="en-US" altLang="zh-TW" sz="2000" dirty="0" smtClean="0">
                <a:solidFill>
                  <a:srgbClr val="0000FF"/>
                </a:solidFill>
              </a:rPr>
              <a:t>&lt;/</a:t>
            </a:r>
            <a:r>
              <a:rPr lang="en-US" altLang="zh-TW" sz="2000" dirty="0" smtClean="0">
                <a:solidFill>
                  <a:srgbClr val="A31515"/>
                </a:solidFill>
              </a:rPr>
              <a:t>sys</a:t>
            </a:r>
            <a:r>
              <a:rPr lang="en-US" altLang="zh-TW" sz="2000" dirty="0" smtClean="0">
                <a:solidFill>
                  <a:srgbClr val="0000FF"/>
                </a:solidFill>
              </a:rPr>
              <a:t>:</a:t>
            </a:r>
            <a:r>
              <a:rPr lang="en-US" altLang="zh-TW" sz="2000" dirty="0" smtClean="0">
                <a:solidFill>
                  <a:srgbClr val="A31515"/>
                </a:solidFill>
              </a:rPr>
              <a:t>Int32</a:t>
            </a:r>
            <a:r>
              <a:rPr lang="en-US" altLang="zh-TW" sz="2000" dirty="0" smtClean="0">
                <a:solidFill>
                  <a:srgbClr val="0000FF"/>
                </a:solidFill>
              </a:rPr>
              <a:t>&gt;</a:t>
            </a:r>
          </a:p>
          <a:p>
            <a:r>
              <a:rPr lang="en-US" altLang="zh-TW" sz="2000" dirty="0" smtClean="0">
                <a:solidFill>
                  <a:srgbClr val="A31515"/>
                </a:solidFill>
              </a:rPr>
              <a:t>                            </a:t>
            </a:r>
            <a:r>
              <a:rPr lang="en-US" altLang="zh-TW" sz="2000" dirty="0" smtClean="0">
                <a:solidFill>
                  <a:srgbClr val="0000FF"/>
                </a:solidFill>
              </a:rPr>
              <a:t>&lt;</a:t>
            </a:r>
            <a:r>
              <a:rPr lang="en-US" altLang="zh-TW" sz="2000" dirty="0" smtClean="0">
                <a:solidFill>
                  <a:srgbClr val="A31515"/>
                </a:solidFill>
              </a:rPr>
              <a:t>sys</a:t>
            </a:r>
            <a:r>
              <a:rPr lang="en-US" altLang="zh-TW" sz="2000" dirty="0" smtClean="0">
                <a:solidFill>
                  <a:srgbClr val="0000FF"/>
                </a:solidFill>
              </a:rPr>
              <a:t>:</a:t>
            </a:r>
            <a:r>
              <a:rPr lang="en-US" altLang="zh-TW" sz="2000" dirty="0" smtClean="0">
                <a:solidFill>
                  <a:srgbClr val="A31515"/>
                </a:solidFill>
              </a:rPr>
              <a:t>Int32</a:t>
            </a:r>
            <a:r>
              <a:rPr lang="en-US" altLang="zh-TW" sz="2000" dirty="0" smtClean="0">
                <a:solidFill>
                  <a:srgbClr val="0000FF"/>
                </a:solidFill>
              </a:rPr>
              <a:t>&gt;</a:t>
            </a:r>
            <a:r>
              <a:rPr lang="en-US" altLang="zh-TW" sz="2000" dirty="0" smtClean="0">
                <a:solidFill>
                  <a:srgbClr val="A31515"/>
                </a:solidFill>
              </a:rPr>
              <a:t>3</a:t>
            </a:r>
            <a:r>
              <a:rPr lang="en-US" altLang="zh-TW" sz="2000" dirty="0" smtClean="0">
                <a:solidFill>
                  <a:srgbClr val="0000FF"/>
                </a:solidFill>
              </a:rPr>
              <a:t>&lt;/</a:t>
            </a:r>
            <a:r>
              <a:rPr lang="en-US" altLang="zh-TW" sz="2000" dirty="0" smtClean="0">
                <a:solidFill>
                  <a:srgbClr val="A31515"/>
                </a:solidFill>
              </a:rPr>
              <a:t>sys</a:t>
            </a:r>
            <a:r>
              <a:rPr lang="en-US" altLang="zh-TW" sz="2000" dirty="0" smtClean="0">
                <a:solidFill>
                  <a:srgbClr val="0000FF"/>
                </a:solidFill>
              </a:rPr>
              <a:t>:</a:t>
            </a:r>
            <a:r>
              <a:rPr lang="en-US" altLang="zh-TW" sz="2000" dirty="0" smtClean="0">
                <a:solidFill>
                  <a:srgbClr val="A31515"/>
                </a:solidFill>
              </a:rPr>
              <a:t>Int32</a:t>
            </a:r>
            <a:r>
              <a:rPr lang="en-US" altLang="zh-TW" sz="2000" dirty="0" smtClean="0">
                <a:solidFill>
                  <a:srgbClr val="0000FF"/>
                </a:solidFill>
              </a:rPr>
              <a:t>&gt;</a:t>
            </a:r>
          </a:p>
          <a:p>
            <a:r>
              <a:rPr lang="en-US" altLang="zh-TW" sz="2000" dirty="0" smtClean="0">
                <a:solidFill>
                  <a:srgbClr val="A31515"/>
                </a:solidFill>
              </a:rPr>
              <a:t>                            </a:t>
            </a:r>
            <a:r>
              <a:rPr lang="en-US" altLang="zh-TW" sz="2000" dirty="0" smtClean="0">
                <a:solidFill>
                  <a:srgbClr val="0000FF"/>
                </a:solidFill>
              </a:rPr>
              <a:t>&lt;</a:t>
            </a:r>
            <a:r>
              <a:rPr lang="en-US" altLang="zh-TW" sz="2000" dirty="0" smtClean="0">
                <a:solidFill>
                  <a:srgbClr val="A31515"/>
                </a:solidFill>
              </a:rPr>
              <a:t>sys</a:t>
            </a:r>
            <a:r>
              <a:rPr lang="en-US" altLang="zh-TW" sz="2000" dirty="0" smtClean="0">
                <a:solidFill>
                  <a:srgbClr val="0000FF"/>
                </a:solidFill>
              </a:rPr>
              <a:t>:</a:t>
            </a:r>
            <a:r>
              <a:rPr lang="en-US" altLang="zh-TW" sz="2000" dirty="0" smtClean="0">
                <a:solidFill>
                  <a:srgbClr val="A31515"/>
                </a:solidFill>
              </a:rPr>
              <a:t>Int32</a:t>
            </a:r>
            <a:r>
              <a:rPr lang="en-US" altLang="zh-TW" sz="2000" dirty="0" smtClean="0">
                <a:solidFill>
                  <a:srgbClr val="0000FF"/>
                </a:solidFill>
              </a:rPr>
              <a:t>&gt;</a:t>
            </a:r>
            <a:r>
              <a:rPr lang="en-US" altLang="zh-TW" sz="2000" dirty="0" smtClean="0">
                <a:solidFill>
                  <a:srgbClr val="A31515"/>
                </a:solidFill>
              </a:rPr>
              <a:t>5</a:t>
            </a:r>
            <a:r>
              <a:rPr lang="en-US" altLang="zh-TW" sz="2000" dirty="0" smtClean="0">
                <a:solidFill>
                  <a:srgbClr val="0000FF"/>
                </a:solidFill>
              </a:rPr>
              <a:t>&lt;/</a:t>
            </a:r>
            <a:r>
              <a:rPr lang="en-US" altLang="zh-TW" sz="2000" dirty="0" smtClean="0">
                <a:solidFill>
                  <a:srgbClr val="A31515"/>
                </a:solidFill>
              </a:rPr>
              <a:t>sys</a:t>
            </a:r>
            <a:r>
              <a:rPr lang="en-US" altLang="zh-TW" sz="2000" dirty="0" smtClean="0">
                <a:solidFill>
                  <a:srgbClr val="0000FF"/>
                </a:solidFill>
              </a:rPr>
              <a:t>:</a:t>
            </a:r>
            <a:r>
              <a:rPr lang="en-US" altLang="zh-TW" sz="2000" dirty="0" smtClean="0">
                <a:solidFill>
                  <a:srgbClr val="A31515"/>
                </a:solidFill>
              </a:rPr>
              <a:t>Int32</a:t>
            </a:r>
            <a:r>
              <a:rPr lang="en-US" altLang="zh-TW" sz="2000" dirty="0" smtClean="0">
                <a:solidFill>
                  <a:srgbClr val="0000FF"/>
                </a:solidFill>
              </a:rPr>
              <a:t>&gt;</a:t>
            </a:r>
          </a:p>
          <a:p>
            <a:r>
              <a:rPr lang="en-US" altLang="zh-TW" sz="2000" dirty="0" smtClean="0">
                <a:solidFill>
                  <a:srgbClr val="A31515"/>
                </a:solidFill>
              </a:rPr>
              <a:t>                            </a:t>
            </a:r>
            <a:r>
              <a:rPr lang="en-US" altLang="zh-TW" sz="2000" dirty="0" smtClean="0">
                <a:solidFill>
                  <a:srgbClr val="0000FF"/>
                </a:solidFill>
              </a:rPr>
              <a:t>&lt;</a:t>
            </a:r>
            <a:r>
              <a:rPr lang="en-US" altLang="zh-TW" sz="2000" dirty="0" smtClean="0">
                <a:solidFill>
                  <a:srgbClr val="A31515"/>
                </a:solidFill>
              </a:rPr>
              <a:t>sys</a:t>
            </a:r>
            <a:r>
              <a:rPr lang="en-US" altLang="zh-TW" sz="2000" dirty="0" smtClean="0">
                <a:solidFill>
                  <a:srgbClr val="0000FF"/>
                </a:solidFill>
              </a:rPr>
              <a:t>:</a:t>
            </a:r>
            <a:r>
              <a:rPr lang="en-US" altLang="zh-TW" sz="2000" dirty="0" smtClean="0">
                <a:solidFill>
                  <a:srgbClr val="A31515"/>
                </a:solidFill>
              </a:rPr>
              <a:t>Int32</a:t>
            </a:r>
            <a:r>
              <a:rPr lang="en-US" altLang="zh-TW" sz="2000" dirty="0" smtClean="0">
                <a:solidFill>
                  <a:srgbClr val="0000FF"/>
                </a:solidFill>
              </a:rPr>
              <a:t>&gt;</a:t>
            </a:r>
            <a:r>
              <a:rPr lang="en-US" altLang="zh-TW" sz="2000" dirty="0" smtClean="0">
                <a:solidFill>
                  <a:srgbClr val="A31515"/>
                </a:solidFill>
              </a:rPr>
              <a:t>7</a:t>
            </a:r>
            <a:r>
              <a:rPr lang="en-US" altLang="zh-TW" sz="2000" dirty="0" smtClean="0">
                <a:solidFill>
                  <a:srgbClr val="0000FF"/>
                </a:solidFill>
              </a:rPr>
              <a:t>&lt;/</a:t>
            </a:r>
            <a:r>
              <a:rPr lang="en-US" altLang="zh-TW" sz="2000" dirty="0" smtClean="0">
                <a:solidFill>
                  <a:srgbClr val="A31515"/>
                </a:solidFill>
              </a:rPr>
              <a:t>sys</a:t>
            </a:r>
            <a:r>
              <a:rPr lang="en-US" altLang="zh-TW" sz="2000" dirty="0" smtClean="0">
                <a:solidFill>
                  <a:srgbClr val="0000FF"/>
                </a:solidFill>
              </a:rPr>
              <a:t>:</a:t>
            </a:r>
            <a:r>
              <a:rPr lang="en-US" altLang="zh-TW" sz="2000" dirty="0" smtClean="0">
                <a:solidFill>
                  <a:srgbClr val="A31515"/>
                </a:solidFill>
              </a:rPr>
              <a:t>Int32</a:t>
            </a:r>
            <a:r>
              <a:rPr lang="en-US" altLang="zh-TW" sz="2000" dirty="0" smtClean="0">
                <a:solidFill>
                  <a:srgbClr val="0000FF"/>
                </a:solidFill>
              </a:rPr>
              <a:t>&gt;</a:t>
            </a:r>
          </a:p>
          <a:p>
            <a:r>
              <a:rPr lang="en-US" altLang="zh-TW" sz="2000" dirty="0" smtClean="0">
                <a:solidFill>
                  <a:srgbClr val="A31515"/>
                </a:solidFill>
              </a:rPr>
              <a:t>                        </a:t>
            </a:r>
            <a:r>
              <a:rPr lang="en-US" altLang="zh-TW" sz="2000" dirty="0" smtClean="0">
                <a:solidFill>
                  <a:srgbClr val="0000FF"/>
                </a:solidFill>
              </a:rPr>
              <a:t>&lt;/</a:t>
            </a:r>
            <a:r>
              <a:rPr lang="en-US" altLang="zh-TW" sz="2000" dirty="0" err="1" smtClean="0">
                <a:solidFill>
                  <a:srgbClr val="A31515"/>
                </a:solidFill>
              </a:rPr>
              <a:t>controls</a:t>
            </a:r>
            <a:r>
              <a:rPr lang="en-US" altLang="zh-TW" sz="2000" dirty="0" err="1" smtClean="0">
                <a:solidFill>
                  <a:srgbClr val="0000FF"/>
                </a:solidFill>
              </a:rPr>
              <a:t>:</a:t>
            </a:r>
            <a:r>
              <a:rPr lang="en-US" altLang="zh-TW" sz="2000" dirty="0" err="1" smtClean="0">
                <a:solidFill>
                  <a:srgbClr val="A31515"/>
                </a:solidFill>
              </a:rPr>
              <a:t>ObjectCollection</a:t>
            </a:r>
            <a:r>
              <a:rPr lang="en-US" altLang="zh-TW" sz="2000" dirty="0" smtClean="0">
                <a:solidFill>
                  <a:srgbClr val="0000FF"/>
                </a:solidFill>
              </a:rPr>
              <a:t>&gt;</a:t>
            </a:r>
          </a:p>
          <a:p>
            <a:r>
              <a:rPr lang="en-US" altLang="zh-TW" sz="2000" dirty="0" smtClean="0">
                <a:solidFill>
                  <a:srgbClr val="A31515"/>
                </a:solidFill>
              </a:rPr>
              <a:t>                    </a:t>
            </a:r>
            <a:r>
              <a:rPr lang="en-US" altLang="zh-TW" sz="2000" dirty="0" smtClean="0">
                <a:solidFill>
                  <a:srgbClr val="0000FF"/>
                </a:solidFill>
              </a:rPr>
              <a:t>&lt;/</a:t>
            </a:r>
            <a:r>
              <a:rPr lang="en-US" altLang="zh-TW" sz="2000" dirty="0" err="1" smtClean="0">
                <a:solidFill>
                  <a:srgbClr val="A31515"/>
                </a:solidFill>
              </a:rPr>
              <a:t>charting</a:t>
            </a:r>
            <a:r>
              <a:rPr lang="en-US" altLang="zh-TW" sz="2000" dirty="0" err="1" smtClean="0">
                <a:solidFill>
                  <a:srgbClr val="0000FF"/>
                </a:solidFill>
              </a:rPr>
              <a:t>:</a:t>
            </a:r>
            <a:r>
              <a:rPr lang="en-US" altLang="zh-TW" sz="2000" dirty="0" err="1" smtClean="0">
                <a:solidFill>
                  <a:srgbClr val="A31515"/>
                </a:solidFill>
              </a:rPr>
              <a:t>ColumnSeries.ItemsSource</a:t>
            </a:r>
            <a:r>
              <a:rPr lang="en-US" altLang="zh-TW" sz="2000" dirty="0" smtClean="0">
                <a:solidFill>
                  <a:srgbClr val="0000FF"/>
                </a:solidFill>
              </a:rPr>
              <a:t>&gt;</a:t>
            </a:r>
          </a:p>
          <a:p>
            <a:r>
              <a:rPr lang="en-US" altLang="zh-TW" sz="2000" dirty="0" smtClean="0">
                <a:solidFill>
                  <a:srgbClr val="A31515"/>
                </a:solidFill>
              </a:rPr>
              <a:t>                </a:t>
            </a:r>
            <a:r>
              <a:rPr lang="en-US" altLang="zh-TW" sz="2000" dirty="0" smtClean="0">
                <a:solidFill>
                  <a:srgbClr val="0000FF"/>
                </a:solidFill>
              </a:rPr>
              <a:t>&lt;/</a:t>
            </a:r>
            <a:r>
              <a:rPr lang="en-US" altLang="zh-TW" sz="2000" dirty="0" err="1" smtClean="0">
                <a:solidFill>
                  <a:srgbClr val="A31515"/>
                </a:solidFill>
              </a:rPr>
              <a:t>charting</a:t>
            </a:r>
            <a:r>
              <a:rPr lang="en-US" altLang="zh-TW" sz="2000" dirty="0" err="1" smtClean="0">
                <a:solidFill>
                  <a:srgbClr val="0000FF"/>
                </a:solidFill>
              </a:rPr>
              <a:t>:</a:t>
            </a:r>
            <a:r>
              <a:rPr lang="en-US" altLang="zh-TW" sz="2000" dirty="0" err="1" smtClean="0">
                <a:solidFill>
                  <a:srgbClr val="A31515"/>
                </a:solidFill>
              </a:rPr>
              <a:t>ColumnSeries</a:t>
            </a:r>
            <a:r>
              <a:rPr lang="en-US" altLang="zh-TW" sz="2000" dirty="0" smtClean="0">
                <a:solidFill>
                  <a:srgbClr val="0000FF"/>
                </a:solidFill>
              </a:rPr>
              <a:t>&gt;</a:t>
            </a:r>
          </a:p>
          <a:p>
            <a:r>
              <a:rPr lang="en-US" altLang="zh-TW" sz="2000" dirty="0" smtClean="0">
                <a:solidFill>
                  <a:srgbClr val="A31515"/>
                </a:solidFill>
              </a:rPr>
              <a:t>                (…</a:t>
            </a:r>
            <a:r>
              <a:rPr lang="zh-TW" altLang="en-US" sz="2000" dirty="0" smtClean="0">
                <a:solidFill>
                  <a:srgbClr val="A31515"/>
                </a:solidFill>
              </a:rPr>
              <a:t>略</a:t>
            </a:r>
            <a:r>
              <a:rPr lang="en-US" altLang="zh-TW" sz="2000" dirty="0" smtClean="0">
                <a:solidFill>
                  <a:srgbClr val="A31515"/>
                </a:solidFill>
              </a:rPr>
              <a:t>…)</a:t>
            </a:r>
            <a:endParaRPr lang="en-US" altLang="zh-TW" sz="2000" dirty="0" smtClean="0">
              <a:solidFill>
                <a:srgbClr val="0000FF"/>
              </a:solidFill>
            </a:endParaRPr>
          </a:p>
          <a:p>
            <a:r>
              <a:rPr lang="en-US" altLang="zh-TW" sz="2000" dirty="0" smtClean="0">
                <a:solidFill>
                  <a:srgbClr val="A31515"/>
                </a:solidFill>
              </a:rPr>
              <a:t>            </a:t>
            </a:r>
            <a:r>
              <a:rPr lang="en-US" altLang="zh-TW" sz="2000" dirty="0" smtClean="0">
                <a:solidFill>
                  <a:srgbClr val="0000FF"/>
                </a:solidFill>
              </a:rPr>
              <a:t>&lt;/</a:t>
            </a:r>
            <a:r>
              <a:rPr lang="en-US" altLang="zh-TW" sz="2000" dirty="0" err="1" smtClean="0">
                <a:solidFill>
                  <a:srgbClr val="A31515"/>
                </a:solidFill>
              </a:rPr>
              <a:t>charting</a:t>
            </a:r>
            <a:r>
              <a:rPr lang="en-US" altLang="zh-TW" sz="2000" dirty="0" err="1" smtClean="0">
                <a:solidFill>
                  <a:srgbClr val="0000FF"/>
                </a:solidFill>
              </a:rPr>
              <a:t>:</a:t>
            </a:r>
            <a:r>
              <a:rPr lang="en-US" altLang="zh-TW" sz="2000" dirty="0" err="1" smtClean="0">
                <a:solidFill>
                  <a:srgbClr val="A31515"/>
                </a:solidFill>
              </a:rPr>
              <a:t>Chart.Series</a:t>
            </a:r>
            <a:r>
              <a:rPr lang="en-US" altLang="zh-TW" sz="2000" dirty="0" smtClean="0">
                <a:solidFill>
                  <a:srgbClr val="0000FF"/>
                </a:solidFill>
              </a:rPr>
              <a:t>&gt;</a:t>
            </a:r>
          </a:p>
          <a:p>
            <a:r>
              <a:rPr lang="en-US" altLang="zh-TW" sz="2000" dirty="0" smtClean="0">
                <a:solidFill>
                  <a:srgbClr val="A31515"/>
                </a:solidFill>
              </a:rPr>
              <a:t>        </a:t>
            </a:r>
            <a:r>
              <a:rPr lang="en-US" altLang="zh-TW" sz="2000" dirty="0" smtClean="0">
                <a:solidFill>
                  <a:srgbClr val="0000FF"/>
                </a:solidFill>
              </a:rPr>
              <a:t>&lt;/</a:t>
            </a:r>
            <a:r>
              <a:rPr lang="en-US" altLang="zh-TW" sz="2000" dirty="0" err="1" smtClean="0">
                <a:solidFill>
                  <a:srgbClr val="A31515"/>
                </a:solidFill>
              </a:rPr>
              <a:t>charting</a:t>
            </a:r>
            <a:r>
              <a:rPr lang="en-US" altLang="zh-TW" sz="2000" dirty="0" err="1" smtClean="0">
                <a:solidFill>
                  <a:srgbClr val="0000FF"/>
                </a:solidFill>
              </a:rPr>
              <a:t>:</a:t>
            </a:r>
            <a:r>
              <a:rPr lang="en-US" altLang="zh-TW" sz="2000" dirty="0" err="1" smtClean="0">
                <a:solidFill>
                  <a:srgbClr val="A31515"/>
                </a:solidFill>
              </a:rPr>
              <a:t>Chart</a:t>
            </a:r>
            <a:r>
              <a:rPr lang="en-US" altLang="zh-TW" sz="2000" dirty="0" smtClean="0">
                <a:solidFill>
                  <a:srgbClr val="0000FF"/>
                </a:solidFill>
              </a:rPr>
              <a:t>&gt;</a:t>
            </a:r>
          </a:p>
          <a:p>
            <a:r>
              <a:rPr lang="en-US" altLang="zh-TW" sz="2000" dirty="0" smtClean="0">
                <a:solidFill>
                  <a:srgbClr val="A31515"/>
                </a:solidFill>
              </a:rPr>
              <a:t>    </a:t>
            </a:r>
            <a:r>
              <a:rPr lang="en-US" altLang="zh-TW" sz="2000" dirty="0" smtClean="0">
                <a:solidFill>
                  <a:srgbClr val="0000FF"/>
                </a:solidFill>
              </a:rPr>
              <a:t>&lt;/</a:t>
            </a:r>
            <a:r>
              <a:rPr lang="en-US" altLang="zh-TW" sz="2000" dirty="0" smtClean="0">
                <a:solidFill>
                  <a:srgbClr val="A31515"/>
                </a:solidFill>
              </a:rPr>
              <a:t>Grid</a:t>
            </a:r>
            <a:r>
              <a:rPr lang="en-US" altLang="zh-TW" sz="2000" dirty="0" smtClean="0">
                <a:solidFill>
                  <a:srgbClr val="0000FF"/>
                </a:solidFill>
              </a:rPr>
              <a:t>&gt;</a:t>
            </a:r>
            <a:endParaRPr lang="zh-TW" altLang="en-US" sz="2000" dirty="0"/>
          </a:p>
        </p:txBody>
      </p:sp>
      <p:sp>
        <p:nvSpPr>
          <p:cNvPr id="8" name="文字方塊 7"/>
          <p:cNvSpPr txBox="1"/>
          <p:nvPr/>
        </p:nvSpPr>
        <p:spPr>
          <a:xfrm>
            <a:off x="5786414" y="642918"/>
            <a:ext cx="3143304" cy="369332"/>
          </a:xfrm>
          <a:prstGeom prst="rect">
            <a:avLst/>
          </a:prstGeom>
          <a:noFill/>
        </p:spPr>
        <p:txBody>
          <a:bodyPr wrap="square" rtlCol="0">
            <a:spAutoFit/>
          </a:bodyPr>
          <a:lstStyle/>
          <a:p>
            <a:pPr algn="r"/>
            <a:r>
              <a:rPr lang="en-US" altLang="zh-TW" dirty="0" err="1" smtClean="0">
                <a:solidFill>
                  <a:schemeClr val="accent6">
                    <a:lumMod val="60000"/>
                    <a:lumOff val="40000"/>
                  </a:schemeClr>
                </a:solidFill>
              </a:rPr>
              <a:t>ColumnChartByXaml.xaml</a:t>
            </a:r>
            <a:endParaRPr lang="zh-TW" altLang="en-US" dirty="0">
              <a:solidFill>
                <a:schemeClr val="accent6">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p:cNvPicPr>
            <a:picLocks noChangeAspect="1" noChangeArrowheads="1"/>
          </p:cNvPicPr>
          <p:nvPr/>
        </p:nvPicPr>
        <p:blipFill>
          <a:blip r:embed="rId3"/>
          <a:srcRect/>
          <a:stretch>
            <a:fillRect/>
          </a:stretch>
        </p:blipFill>
        <p:spPr bwMode="auto">
          <a:xfrm>
            <a:off x="6072198" y="4504782"/>
            <a:ext cx="2754872" cy="2124630"/>
          </a:xfrm>
          <a:prstGeom prst="rect">
            <a:avLst/>
          </a:prstGeom>
          <a:noFill/>
          <a:ln w="9525">
            <a:noFill/>
            <a:miter lim="800000"/>
            <a:headEnd/>
            <a:tailEnd/>
          </a:ln>
          <a:effectLst/>
        </p:spPr>
      </p:pic>
      <p:sp>
        <p:nvSpPr>
          <p:cNvPr id="5" name="Title 4"/>
          <p:cNvSpPr>
            <a:spLocks noGrp="1"/>
          </p:cNvSpPr>
          <p:nvPr>
            <p:ph type="title"/>
          </p:nvPr>
        </p:nvSpPr>
        <p:spPr>
          <a:xfrm>
            <a:off x="387054" y="228600"/>
            <a:ext cx="8375946" cy="941796"/>
          </a:xfrm>
        </p:spPr>
        <p:txBody>
          <a:bodyPr/>
          <a:lstStyle/>
          <a:p>
            <a:r>
              <a:rPr lang="zh-TW" altLang="en-US" sz="4000" dirty="0" smtClean="0">
                <a:latin typeface="微軟正黑體" pitchFamily="34" charset="-120"/>
                <a:ea typeface="微軟正黑體" pitchFamily="34" charset="-120"/>
              </a:rPr>
              <a:t>以</a:t>
            </a:r>
            <a:r>
              <a:rPr altLang="zh-TW" sz="4000" dirty="0" smtClean="0">
                <a:latin typeface="微軟正黑體" pitchFamily="34" charset="-120"/>
                <a:ea typeface="微軟正黑體" pitchFamily="34" charset="-120"/>
              </a:rPr>
              <a:t>Xaml Code</a:t>
            </a:r>
            <a:r>
              <a:rPr lang="zh-TW" altLang="en-US" sz="4000" dirty="0" smtClean="0">
                <a:latin typeface="微軟正黑體" pitchFamily="34" charset="-120"/>
                <a:ea typeface="微軟正黑體" pitchFamily="34" charset="-120"/>
              </a:rPr>
              <a:t>客製化軸線</a:t>
            </a:r>
            <a:r>
              <a:rPr lang="zh-TW" altLang="en-US" sz="4000" dirty="0" smtClean="0"/>
              <a:t/>
            </a:r>
            <a:br>
              <a:rPr lang="zh-TW" altLang="en-US" sz="4000" dirty="0" smtClean="0"/>
            </a:br>
            <a:r>
              <a:rPr sz="2800" dirty="0" smtClean="0">
                <a:solidFill>
                  <a:schemeClr val="tx2"/>
                </a:solidFill>
              </a:rPr>
              <a:t>Silverlight DataVisualization</a:t>
            </a:r>
            <a:endParaRPr lang="en-US" sz="2800" dirty="0"/>
          </a:p>
        </p:txBody>
      </p:sp>
      <p:sp>
        <p:nvSpPr>
          <p:cNvPr id="6" name="文字方塊 5"/>
          <p:cNvSpPr txBox="1"/>
          <p:nvPr/>
        </p:nvSpPr>
        <p:spPr>
          <a:xfrm>
            <a:off x="642910" y="1428736"/>
            <a:ext cx="8143932" cy="5016758"/>
          </a:xfrm>
          <a:prstGeom prst="rect">
            <a:avLst/>
          </a:prstGeom>
          <a:noFill/>
        </p:spPr>
        <p:txBody>
          <a:bodyPr wrap="square" rtlCol="0">
            <a:spAutoFit/>
          </a:bodyPr>
          <a:lstStyle/>
          <a:p>
            <a:r>
              <a:rPr lang="en-US" altLang="zh-TW" sz="2000" dirty="0" smtClean="0">
                <a:solidFill>
                  <a:srgbClr val="0000FF"/>
                </a:solidFill>
              </a:rPr>
              <a:t>&lt;</a:t>
            </a:r>
            <a:r>
              <a:rPr lang="en-US" altLang="zh-TW" sz="2000" dirty="0" err="1" smtClean="0">
                <a:solidFill>
                  <a:srgbClr val="A31515"/>
                </a:solidFill>
              </a:rPr>
              <a:t>charting</a:t>
            </a:r>
            <a:r>
              <a:rPr lang="en-US" altLang="zh-TW" sz="2000" dirty="0" err="1" smtClean="0">
                <a:solidFill>
                  <a:srgbClr val="0000FF"/>
                </a:solidFill>
              </a:rPr>
              <a:t>:</a:t>
            </a:r>
            <a:r>
              <a:rPr lang="en-US" altLang="zh-TW" sz="2000" dirty="0" err="1" smtClean="0">
                <a:solidFill>
                  <a:srgbClr val="A31515"/>
                </a:solidFill>
              </a:rPr>
              <a:t>Chart</a:t>
            </a:r>
            <a:r>
              <a:rPr lang="en-US" altLang="zh-TW" sz="2000" dirty="0" smtClean="0">
                <a:solidFill>
                  <a:srgbClr val="FF0000"/>
                </a:solidFill>
              </a:rPr>
              <a:t> Title</a:t>
            </a:r>
            <a:r>
              <a:rPr lang="en-US" altLang="zh-TW" sz="2000" dirty="0" smtClean="0">
                <a:solidFill>
                  <a:srgbClr val="0000FF"/>
                </a:solidFill>
              </a:rPr>
              <a:t>="Column Chart By </a:t>
            </a:r>
            <a:r>
              <a:rPr lang="en-US" altLang="zh-TW" sz="2000" dirty="0" err="1" smtClean="0">
                <a:solidFill>
                  <a:srgbClr val="0000FF"/>
                </a:solidFill>
              </a:rPr>
              <a:t>Xaml</a:t>
            </a:r>
            <a:r>
              <a:rPr lang="en-US" altLang="zh-TW" sz="2000" dirty="0" smtClean="0">
                <a:solidFill>
                  <a:srgbClr val="0000FF"/>
                </a:solidFill>
              </a:rPr>
              <a:t>"</a:t>
            </a:r>
            <a:r>
              <a:rPr lang="en-US" altLang="zh-TW" sz="2000" dirty="0" smtClean="0">
                <a:solidFill>
                  <a:srgbClr val="FF0000"/>
                </a:solidFill>
              </a:rPr>
              <a:t> </a:t>
            </a:r>
            <a:r>
              <a:rPr lang="en-US" altLang="zh-TW" sz="2000" dirty="0" err="1" smtClean="0">
                <a:solidFill>
                  <a:srgbClr val="FF0000"/>
                </a:solidFill>
              </a:rPr>
              <a:t>LegendTitle</a:t>
            </a:r>
            <a:r>
              <a:rPr lang="en-US" altLang="zh-TW" sz="2000" dirty="0" smtClean="0">
                <a:solidFill>
                  <a:srgbClr val="0000FF"/>
                </a:solidFill>
              </a:rPr>
              <a:t>="</a:t>
            </a:r>
            <a:r>
              <a:rPr lang="zh-TW" altLang="en-US" sz="2000" dirty="0" smtClean="0">
                <a:solidFill>
                  <a:srgbClr val="0000FF"/>
                </a:solidFill>
              </a:rPr>
              <a:t>圖例</a:t>
            </a:r>
            <a:r>
              <a:rPr lang="en-US" altLang="zh-TW" sz="2000" dirty="0" smtClean="0">
                <a:solidFill>
                  <a:srgbClr val="0000FF"/>
                </a:solidFill>
              </a:rPr>
              <a:t>"&gt;</a:t>
            </a:r>
          </a:p>
          <a:p>
            <a:r>
              <a:rPr lang="en-US" altLang="zh-TW" sz="2000" b="1" dirty="0" smtClean="0">
                <a:solidFill>
                  <a:srgbClr val="A31515"/>
                </a:solidFill>
              </a:rPr>
              <a:t>            </a:t>
            </a:r>
            <a:r>
              <a:rPr lang="en-US" altLang="zh-TW" sz="2000" b="1" dirty="0" smtClean="0">
                <a:solidFill>
                  <a:srgbClr val="0000FF"/>
                </a:solidFill>
              </a:rPr>
              <a:t>&lt;</a:t>
            </a:r>
            <a:r>
              <a:rPr lang="en-US" altLang="zh-TW" sz="2000" b="1" dirty="0" err="1" smtClean="0">
                <a:solidFill>
                  <a:srgbClr val="A31515"/>
                </a:solidFill>
              </a:rPr>
              <a:t>charting</a:t>
            </a:r>
            <a:r>
              <a:rPr lang="en-US" altLang="zh-TW" sz="2000" b="1" dirty="0" err="1" smtClean="0">
                <a:solidFill>
                  <a:srgbClr val="0000FF"/>
                </a:solidFill>
              </a:rPr>
              <a:t>:</a:t>
            </a:r>
            <a:r>
              <a:rPr lang="en-US" altLang="zh-TW" sz="2000" b="1" dirty="0" err="1" smtClean="0">
                <a:solidFill>
                  <a:srgbClr val="A31515"/>
                </a:solidFill>
              </a:rPr>
              <a:t>Chart.Axes</a:t>
            </a:r>
            <a:r>
              <a:rPr lang="en-US" altLang="zh-TW" sz="2000" b="1" dirty="0" smtClean="0">
                <a:solidFill>
                  <a:srgbClr val="0000FF"/>
                </a:solidFill>
              </a:rPr>
              <a:t>&gt;</a:t>
            </a:r>
          </a:p>
          <a:p>
            <a:r>
              <a:rPr lang="en-US" altLang="zh-TW" sz="2000" b="1" dirty="0" smtClean="0">
                <a:solidFill>
                  <a:srgbClr val="A31515"/>
                </a:solidFill>
              </a:rPr>
              <a:t>                </a:t>
            </a:r>
            <a:r>
              <a:rPr lang="en-US" altLang="zh-TW" sz="2000" b="1" dirty="0" smtClean="0">
                <a:solidFill>
                  <a:srgbClr val="0000FF"/>
                </a:solidFill>
              </a:rPr>
              <a:t>&lt;</a:t>
            </a:r>
            <a:r>
              <a:rPr lang="en-US" altLang="zh-TW" sz="2000" b="1" dirty="0" err="1" smtClean="0">
                <a:solidFill>
                  <a:srgbClr val="A31515"/>
                </a:solidFill>
              </a:rPr>
              <a:t>charting</a:t>
            </a:r>
            <a:r>
              <a:rPr lang="en-US" altLang="zh-TW" sz="2000" b="1" dirty="0" err="1" smtClean="0">
                <a:solidFill>
                  <a:srgbClr val="0000FF"/>
                </a:solidFill>
              </a:rPr>
              <a:t>:</a:t>
            </a:r>
            <a:r>
              <a:rPr lang="en-US" altLang="zh-TW" sz="2000" b="1" dirty="0" err="1" smtClean="0">
                <a:solidFill>
                  <a:srgbClr val="A31515"/>
                </a:solidFill>
              </a:rPr>
              <a:t>Axis</a:t>
            </a:r>
            <a:r>
              <a:rPr lang="en-US" altLang="zh-TW" sz="2000" b="1" dirty="0" smtClean="0">
                <a:solidFill>
                  <a:srgbClr val="FF0000"/>
                </a:solidFill>
              </a:rPr>
              <a:t> </a:t>
            </a:r>
            <a:r>
              <a:rPr lang="en-US" altLang="zh-TW" sz="2000" b="1" dirty="0" err="1" smtClean="0">
                <a:solidFill>
                  <a:srgbClr val="FF0000"/>
                </a:solidFill>
              </a:rPr>
              <a:t>AxisType</a:t>
            </a:r>
            <a:r>
              <a:rPr lang="en-US" altLang="zh-TW" sz="2000" b="1" dirty="0" smtClean="0">
                <a:solidFill>
                  <a:srgbClr val="0000FF"/>
                </a:solidFill>
              </a:rPr>
              <a:t>="Category"</a:t>
            </a:r>
            <a:r>
              <a:rPr lang="en-US" altLang="zh-TW" sz="2000" b="1" dirty="0" smtClean="0">
                <a:solidFill>
                  <a:srgbClr val="FF0000"/>
                </a:solidFill>
              </a:rPr>
              <a:t> Title</a:t>
            </a:r>
            <a:r>
              <a:rPr lang="en-US" altLang="zh-TW" sz="2000" b="1" dirty="0" smtClean="0">
                <a:solidFill>
                  <a:srgbClr val="0000FF"/>
                </a:solidFill>
              </a:rPr>
              <a:t>="</a:t>
            </a:r>
            <a:r>
              <a:rPr lang="zh-TW" altLang="en-US" sz="2000" b="1" dirty="0" smtClean="0">
                <a:solidFill>
                  <a:srgbClr val="0000FF"/>
                </a:solidFill>
              </a:rPr>
              <a:t>分類項目</a:t>
            </a:r>
            <a:r>
              <a:rPr lang="en-US" altLang="zh-TW" sz="2000" b="1" dirty="0" smtClean="0">
                <a:solidFill>
                  <a:srgbClr val="0000FF"/>
                </a:solidFill>
              </a:rPr>
              <a:t>"</a:t>
            </a:r>
            <a:r>
              <a:rPr lang="en-US" altLang="zh-TW" sz="2000" b="1" dirty="0" smtClean="0">
                <a:solidFill>
                  <a:srgbClr val="FF0000"/>
                </a:solidFill>
              </a:rPr>
              <a:t> Orientation</a:t>
            </a:r>
            <a:r>
              <a:rPr lang="en-US" altLang="zh-TW" sz="2000" b="1" dirty="0" smtClean="0">
                <a:solidFill>
                  <a:srgbClr val="0000FF"/>
                </a:solidFill>
              </a:rPr>
              <a:t>="Horizontal"</a:t>
            </a:r>
            <a:r>
              <a:rPr lang="en-US" altLang="zh-TW" sz="2000" b="1" dirty="0" smtClean="0">
                <a:solidFill>
                  <a:srgbClr val="FF0000"/>
                </a:solidFill>
              </a:rPr>
              <a:t> </a:t>
            </a:r>
            <a:r>
              <a:rPr lang="en-US" altLang="zh-TW" sz="2000" b="1" dirty="0" err="1" smtClean="0">
                <a:solidFill>
                  <a:srgbClr val="FF0000"/>
                </a:solidFill>
              </a:rPr>
              <a:t>FontFamily</a:t>
            </a:r>
            <a:r>
              <a:rPr lang="en-US" altLang="zh-TW" sz="2000" b="1" dirty="0" smtClean="0">
                <a:solidFill>
                  <a:srgbClr val="0000FF"/>
                </a:solidFill>
              </a:rPr>
              <a:t>="</a:t>
            </a:r>
            <a:r>
              <a:rPr lang="zh-TW" altLang="en-US" sz="2000" b="1" dirty="0" smtClean="0">
                <a:solidFill>
                  <a:srgbClr val="0000FF"/>
                </a:solidFill>
              </a:rPr>
              <a:t>微軟正黑體</a:t>
            </a:r>
            <a:r>
              <a:rPr lang="en-US" altLang="zh-TW" sz="2000" b="1" dirty="0" smtClean="0">
                <a:solidFill>
                  <a:srgbClr val="0000FF"/>
                </a:solidFill>
              </a:rPr>
              <a:t>"  </a:t>
            </a:r>
            <a:r>
              <a:rPr lang="en-US" altLang="zh-TW" sz="2000" b="1" dirty="0" smtClean="0">
                <a:solidFill>
                  <a:srgbClr val="FF0000"/>
                </a:solidFill>
              </a:rPr>
              <a:t> </a:t>
            </a:r>
            <a:r>
              <a:rPr lang="en-US" altLang="zh-TW" sz="2000" b="1" dirty="0" err="1" smtClean="0">
                <a:solidFill>
                  <a:srgbClr val="FF0000"/>
                </a:solidFill>
              </a:rPr>
              <a:t>FontSize</a:t>
            </a:r>
            <a:r>
              <a:rPr lang="en-US" altLang="zh-TW" sz="2000" b="1" dirty="0" smtClean="0">
                <a:solidFill>
                  <a:srgbClr val="0000FF"/>
                </a:solidFill>
              </a:rPr>
              <a:t>="16"   /&gt;</a:t>
            </a:r>
          </a:p>
          <a:p>
            <a:r>
              <a:rPr lang="en-US" altLang="zh-TW" sz="2000" b="1" dirty="0" smtClean="0">
                <a:solidFill>
                  <a:srgbClr val="A31515"/>
                </a:solidFill>
              </a:rPr>
              <a:t>                </a:t>
            </a:r>
            <a:r>
              <a:rPr lang="en-US" altLang="zh-TW" sz="2000" b="1" dirty="0" smtClean="0">
                <a:solidFill>
                  <a:srgbClr val="0000FF"/>
                </a:solidFill>
              </a:rPr>
              <a:t>&lt;</a:t>
            </a:r>
            <a:r>
              <a:rPr lang="en-US" altLang="zh-TW" sz="2000" b="1" dirty="0" err="1" smtClean="0">
                <a:solidFill>
                  <a:srgbClr val="A31515"/>
                </a:solidFill>
              </a:rPr>
              <a:t>charting</a:t>
            </a:r>
            <a:r>
              <a:rPr lang="en-US" altLang="zh-TW" sz="2000" b="1" dirty="0" err="1" smtClean="0">
                <a:solidFill>
                  <a:srgbClr val="0000FF"/>
                </a:solidFill>
              </a:rPr>
              <a:t>:</a:t>
            </a:r>
            <a:r>
              <a:rPr lang="en-US" altLang="zh-TW" sz="2000" b="1" dirty="0" err="1" smtClean="0">
                <a:solidFill>
                  <a:srgbClr val="A31515"/>
                </a:solidFill>
              </a:rPr>
              <a:t>Axis</a:t>
            </a:r>
            <a:r>
              <a:rPr lang="en-US" altLang="zh-TW" sz="2000" b="1" dirty="0" smtClean="0">
                <a:solidFill>
                  <a:srgbClr val="FF0000"/>
                </a:solidFill>
              </a:rPr>
              <a:t> </a:t>
            </a:r>
            <a:r>
              <a:rPr lang="en-US" altLang="zh-TW" sz="2000" b="1" dirty="0" err="1" smtClean="0">
                <a:solidFill>
                  <a:srgbClr val="FF0000"/>
                </a:solidFill>
              </a:rPr>
              <a:t>AxisType</a:t>
            </a:r>
            <a:r>
              <a:rPr lang="en-US" altLang="zh-TW" sz="2000" b="1" dirty="0" smtClean="0">
                <a:solidFill>
                  <a:srgbClr val="0000FF"/>
                </a:solidFill>
              </a:rPr>
              <a:t>="Linear"</a:t>
            </a:r>
            <a:r>
              <a:rPr lang="en-US" altLang="zh-TW" sz="2000" b="1" dirty="0" smtClean="0">
                <a:solidFill>
                  <a:srgbClr val="FF0000"/>
                </a:solidFill>
              </a:rPr>
              <a:t> Title</a:t>
            </a:r>
            <a:r>
              <a:rPr lang="en-US" altLang="zh-TW" sz="2000" b="1" dirty="0" smtClean="0">
                <a:solidFill>
                  <a:srgbClr val="0000FF"/>
                </a:solidFill>
              </a:rPr>
              <a:t>="</a:t>
            </a:r>
            <a:r>
              <a:rPr lang="zh-TW" altLang="en-US" sz="2000" b="1" dirty="0" smtClean="0">
                <a:solidFill>
                  <a:srgbClr val="0000FF"/>
                </a:solidFill>
              </a:rPr>
              <a:t>數值</a:t>
            </a:r>
            <a:r>
              <a:rPr lang="en-US" altLang="zh-TW" sz="2000" b="1" dirty="0" smtClean="0">
                <a:solidFill>
                  <a:srgbClr val="0000FF"/>
                </a:solidFill>
              </a:rPr>
              <a:t>"</a:t>
            </a:r>
            <a:r>
              <a:rPr lang="en-US" altLang="zh-TW" sz="2000" b="1" dirty="0" smtClean="0">
                <a:solidFill>
                  <a:srgbClr val="FF0000"/>
                </a:solidFill>
              </a:rPr>
              <a:t> Orientation</a:t>
            </a:r>
            <a:r>
              <a:rPr lang="en-US" altLang="zh-TW" sz="2000" b="1" dirty="0" smtClean="0">
                <a:solidFill>
                  <a:srgbClr val="0000FF"/>
                </a:solidFill>
              </a:rPr>
              <a:t>="Vertical"</a:t>
            </a:r>
            <a:r>
              <a:rPr lang="en-US" altLang="zh-TW" sz="2000" b="1" dirty="0" smtClean="0">
                <a:solidFill>
                  <a:srgbClr val="FF0000"/>
                </a:solidFill>
              </a:rPr>
              <a:t> Minimum</a:t>
            </a:r>
            <a:r>
              <a:rPr lang="en-US" altLang="zh-TW" sz="2000" b="1" dirty="0" smtClean="0">
                <a:solidFill>
                  <a:srgbClr val="0000FF"/>
                </a:solidFill>
              </a:rPr>
              <a:t>="0"</a:t>
            </a:r>
            <a:r>
              <a:rPr lang="en-US" altLang="zh-TW" sz="2000" b="1" dirty="0" smtClean="0">
                <a:solidFill>
                  <a:srgbClr val="FF0000"/>
                </a:solidFill>
              </a:rPr>
              <a:t> Maximum</a:t>
            </a:r>
            <a:r>
              <a:rPr lang="en-US" altLang="zh-TW" sz="2000" b="1" dirty="0" smtClean="0">
                <a:solidFill>
                  <a:srgbClr val="0000FF"/>
                </a:solidFill>
              </a:rPr>
              <a:t>="30"</a:t>
            </a:r>
            <a:r>
              <a:rPr lang="en-US" altLang="zh-TW" sz="2000" b="1" dirty="0" smtClean="0">
                <a:solidFill>
                  <a:srgbClr val="FF0000"/>
                </a:solidFill>
              </a:rPr>
              <a:t> Interval</a:t>
            </a:r>
            <a:r>
              <a:rPr lang="en-US" altLang="zh-TW" sz="2000" b="1" dirty="0" smtClean="0">
                <a:solidFill>
                  <a:srgbClr val="0000FF"/>
                </a:solidFill>
              </a:rPr>
              <a:t>="5"</a:t>
            </a:r>
            <a:r>
              <a:rPr lang="en-US" altLang="zh-TW" sz="2000" b="1" dirty="0" smtClean="0">
                <a:solidFill>
                  <a:srgbClr val="FF0000"/>
                </a:solidFill>
              </a:rPr>
              <a:t> </a:t>
            </a:r>
            <a:r>
              <a:rPr lang="en-US" altLang="zh-TW" sz="2000" b="1" dirty="0" err="1" smtClean="0">
                <a:solidFill>
                  <a:srgbClr val="FF0000"/>
                </a:solidFill>
              </a:rPr>
              <a:t>ShowGridLines</a:t>
            </a:r>
            <a:r>
              <a:rPr lang="en-US" altLang="zh-TW" sz="2000" b="1" dirty="0" smtClean="0">
                <a:solidFill>
                  <a:srgbClr val="0000FF"/>
                </a:solidFill>
              </a:rPr>
              <a:t>="True"</a:t>
            </a:r>
            <a:r>
              <a:rPr lang="en-US" altLang="zh-TW" sz="2000" b="1" dirty="0" smtClean="0">
                <a:solidFill>
                  <a:srgbClr val="FF0000"/>
                </a:solidFill>
              </a:rPr>
              <a:t> </a:t>
            </a:r>
            <a:r>
              <a:rPr lang="en-US" altLang="zh-TW" sz="2000" b="1" dirty="0" err="1" smtClean="0">
                <a:solidFill>
                  <a:srgbClr val="FF0000"/>
                </a:solidFill>
              </a:rPr>
              <a:t>ShowTickMarks</a:t>
            </a:r>
            <a:r>
              <a:rPr lang="en-US" altLang="zh-TW" sz="2000" b="1" dirty="0" smtClean="0">
                <a:solidFill>
                  <a:srgbClr val="0000FF"/>
                </a:solidFill>
              </a:rPr>
              <a:t>="True" </a:t>
            </a:r>
            <a:r>
              <a:rPr lang="en-US" altLang="zh-TW" sz="2000" b="1" dirty="0" smtClean="0">
                <a:solidFill>
                  <a:srgbClr val="FF0000"/>
                </a:solidFill>
              </a:rPr>
              <a:t> </a:t>
            </a:r>
            <a:r>
              <a:rPr lang="en-US" altLang="zh-TW" sz="2000" b="1" dirty="0" err="1" smtClean="0">
                <a:solidFill>
                  <a:srgbClr val="FF0000"/>
                </a:solidFill>
              </a:rPr>
              <a:t>FontFamily</a:t>
            </a:r>
            <a:r>
              <a:rPr lang="en-US" altLang="zh-TW" sz="2000" b="1" dirty="0" smtClean="0">
                <a:solidFill>
                  <a:srgbClr val="0000FF"/>
                </a:solidFill>
              </a:rPr>
              <a:t>="</a:t>
            </a:r>
            <a:r>
              <a:rPr lang="zh-TW" altLang="en-US" sz="2000" b="1" dirty="0" smtClean="0">
                <a:solidFill>
                  <a:srgbClr val="0000FF"/>
                </a:solidFill>
              </a:rPr>
              <a:t>微軟正黑體</a:t>
            </a:r>
            <a:r>
              <a:rPr lang="en-US" altLang="zh-TW" sz="2000" b="1" dirty="0" smtClean="0">
                <a:solidFill>
                  <a:srgbClr val="0000FF"/>
                </a:solidFill>
              </a:rPr>
              <a:t>"</a:t>
            </a:r>
            <a:r>
              <a:rPr lang="en-US" altLang="zh-TW" sz="2000" b="1" dirty="0" smtClean="0">
                <a:solidFill>
                  <a:srgbClr val="FF0000"/>
                </a:solidFill>
              </a:rPr>
              <a:t> </a:t>
            </a:r>
            <a:r>
              <a:rPr lang="en-US" altLang="zh-TW" sz="2000" b="1" dirty="0" err="1" smtClean="0">
                <a:solidFill>
                  <a:srgbClr val="FF0000"/>
                </a:solidFill>
              </a:rPr>
              <a:t>FontSize</a:t>
            </a:r>
            <a:r>
              <a:rPr lang="en-US" altLang="zh-TW" sz="2000" b="1" dirty="0" smtClean="0">
                <a:solidFill>
                  <a:srgbClr val="0000FF"/>
                </a:solidFill>
              </a:rPr>
              <a:t>="16"/&gt;</a:t>
            </a:r>
          </a:p>
          <a:p>
            <a:r>
              <a:rPr lang="en-US" altLang="zh-TW" sz="2000" b="1" dirty="0" smtClean="0">
                <a:solidFill>
                  <a:srgbClr val="A31515"/>
                </a:solidFill>
              </a:rPr>
              <a:t>            </a:t>
            </a:r>
            <a:r>
              <a:rPr lang="en-US" altLang="zh-TW" sz="2000" b="1" dirty="0" smtClean="0">
                <a:solidFill>
                  <a:srgbClr val="0000FF"/>
                </a:solidFill>
              </a:rPr>
              <a:t>&lt;/</a:t>
            </a:r>
            <a:r>
              <a:rPr lang="en-US" altLang="zh-TW" sz="2000" b="1" dirty="0" err="1" smtClean="0">
                <a:solidFill>
                  <a:srgbClr val="A31515"/>
                </a:solidFill>
              </a:rPr>
              <a:t>charting</a:t>
            </a:r>
            <a:r>
              <a:rPr lang="en-US" altLang="zh-TW" sz="2000" b="1" dirty="0" err="1" smtClean="0">
                <a:solidFill>
                  <a:srgbClr val="0000FF"/>
                </a:solidFill>
              </a:rPr>
              <a:t>:</a:t>
            </a:r>
            <a:r>
              <a:rPr lang="en-US" altLang="zh-TW" sz="2000" b="1" dirty="0" err="1" smtClean="0">
                <a:solidFill>
                  <a:srgbClr val="A31515"/>
                </a:solidFill>
              </a:rPr>
              <a:t>Chart.Axes</a:t>
            </a:r>
            <a:r>
              <a:rPr lang="en-US" altLang="zh-TW" sz="2000" b="1" dirty="0" smtClean="0">
                <a:solidFill>
                  <a:srgbClr val="0000FF"/>
                </a:solidFill>
              </a:rPr>
              <a:t>&gt;</a:t>
            </a:r>
          </a:p>
          <a:p>
            <a:r>
              <a:rPr lang="en-US" altLang="zh-TW" sz="2000" dirty="0" smtClean="0">
                <a:solidFill>
                  <a:srgbClr val="A31515"/>
                </a:solidFill>
              </a:rPr>
              <a:t>            </a:t>
            </a:r>
            <a:r>
              <a:rPr lang="en-US" altLang="zh-TW" sz="2000" dirty="0" smtClean="0">
                <a:solidFill>
                  <a:srgbClr val="0000FF"/>
                </a:solidFill>
              </a:rPr>
              <a:t>&lt;</a:t>
            </a:r>
            <a:r>
              <a:rPr lang="en-US" altLang="zh-TW" sz="2000" dirty="0" err="1" smtClean="0">
                <a:solidFill>
                  <a:srgbClr val="A31515"/>
                </a:solidFill>
              </a:rPr>
              <a:t>charting</a:t>
            </a:r>
            <a:r>
              <a:rPr lang="en-US" altLang="zh-TW" sz="2000" dirty="0" err="1" smtClean="0">
                <a:solidFill>
                  <a:srgbClr val="0000FF"/>
                </a:solidFill>
              </a:rPr>
              <a:t>:</a:t>
            </a:r>
            <a:r>
              <a:rPr lang="en-US" altLang="zh-TW" sz="2000" dirty="0" err="1" smtClean="0">
                <a:solidFill>
                  <a:srgbClr val="A31515"/>
                </a:solidFill>
              </a:rPr>
              <a:t>Chart.Series</a:t>
            </a:r>
            <a:r>
              <a:rPr lang="en-US" altLang="zh-TW" sz="2000" dirty="0" smtClean="0">
                <a:solidFill>
                  <a:srgbClr val="0000FF"/>
                </a:solidFill>
              </a:rPr>
              <a:t>&gt;</a:t>
            </a:r>
          </a:p>
          <a:p>
            <a:r>
              <a:rPr lang="en-US" altLang="zh-TW" sz="2000" dirty="0" smtClean="0">
                <a:solidFill>
                  <a:srgbClr val="A31515"/>
                </a:solidFill>
              </a:rPr>
              <a:t>                </a:t>
            </a:r>
            <a:r>
              <a:rPr lang="en-US" altLang="zh-TW" sz="2000" dirty="0" smtClean="0">
                <a:solidFill>
                  <a:srgbClr val="0000FF"/>
                </a:solidFill>
              </a:rPr>
              <a:t>&lt;</a:t>
            </a:r>
            <a:r>
              <a:rPr lang="en-US" altLang="zh-TW" sz="2000" dirty="0" err="1" smtClean="0">
                <a:solidFill>
                  <a:srgbClr val="A31515"/>
                </a:solidFill>
              </a:rPr>
              <a:t>charting</a:t>
            </a:r>
            <a:r>
              <a:rPr lang="en-US" altLang="zh-TW" sz="2000" dirty="0" err="1" smtClean="0">
                <a:solidFill>
                  <a:srgbClr val="0000FF"/>
                </a:solidFill>
              </a:rPr>
              <a:t>:</a:t>
            </a:r>
            <a:r>
              <a:rPr lang="en-US" altLang="zh-TW" sz="2000" dirty="0" err="1" smtClean="0">
                <a:solidFill>
                  <a:srgbClr val="A31515"/>
                </a:solidFill>
              </a:rPr>
              <a:t>ColumnSeries</a:t>
            </a:r>
            <a:r>
              <a:rPr lang="en-US" altLang="zh-TW" sz="2000" dirty="0" smtClean="0">
                <a:solidFill>
                  <a:srgbClr val="FF0000"/>
                </a:solidFill>
              </a:rPr>
              <a:t> Title</a:t>
            </a:r>
            <a:r>
              <a:rPr lang="en-US" altLang="zh-TW" sz="2000" dirty="0" smtClean="0">
                <a:solidFill>
                  <a:srgbClr val="0000FF"/>
                </a:solidFill>
              </a:rPr>
              <a:t>="</a:t>
            </a:r>
            <a:r>
              <a:rPr lang="zh-TW" altLang="en-US" sz="2000" dirty="0" smtClean="0">
                <a:solidFill>
                  <a:srgbClr val="0000FF"/>
                </a:solidFill>
              </a:rPr>
              <a:t>圖組</a:t>
            </a:r>
            <a:r>
              <a:rPr lang="en-US" altLang="zh-TW" sz="2000" dirty="0" smtClean="0">
                <a:solidFill>
                  <a:srgbClr val="0000FF"/>
                </a:solidFill>
              </a:rPr>
              <a:t>A"&gt;</a:t>
            </a:r>
          </a:p>
          <a:p>
            <a:r>
              <a:rPr lang="en-US" altLang="zh-TW" sz="2000" dirty="0" smtClean="0">
                <a:solidFill>
                  <a:srgbClr val="A31515"/>
                </a:solidFill>
              </a:rPr>
              <a:t>                    </a:t>
            </a:r>
            <a:r>
              <a:rPr lang="en-US" altLang="zh-TW" sz="2000" dirty="0" smtClean="0">
                <a:solidFill>
                  <a:srgbClr val="0000FF"/>
                </a:solidFill>
              </a:rPr>
              <a:t>&lt;</a:t>
            </a:r>
            <a:r>
              <a:rPr lang="en-US" altLang="zh-TW" sz="2000" dirty="0" err="1" smtClean="0">
                <a:solidFill>
                  <a:srgbClr val="A31515"/>
                </a:solidFill>
              </a:rPr>
              <a:t>charting</a:t>
            </a:r>
            <a:r>
              <a:rPr lang="en-US" altLang="zh-TW" sz="2000" dirty="0" err="1" smtClean="0">
                <a:solidFill>
                  <a:srgbClr val="0000FF"/>
                </a:solidFill>
              </a:rPr>
              <a:t>:</a:t>
            </a:r>
            <a:r>
              <a:rPr lang="en-US" altLang="zh-TW" sz="2000" dirty="0" err="1" smtClean="0">
                <a:solidFill>
                  <a:srgbClr val="A31515"/>
                </a:solidFill>
              </a:rPr>
              <a:t>ColumnSeries.ItemsSource</a:t>
            </a:r>
            <a:r>
              <a:rPr lang="en-US" altLang="zh-TW" sz="2000" dirty="0" smtClean="0">
                <a:solidFill>
                  <a:srgbClr val="0000FF"/>
                </a:solidFill>
              </a:rPr>
              <a:t>&gt;</a:t>
            </a:r>
          </a:p>
          <a:p>
            <a:r>
              <a:rPr lang="en-US" altLang="zh-TW" sz="2000" dirty="0" smtClean="0">
                <a:solidFill>
                  <a:srgbClr val="A31515"/>
                </a:solidFill>
              </a:rPr>
              <a:t>                        </a:t>
            </a:r>
            <a:r>
              <a:rPr lang="en-US" altLang="zh-TW" sz="2000" dirty="0" smtClean="0">
                <a:solidFill>
                  <a:srgbClr val="0000FF"/>
                </a:solidFill>
              </a:rPr>
              <a:t>&lt;</a:t>
            </a:r>
            <a:r>
              <a:rPr lang="en-US" altLang="zh-TW" sz="2000" dirty="0" err="1" smtClean="0">
                <a:solidFill>
                  <a:srgbClr val="A31515"/>
                </a:solidFill>
              </a:rPr>
              <a:t>controls</a:t>
            </a:r>
            <a:r>
              <a:rPr lang="en-US" altLang="zh-TW" sz="2000" dirty="0" err="1" smtClean="0">
                <a:solidFill>
                  <a:srgbClr val="0000FF"/>
                </a:solidFill>
              </a:rPr>
              <a:t>:</a:t>
            </a:r>
            <a:r>
              <a:rPr lang="en-US" altLang="zh-TW" sz="2000" dirty="0" err="1" smtClean="0">
                <a:solidFill>
                  <a:srgbClr val="A31515"/>
                </a:solidFill>
              </a:rPr>
              <a:t>ObjectCollection</a:t>
            </a:r>
            <a:r>
              <a:rPr lang="en-US" altLang="zh-TW" sz="2000" dirty="0" smtClean="0">
                <a:solidFill>
                  <a:srgbClr val="0000FF"/>
                </a:solidFill>
              </a:rPr>
              <a:t>&gt;</a:t>
            </a:r>
          </a:p>
          <a:p>
            <a:r>
              <a:rPr lang="en-US" altLang="zh-TW" sz="2000" dirty="0" smtClean="0">
                <a:solidFill>
                  <a:srgbClr val="A31515"/>
                </a:solidFill>
              </a:rPr>
              <a:t>                            </a:t>
            </a:r>
            <a:r>
              <a:rPr lang="en-US" altLang="zh-TW" sz="2000" dirty="0" smtClean="0">
                <a:solidFill>
                  <a:srgbClr val="0000FF"/>
                </a:solidFill>
              </a:rPr>
              <a:t>&lt;</a:t>
            </a:r>
            <a:r>
              <a:rPr lang="en-US" altLang="zh-TW" sz="2000" dirty="0" smtClean="0">
                <a:solidFill>
                  <a:srgbClr val="A31515"/>
                </a:solidFill>
              </a:rPr>
              <a:t>sys</a:t>
            </a:r>
            <a:r>
              <a:rPr lang="en-US" altLang="zh-TW" sz="2000" dirty="0" smtClean="0">
                <a:solidFill>
                  <a:srgbClr val="0000FF"/>
                </a:solidFill>
              </a:rPr>
              <a:t>:</a:t>
            </a:r>
            <a:r>
              <a:rPr lang="en-US" altLang="zh-TW" sz="2000" dirty="0" smtClean="0">
                <a:solidFill>
                  <a:srgbClr val="A31515"/>
                </a:solidFill>
              </a:rPr>
              <a:t>Int32</a:t>
            </a:r>
            <a:r>
              <a:rPr lang="en-US" altLang="zh-TW" sz="2000" dirty="0" smtClean="0">
                <a:solidFill>
                  <a:srgbClr val="0000FF"/>
                </a:solidFill>
              </a:rPr>
              <a:t>&gt;</a:t>
            </a:r>
            <a:r>
              <a:rPr lang="en-US" altLang="zh-TW" sz="2000" dirty="0" smtClean="0">
                <a:solidFill>
                  <a:srgbClr val="A31515"/>
                </a:solidFill>
              </a:rPr>
              <a:t>1</a:t>
            </a:r>
            <a:r>
              <a:rPr lang="en-US" altLang="zh-TW" sz="2000" dirty="0" smtClean="0">
                <a:solidFill>
                  <a:srgbClr val="0000FF"/>
                </a:solidFill>
              </a:rPr>
              <a:t>&lt;/</a:t>
            </a:r>
            <a:r>
              <a:rPr lang="en-US" altLang="zh-TW" sz="2000" dirty="0" smtClean="0">
                <a:solidFill>
                  <a:srgbClr val="A31515"/>
                </a:solidFill>
              </a:rPr>
              <a:t>sys</a:t>
            </a:r>
            <a:r>
              <a:rPr lang="en-US" altLang="zh-TW" sz="2000" dirty="0" smtClean="0">
                <a:solidFill>
                  <a:srgbClr val="0000FF"/>
                </a:solidFill>
              </a:rPr>
              <a:t>:</a:t>
            </a:r>
            <a:r>
              <a:rPr lang="en-US" altLang="zh-TW" sz="2000" dirty="0" smtClean="0">
                <a:solidFill>
                  <a:srgbClr val="A31515"/>
                </a:solidFill>
              </a:rPr>
              <a:t>Int32</a:t>
            </a:r>
            <a:r>
              <a:rPr lang="en-US" altLang="zh-TW" sz="2000" dirty="0" smtClean="0">
                <a:solidFill>
                  <a:srgbClr val="0000FF"/>
                </a:solidFill>
              </a:rPr>
              <a:t>&gt;</a:t>
            </a:r>
          </a:p>
          <a:p>
            <a:r>
              <a:rPr lang="en-US" altLang="zh-TW" sz="2000" dirty="0" smtClean="0">
                <a:solidFill>
                  <a:srgbClr val="A31515"/>
                </a:solidFill>
              </a:rPr>
              <a:t>                            </a:t>
            </a:r>
            <a:r>
              <a:rPr lang="en-US" altLang="zh-TW" sz="2000" dirty="0" smtClean="0">
                <a:solidFill>
                  <a:srgbClr val="0000FF"/>
                </a:solidFill>
              </a:rPr>
              <a:t>&lt;</a:t>
            </a:r>
            <a:r>
              <a:rPr lang="en-US" altLang="zh-TW" sz="2000" dirty="0" smtClean="0">
                <a:solidFill>
                  <a:srgbClr val="A31515"/>
                </a:solidFill>
              </a:rPr>
              <a:t>sys</a:t>
            </a:r>
            <a:r>
              <a:rPr lang="en-US" altLang="zh-TW" sz="2000" dirty="0" smtClean="0">
                <a:solidFill>
                  <a:srgbClr val="0000FF"/>
                </a:solidFill>
              </a:rPr>
              <a:t>:</a:t>
            </a:r>
            <a:r>
              <a:rPr lang="en-US" altLang="zh-TW" sz="2000" dirty="0" smtClean="0">
                <a:solidFill>
                  <a:srgbClr val="A31515"/>
                </a:solidFill>
              </a:rPr>
              <a:t>Int32</a:t>
            </a:r>
            <a:r>
              <a:rPr lang="en-US" altLang="zh-TW" sz="2000" dirty="0" smtClean="0">
                <a:solidFill>
                  <a:srgbClr val="0000FF"/>
                </a:solidFill>
              </a:rPr>
              <a:t>&gt;</a:t>
            </a:r>
            <a:r>
              <a:rPr lang="en-US" altLang="zh-TW" sz="2000" dirty="0" smtClean="0">
                <a:solidFill>
                  <a:srgbClr val="A31515"/>
                </a:solidFill>
              </a:rPr>
              <a:t>3</a:t>
            </a:r>
            <a:r>
              <a:rPr lang="en-US" altLang="zh-TW" sz="2000" dirty="0" smtClean="0">
                <a:solidFill>
                  <a:srgbClr val="0000FF"/>
                </a:solidFill>
              </a:rPr>
              <a:t>&lt;/</a:t>
            </a:r>
            <a:r>
              <a:rPr lang="en-US" altLang="zh-TW" sz="2000" dirty="0" smtClean="0">
                <a:solidFill>
                  <a:srgbClr val="A31515"/>
                </a:solidFill>
              </a:rPr>
              <a:t>sys</a:t>
            </a:r>
            <a:r>
              <a:rPr lang="en-US" altLang="zh-TW" sz="2000" dirty="0" smtClean="0">
                <a:solidFill>
                  <a:srgbClr val="0000FF"/>
                </a:solidFill>
              </a:rPr>
              <a:t>:</a:t>
            </a:r>
            <a:r>
              <a:rPr lang="en-US" altLang="zh-TW" sz="2000" dirty="0" smtClean="0">
                <a:solidFill>
                  <a:srgbClr val="A31515"/>
                </a:solidFill>
              </a:rPr>
              <a:t>Int32</a:t>
            </a:r>
            <a:r>
              <a:rPr lang="en-US" altLang="zh-TW" sz="2000" dirty="0" smtClean="0">
                <a:solidFill>
                  <a:srgbClr val="0000FF"/>
                </a:solidFill>
              </a:rPr>
              <a:t>&gt;</a:t>
            </a:r>
          </a:p>
          <a:p>
            <a:r>
              <a:rPr lang="en-US" altLang="zh-TW" sz="2000" dirty="0" smtClean="0">
                <a:solidFill>
                  <a:srgbClr val="A31515"/>
                </a:solidFill>
              </a:rPr>
              <a:t>(…</a:t>
            </a:r>
            <a:r>
              <a:rPr lang="zh-TW" altLang="en-US" sz="2000" dirty="0" smtClean="0">
                <a:solidFill>
                  <a:srgbClr val="A31515"/>
                </a:solidFill>
              </a:rPr>
              <a:t>略</a:t>
            </a:r>
            <a:r>
              <a:rPr lang="en-US" altLang="zh-TW" sz="2000" dirty="0" smtClean="0">
                <a:solidFill>
                  <a:srgbClr val="A31515"/>
                </a:solidFill>
              </a:rPr>
              <a:t>…)</a:t>
            </a:r>
            <a:endParaRPr lang="zh-TW" altLang="en-US" sz="2000" dirty="0">
              <a:solidFill>
                <a:srgbClr val="FF0000"/>
              </a:solidFill>
            </a:endParaRPr>
          </a:p>
        </p:txBody>
      </p:sp>
      <p:sp>
        <p:nvSpPr>
          <p:cNvPr id="7" name="矩形 6"/>
          <p:cNvSpPr/>
          <p:nvPr/>
        </p:nvSpPr>
        <p:spPr bwMode="auto">
          <a:xfrm>
            <a:off x="571472" y="1785926"/>
            <a:ext cx="8001056" cy="2428892"/>
          </a:xfrm>
          <a:prstGeom prst="rect">
            <a:avLst/>
          </a:prstGeom>
          <a:solidFill>
            <a:schemeClr val="bg1">
              <a:lumMod val="85000"/>
              <a:lumOff val="15000"/>
              <a:alpha val="14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TW" alt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054" y="228600"/>
            <a:ext cx="8375946" cy="941796"/>
          </a:xfrm>
        </p:spPr>
        <p:txBody>
          <a:bodyPr/>
          <a:lstStyle/>
          <a:p>
            <a:r>
              <a:rPr lang="zh-TW" altLang="en-US" sz="4000" dirty="0" smtClean="0">
                <a:latin typeface="微軟正黑體" pitchFamily="34" charset="-120"/>
                <a:ea typeface="微軟正黑體" pitchFamily="34" charset="-120"/>
              </a:rPr>
              <a:t>以</a:t>
            </a:r>
            <a:r>
              <a:rPr altLang="zh-TW" sz="4000" dirty="0" smtClean="0">
                <a:latin typeface="微軟正黑體" pitchFamily="34" charset="-120"/>
                <a:ea typeface="微軟正黑體" pitchFamily="34" charset="-120"/>
              </a:rPr>
              <a:t>Xaml Code</a:t>
            </a:r>
            <a:r>
              <a:rPr lang="zh-TW" altLang="en-US" sz="4000" dirty="0" smtClean="0">
                <a:latin typeface="微軟正黑體" pitchFamily="34" charset="-120"/>
                <a:ea typeface="微軟正黑體" pitchFamily="34" charset="-120"/>
              </a:rPr>
              <a:t>客製化繪製區域背景</a:t>
            </a:r>
            <a:r>
              <a:rPr lang="zh-TW" altLang="en-US" sz="4000" dirty="0" smtClean="0"/>
              <a:t/>
            </a:r>
            <a:br>
              <a:rPr lang="zh-TW" altLang="en-US" sz="4000" dirty="0" smtClean="0"/>
            </a:br>
            <a:r>
              <a:rPr sz="2800" dirty="0" smtClean="0">
                <a:solidFill>
                  <a:schemeClr val="tx2"/>
                </a:solidFill>
              </a:rPr>
              <a:t>Silverlight DataVisualization</a:t>
            </a:r>
            <a:endParaRPr lang="en-US" sz="2800" dirty="0"/>
          </a:p>
        </p:txBody>
      </p:sp>
      <p:sp>
        <p:nvSpPr>
          <p:cNvPr id="6" name="文字方塊 5"/>
          <p:cNvSpPr txBox="1"/>
          <p:nvPr/>
        </p:nvSpPr>
        <p:spPr>
          <a:xfrm>
            <a:off x="642910" y="1428736"/>
            <a:ext cx="8143932" cy="3970318"/>
          </a:xfrm>
          <a:prstGeom prst="rect">
            <a:avLst/>
          </a:prstGeom>
          <a:noFill/>
        </p:spPr>
        <p:txBody>
          <a:bodyPr wrap="square" rtlCol="0">
            <a:spAutoFit/>
          </a:bodyPr>
          <a:lstStyle/>
          <a:p>
            <a:r>
              <a:rPr lang="en-US" altLang="zh-TW" sz="2800" dirty="0" smtClean="0">
                <a:solidFill>
                  <a:srgbClr val="0000FF"/>
                </a:solidFill>
              </a:rPr>
              <a:t>&lt;</a:t>
            </a:r>
            <a:r>
              <a:rPr lang="en-US" altLang="zh-TW" sz="2800" dirty="0" err="1" smtClean="0">
                <a:solidFill>
                  <a:srgbClr val="A31515"/>
                </a:solidFill>
              </a:rPr>
              <a:t>charting</a:t>
            </a:r>
            <a:r>
              <a:rPr lang="en-US" altLang="zh-TW" sz="2800" dirty="0" err="1" smtClean="0">
                <a:solidFill>
                  <a:srgbClr val="0000FF"/>
                </a:solidFill>
              </a:rPr>
              <a:t>:</a:t>
            </a:r>
            <a:r>
              <a:rPr lang="en-US" altLang="zh-TW" sz="2800" dirty="0" err="1" smtClean="0">
                <a:solidFill>
                  <a:srgbClr val="A31515"/>
                </a:solidFill>
              </a:rPr>
              <a:t>Chart</a:t>
            </a:r>
            <a:r>
              <a:rPr lang="en-US" altLang="zh-TW" sz="2800" dirty="0" smtClean="0">
                <a:solidFill>
                  <a:srgbClr val="FF0000"/>
                </a:solidFill>
              </a:rPr>
              <a:t> </a:t>
            </a:r>
            <a:br>
              <a:rPr lang="en-US" altLang="zh-TW" sz="2800" dirty="0" smtClean="0">
                <a:solidFill>
                  <a:srgbClr val="FF0000"/>
                </a:solidFill>
              </a:rPr>
            </a:br>
            <a:r>
              <a:rPr lang="en-US" altLang="zh-TW" sz="2800" dirty="0" smtClean="0">
                <a:solidFill>
                  <a:srgbClr val="FF0000"/>
                </a:solidFill>
              </a:rPr>
              <a:t>Title</a:t>
            </a:r>
            <a:r>
              <a:rPr lang="en-US" altLang="zh-TW" sz="2800" dirty="0" smtClean="0">
                <a:solidFill>
                  <a:srgbClr val="0000FF"/>
                </a:solidFill>
              </a:rPr>
              <a:t>="Column Chart By </a:t>
            </a:r>
            <a:r>
              <a:rPr lang="en-US" altLang="zh-TW" sz="2800" dirty="0" err="1" smtClean="0">
                <a:solidFill>
                  <a:srgbClr val="0000FF"/>
                </a:solidFill>
              </a:rPr>
              <a:t>Xaml</a:t>
            </a:r>
            <a:r>
              <a:rPr lang="en-US" altLang="zh-TW" sz="2800" dirty="0" smtClean="0">
                <a:solidFill>
                  <a:srgbClr val="0000FF"/>
                </a:solidFill>
              </a:rPr>
              <a:t>"</a:t>
            </a:r>
            <a:r>
              <a:rPr lang="en-US" altLang="zh-TW" sz="2800" dirty="0" smtClean="0">
                <a:solidFill>
                  <a:srgbClr val="FF0000"/>
                </a:solidFill>
              </a:rPr>
              <a:t> </a:t>
            </a:r>
            <a:r>
              <a:rPr lang="en-US" altLang="zh-TW" sz="2800" dirty="0" err="1" smtClean="0">
                <a:solidFill>
                  <a:srgbClr val="FF0000"/>
                </a:solidFill>
              </a:rPr>
              <a:t>LegendTitle</a:t>
            </a:r>
            <a:r>
              <a:rPr lang="en-US" altLang="zh-TW" sz="2800" dirty="0" smtClean="0">
                <a:solidFill>
                  <a:srgbClr val="0000FF"/>
                </a:solidFill>
              </a:rPr>
              <a:t>="</a:t>
            </a:r>
            <a:r>
              <a:rPr lang="zh-TW" altLang="en-US" sz="2800" dirty="0" smtClean="0">
                <a:solidFill>
                  <a:srgbClr val="0000FF"/>
                </a:solidFill>
              </a:rPr>
              <a:t>圖例</a:t>
            </a:r>
            <a:r>
              <a:rPr lang="en-US" altLang="zh-TW" sz="2800" dirty="0" smtClean="0">
                <a:solidFill>
                  <a:srgbClr val="0000FF"/>
                </a:solidFill>
              </a:rPr>
              <a:t>"</a:t>
            </a:r>
            <a:r>
              <a:rPr lang="en-US" altLang="zh-TW" sz="2800" dirty="0" smtClean="0">
                <a:solidFill>
                  <a:srgbClr val="FF0000"/>
                </a:solidFill>
              </a:rPr>
              <a:t> </a:t>
            </a:r>
            <a:br>
              <a:rPr lang="en-US" altLang="zh-TW" sz="2800" dirty="0" smtClean="0">
                <a:solidFill>
                  <a:srgbClr val="FF0000"/>
                </a:solidFill>
              </a:rPr>
            </a:br>
            <a:r>
              <a:rPr lang="en-US" altLang="zh-TW" sz="2800" b="1" dirty="0" err="1" smtClean="0">
                <a:solidFill>
                  <a:srgbClr val="FF0000"/>
                </a:solidFill>
              </a:rPr>
              <a:t>PlotAreaStyle</a:t>
            </a:r>
            <a:r>
              <a:rPr lang="en-US" altLang="zh-TW" sz="2800" b="1" dirty="0" smtClean="0">
                <a:solidFill>
                  <a:srgbClr val="0000FF"/>
                </a:solidFill>
              </a:rPr>
              <a:t>="{</a:t>
            </a:r>
            <a:r>
              <a:rPr lang="en-US" altLang="zh-TW" sz="2800" b="1" dirty="0" err="1" smtClean="0">
                <a:solidFill>
                  <a:srgbClr val="A31515"/>
                </a:solidFill>
              </a:rPr>
              <a:t>StaticResource</a:t>
            </a:r>
            <a:r>
              <a:rPr lang="en-US" altLang="zh-TW" sz="2800" b="1" dirty="0" smtClean="0">
                <a:solidFill>
                  <a:srgbClr val="FF0000"/>
                </a:solidFill>
              </a:rPr>
              <a:t> </a:t>
            </a:r>
            <a:r>
              <a:rPr lang="en-US" altLang="zh-TW" sz="2800" b="1" dirty="0" err="1" smtClean="0">
                <a:solidFill>
                  <a:srgbClr val="FF0000"/>
                </a:solidFill>
              </a:rPr>
              <a:t>MyPlotArea</a:t>
            </a:r>
            <a:r>
              <a:rPr lang="en-US" altLang="zh-TW" sz="2800" b="1" dirty="0" smtClean="0">
                <a:solidFill>
                  <a:srgbClr val="0000FF"/>
                </a:solidFill>
              </a:rPr>
              <a:t>}"</a:t>
            </a:r>
            <a:r>
              <a:rPr lang="en-US" altLang="zh-TW" sz="2800" dirty="0" smtClean="0">
                <a:solidFill>
                  <a:srgbClr val="0000FF"/>
                </a:solidFill>
              </a:rPr>
              <a:t>&gt;</a:t>
            </a:r>
          </a:p>
          <a:p>
            <a:r>
              <a:rPr lang="en-US" altLang="zh-TW" sz="2800" dirty="0" smtClean="0">
                <a:solidFill>
                  <a:srgbClr val="A31515"/>
                </a:solidFill>
              </a:rPr>
              <a:t>            </a:t>
            </a:r>
            <a:r>
              <a:rPr lang="en-US" altLang="zh-TW" sz="2800" dirty="0" smtClean="0">
                <a:solidFill>
                  <a:srgbClr val="0000FF"/>
                </a:solidFill>
              </a:rPr>
              <a:t>&lt;</a:t>
            </a:r>
            <a:r>
              <a:rPr lang="en-US" altLang="zh-TW" sz="2800" dirty="0" err="1" smtClean="0">
                <a:solidFill>
                  <a:srgbClr val="A31515"/>
                </a:solidFill>
              </a:rPr>
              <a:t>charting</a:t>
            </a:r>
            <a:r>
              <a:rPr lang="en-US" altLang="zh-TW" sz="2800" dirty="0" err="1" smtClean="0">
                <a:solidFill>
                  <a:srgbClr val="0000FF"/>
                </a:solidFill>
              </a:rPr>
              <a:t>:</a:t>
            </a:r>
            <a:r>
              <a:rPr lang="en-US" altLang="zh-TW" sz="2800" dirty="0" err="1" smtClean="0">
                <a:solidFill>
                  <a:srgbClr val="A31515"/>
                </a:solidFill>
              </a:rPr>
              <a:t>Chart.Series</a:t>
            </a:r>
            <a:r>
              <a:rPr lang="en-US" altLang="zh-TW" sz="2800" dirty="0" smtClean="0">
                <a:solidFill>
                  <a:srgbClr val="0000FF"/>
                </a:solidFill>
              </a:rPr>
              <a:t>&gt;</a:t>
            </a:r>
          </a:p>
          <a:p>
            <a:r>
              <a:rPr lang="en-US" altLang="zh-TW" sz="2800" dirty="0" smtClean="0">
                <a:solidFill>
                  <a:srgbClr val="A31515"/>
                </a:solidFill>
              </a:rPr>
              <a:t>                </a:t>
            </a:r>
            <a:r>
              <a:rPr lang="en-US" altLang="zh-TW" sz="2800" dirty="0" smtClean="0">
                <a:solidFill>
                  <a:srgbClr val="0000FF"/>
                </a:solidFill>
              </a:rPr>
              <a:t>&lt;</a:t>
            </a:r>
            <a:r>
              <a:rPr lang="en-US" altLang="zh-TW" sz="2800" dirty="0" err="1" smtClean="0">
                <a:solidFill>
                  <a:srgbClr val="A31515"/>
                </a:solidFill>
              </a:rPr>
              <a:t>charting</a:t>
            </a:r>
            <a:r>
              <a:rPr lang="en-US" altLang="zh-TW" sz="2800" dirty="0" err="1" smtClean="0">
                <a:solidFill>
                  <a:srgbClr val="0000FF"/>
                </a:solidFill>
              </a:rPr>
              <a:t>:</a:t>
            </a:r>
            <a:r>
              <a:rPr lang="en-US" altLang="zh-TW" sz="2800" dirty="0" err="1" smtClean="0">
                <a:solidFill>
                  <a:srgbClr val="A31515"/>
                </a:solidFill>
              </a:rPr>
              <a:t>ColumnSeries</a:t>
            </a:r>
            <a:r>
              <a:rPr lang="en-US" altLang="zh-TW" sz="2800" dirty="0" smtClean="0">
                <a:solidFill>
                  <a:srgbClr val="FF0000"/>
                </a:solidFill>
              </a:rPr>
              <a:t> Title</a:t>
            </a:r>
            <a:r>
              <a:rPr lang="en-US" altLang="zh-TW" sz="2800" dirty="0" smtClean="0">
                <a:solidFill>
                  <a:srgbClr val="0000FF"/>
                </a:solidFill>
              </a:rPr>
              <a:t>="</a:t>
            </a:r>
            <a:r>
              <a:rPr lang="zh-TW" altLang="en-US" sz="2800" dirty="0" smtClean="0">
                <a:solidFill>
                  <a:srgbClr val="0000FF"/>
                </a:solidFill>
              </a:rPr>
              <a:t>圖組</a:t>
            </a:r>
            <a:r>
              <a:rPr lang="en-US" altLang="zh-TW" sz="2800" dirty="0" smtClean="0">
                <a:solidFill>
                  <a:srgbClr val="0000FF"/>
                </a:solidFill>
              </a:rPr>
              <a:t>A"&gt;</a:t>
            </a:r>
          </a:p>
          <a:p>
            <a:r>
              <a:rPr lang="en-US" altLang="zh-TW" sz="2800" dirty="0" smtClean="0">
                <a:solidFill>
                  <a:srgbClr val="A31515"/>
                </a:solidFill>
              </a:rPr>
              <a:t>                    </a:t>
            </a:r>
            <a:r>
              <a:rPr lang="en-US" altLang="zh-TW" sz="2800" dirty="0" smtClean="0">
                <a:solidFill>
                  <a:srgbClr val="0000FF"/>
                </a:solidFill>
              </a:rPr>
              <a:t>&lt;</a:t>
            </a:r>
            <a:r>
              <a:rPr lang="en-US" altLang="zh-TW" sz="2800" dirty="0" err="1" smtClean="0">
                <a:solidFill>
                  <a:srgbClr val="A31515"/>
                </a:solidFill>
              </a:rPr>
              <a:t>charting</a:t>
            </a:r>
            <a:r>
              <a:rPr lang="en-US" altLang="zh-TW" sz="2800" dirty="0" err="1" smtClean="0">
                <a:solidFill>
                  <a:srgbClr val="0000FF"/>
                </a:solidFill>
              </a:rPr>
              <a:t>:</a:t>
            </a:r>
            <a:r>
              <a:rPr lang="en-US" altLang="zh-TW" sz="2800" dirty="0" err="1" smtClean="0">
                <a:solidFill>
                  <a:srgbClr val="A31515"/>
                </a:solidFill>
              </a:rPr>
              <a:t>ColumnSeries.ItemsSource</a:t>
            </a:r>
            <a:r>
              <a:rPr lang="en-US" altLang="zh-TW" sz="2800" dirty="0" smtClean="0">
                <a:solidFill>
                  <a:srgbClr val="0000FF"/>
                </a:solidFill>
              </a:rPr>
              <a:t>&gt;</a:t>
            </a:r>
          </a:p>
          <a:p>
            <a:r>
              <a:rPr lang="en-US" altLang="zh-TW" sz="2800" dirty="0" smtClean="0">
                <a:solidFill>
                  <a:srgbClr val="A31515"/>
                </a:solidFill>
              </a:rPr>
              <a:t>                        </a:t>
            </a:r>
            <a:r>
              <a:rPr lang="en-US" altLang="zh-TW" sz="2800" dirty="0" smtClean="0">
                <a:solidFill>
                  <a:srgbClr val="0000FF"/>
                </a:solidFill>
              </a:rPr>
              <a:t>&lt;</a:t>
            </a:r>
            <a:r>
              <a:rPr lang="en-US" altLang="zh-TW" sz="2800" dirty="0" err="1" smtClean="0">
                <a:solidFill>
                  <a:srgbClr val="A31515"/>
                </a:solidFill>
              </a:rPr>
              <a:t>controls</a:t>
            </a:r>
            <a:r>
              <a:rPr lang="en-US" altLang="zh-TW" sz="2800" dirty="0" err="1" smtClean="0">
                <a:solidFill>
                  <a:srgbClr val="0000FF"/>
                </a:solidFill>
              </a:rPr>
              <a:t>:</a:t>
            </a:r>
            <a:r>
              <a:rPr lang="en-US" altLang="zh-TW" sz="2800" dirty="0" err="1" smtClean="0">
                <a:solidFill>
                  <a:srgbClr val="A31515"/>
                </a:solidFill>
              </a:rPr>
              <a:t>ObjectCollection</a:t>
            </a:r>
            <a:r>
              <a:rPr lang="en-US" altLang="zh-TW" sz="2800" dirty="0" smtClean="0">
                <a:solidFill>
                  <a:srgbClr val="0000FF"/>
                </a:solidFill>
              </a:rPr>
              <a:t>&gt;</a:t>
            </a:r>
          </a:p>
          <a:p>
            <a:r>
              <a:rPr lang="en-US" altLang="zh-TW" sz="2800" dirty="0" smtClean="0">
                <a:solidFill>
                  <a:srgbClr val="A31515"/>
                </a:solidFill>
              </a:rPr>
              <a:t>                            </a:t>
            </a:r>
            <a:r>
              <a:rPr lang="en-US" altLang="zh-TW" sz="2800" dirty="0" smtClean="0">
                <a:solidFill>
                  <a:srgbClr val="0000FF"/>
                </a:solidFill>
              </a:rPr>
              <a:t>&lt;</a:t>
            </a:r>
            <a:r>
              <a:rPr lang="en-US" altLang="zh-TW" sz="2800" dirty="0" smtClean="0">
                <a:solidFill>
                  <a:srgbClr val="A31515"/>
                </a:solidFill>
              </a:rPr>
              <a:t>sys</a:t>
            </a:r>
            <a:r>
              <a:rPr lang="en-US" altLang="zh-TW" sz="2800" dirty="0" smtClean="0">
                <a:solidFill>
                  <a:srgbClr val="0000FF"/>
                </a:solidFill>
              </a:rPr>
              <a:t>:</a:t>
            </a:r>
            <a:r>
              <a:rPr lang="en-US" altLang="zh-TW" sz="2800" dirty="0" smtClean="0">
                <a:solidFill>
                  <a:srgbClr val="A31515"/>
                </a:solidFill>
              </a:rPr>
              <a:t>Int32</a:t>
            </a:r>
            <a:r>
              <a:rPr lang="en-US" altLang="zh-TW" sz="2800" dirty="0" smtClean="0">
                <a:solidFill>
                  <a:srgbClr val="0000FF"/>
                </a:solidFill>
              </a:rPr>
              <a:t>&gt;</a:t>
            </a:r>
            <a:r>
              <a:rPr lang="en-US" altLang="zh-TW" sz="2800" dirty="0" smtClean="0">
                <a:solidFill>
                  <a:srgbClr val="A31515"/>
                </a:solidFill>
              </a:rPr>
              <a:t>1</a:t>
            </a:r>
            <a:r>
              <a:rPr lang="en-US" altLang="zh-TW" sz="2800" dirty="0" smtClean="0">
                <a:solidFill>
                  <a:srgbClr val="0000FF"/>
                </a:solidFill>
              </a:rPr>
              <a:t>&lt;/</a:t>
            </a:r>
            <a:r>
              <a:rPr lang="en-US" altLang="zh-TW" sz="2800" dirty="0" smtClean="0">
                <a:solidFill>
                  <a:srgbClr val="A31515"/>
                </a:solidFill>
              </a:rPr>
              <a:t>sys</a:t>
            </a:r>
            <a:r>
              <a:rPr lang="en-US" altLang="zh-TW" sz="2800" dirty="0" smtClean="0">
                <a:solidFill>
                  <a:srgbClr val="0000FF"/>
                </a:solidFill>
              </a:rPr>
              <a:t>:</a:t>
            </a:r>
            <a:r>
              <a:rPr lang="en-US" altLang="zh-TW" sz="2800" dirty="0" smtClean="0">
                <a:solidFill>
                  <a:srgbClr val="A31515"/>
                </a:solidFill>
              </a:rPr>
              <a:t>Int32</a:t>
            </a:r>
            <a:r>
              <a:rPr lang="en-US" altLang="zh-TW" sz="2800" dirty="0" smtClean="0">
                <a:solidFill>
                  <a:srgbClr val="0000FF"/>
                </a:solidFill>
              </a:rPr>
              <a:t>&gt;</a:t>
            </a:r>
          </a:p>
          <a:p>
            <a:r>
              <a:rPr lang="en-US" altLang="zh-TW" sz="2800" dirty="0" smtClean="0">
                <a:solidFill>
                  <a:srgbClr val="0000FF"/>
                </a:solidFill>
              </a:rPr>
              <a:t>(…</a:t>
            </a:r>
            <a:r>
              <a:rPr lang="zh-TW" altLang="en-US" sz="2800" dirty="0" smtClean="0">
                <a:solidFill>
                  <a:srgbClr val="0000FF"/>
                </a:solidFill>
              </a:rPr>
              <a:t>略</a:t>
            </a:r>
            <a:r>
              <a:rPr lang="en-US" altLang="zh-TW" sz="2800" dirty="0" smtClean="0">
                <a:solidFill>
                  <a:srgbClr val="0000FF"/>
                </a:solidFill>
              </a:rPr>
              <a:t>…)</a:t>
            </a:r>
            <a:endParaRPr lang="zh-TW" altLang="en-US" sz="2800" dirty="0">
              <a:solidFill>
                <a:srgbClr val="FF0000"/>
              </a:solidFill>
            </a:endParaRPr>
          </a:p>
        </p:txBody>
      </p:sp>
      <p:sp>
        <p:nvSpPr>
          <p:cNvPr id="7" name="矩形 6"/>
          <p:cNvSpPr/>
          <p:nvPr/>
        </p:nvSpPr>
        <p:spPr bwMode="auto">
          <a:xfrm>
            <a:off x="681010" y="2319330"/>
            <a:ext cx="7248576" cy="466728"/>
          </a:xfrm>
          <a:prstGeom prst="rect">
            <a:avLst/>
          </a:prstGeom>
          <a:solidFill>
            <a:schemeClr val="bg1">
              <a:lumMod val="85000"/>
              <a:lumOff val="15000"/>
              <a:alpha val="14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TW" alt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文字方塊 7"/>
          <p:cNvSpPr txBox="1"/>
          <p:nvPr/>
        </p:nvSpPr>
        <p:spPr>
          <a:xfrm>
            <a:off x="5786414" y="642918"/>
            <a:ext cx="3143304" cy="369332"/>
          </a:xfrm>
          <a:prstGeom prst="rect">
            <a:avLst/>
          </a:prstGeom>
          <a:noFill/>
        </p:spPr>
        <p:txBody>
          <a:bodyPr wrap="square" rtlCol="0">
            <a:spAutoFit/>
          </a:bodyPr>
          <a:lstStyle/>
          <a:p>
            <a:pPr algn="r"/>
            <a:r>
              <a:rPr lang="en-US" altLang="zh-TW" dirty="0" err="1" smtClean="0">
                <a:solidFill>
                  <a:schemeClr val="accent6">
                    <a:lumMod val="60000"/>
                    <a:lumOff val="40000"/>
                  </a:schemeClr>
                </a:solidFill>
              </a:rPr>
              <a:t>ColumnChartByXaml_test.xaml</a:t>
            </a:r>
            <a:endParaRPr lang="zh-TW" altLang="en-US" dirty="0">
              <a:solidFill>
                <a:schemeClr val="accent6">
                  <a:lumMod val="60000"/>
                  <a:lumOff val="40000"/>
                </a:schemeClr>
              </a:solidFill>
            </a:endParaRPr>
          </a:p>
        </p:txBody>
      </p:sp>
      <p:pic>
        <p:nvPicPr>
          <p:cNvPr id="9" name="Picture 2"/>
          <p:cNvPicPr>
            <a:picLocks noChangeAspect="1" noChangeArrowheads="1"/>
          </p:cNvPicPr>
          <p:nvPr/>
        </p:nvPicPr>
        <p:blipFill>
          <a:blip r:embed="rId3"/>
          <a:srcRect/>
          <a:stretch>
            <a:fillRect/>
          </a:stretch>
        </p:blipFill>
        <p:spPr bwMode="auto">
          <a:xfrm>
            <a:off x="6500826" y="4786322"/>
            <a:ext cx="2217186" cy="185260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054" y="228600"/>
            <a:ext cx="8375946" cy="941796"/>
          </a:xfrm>
        </p:spPr>
        <p:txBody>
          <a:bodyPr/>
          <a:lstStyle/>
          <a:p>
            <a:r>
              <a:rPr lang="zh-TW" altLang="en-US" sz="4000" dirty="0" smtClean="0">
                <a:latin typeface="微軟正黑體" pitchFamily="34" charset="-120"/>
                <a:ea typeface="微軟正黑體" pitchFamily="34" charset="-120"/>
              </a:rPr>
              <a:t>以</a:t>
            </a:r>
            <a:r>
              <a:rPr altLang="zh-TW" sz="4000" dirty="0" smtClean="0">
                <a:latin typeface="微軟正黑體" pitchFamily="34" charset="-120"/>
                <a:ea typeface="微軟正黑體" pitchFamily="34" charset="-120"/>
              </a:rPr>
              <a:t>Xaml Code</a:t>
            </a:r>
            <a:r>
              <a:rPr lang="zh-TW" altLang="en-US" sz="4000" dirty="0" smtClean="0">
                <a:latin typeface="微軟正黑體" pitchFamily="34" charset="-120"/>
                <a:ea typeface="微軟正黑體" pitchFamily="34" charset="-120"/>
              </a:rPr>
              <a:t>客製化繪製區域背景</a:t>
            </a:r>
            <a:r>
              <a:rPr lang="zh-TW" altLang="en-US" sz="4000" dirty="0" smtClean="0"/>
              <a:t/>
            </a:r>
            <a:br>
              <a:rPr lang="zh-TW" altLang="en-US" sz="4000" dirty="0" smtClean="0"/>
            </a:br>
            <a:r>
              <a:rPr sz="2800" dirty="0" smtClean="0">
                <a:solidFill>
                  <a:schemeClr val="tx2"/>
                </a:solidFill>
              </a:rPr>
              <a:t>Silverlight DataVisualization</a:t>
            </a:r>
            <a:endParaRPr lang="en-US" sz="2800" dirty="0"/>
          </a:p>
        </p:txBody>
      </p:sp>
      <p:sp>
        <p:nvSpPr>
          <p:cNvPr id="6" name="文字方塊 5"/>
          <p:cNvSpPr txBox="1"/>
          <p:nvPr/>
        </p:nvSpPr>
        <p:spPr>
          <a:xfrm>
            <a:off x="642910" y="1428736"/>
            <a:ext cx="8143932" cy="4893647"/>
          </a:xfrm>
          <a:prstGeom prst="rect">
            <a:avLst/>
          </a:prstGeom>
          <a:noFill/>
        </p:spPr>
        <p:txBody>
          <a:bodyPr wrap="square" rtlCol="0">
            <a:spAutoFit/>
          </a:bodyPr>
          <a:lstStyle/>
          <a:p>
            <a:r>
              <a:rPr lang="en-US" altLang="zh-TW" sz="2400" dirty="0" smtClean="0">
                <a:solidFill>
                  <a:srgbClr val="0000FF"/>
                </a:solidFill>
              </a:rPr>
              <a:t>&lt;</a:t>
            </a:r>
            <a:r>
              <a:rPr lang="en-US" altLang="zh-TW" sz="2400" dirty="0" err="1" smtClean="0">
                <a:solidFill>
                  <a:srgbClr val="A31515"/>
                </a:solidFill>
              </a:rPr>
              <a:t>Application.Resources</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smtClean="0">
                <a:solidFill>
                  <a:srgbClr val="A31515"/>
                </a:solidFill>
              </a:rPr>
              <a:t>Style</a:t>
            </a:r>
            <a:r>
              <a:rPr lang="en-US" altLang="zh-TW" sz="2400" dirty="0" smtClean="0">
                <a:solidFill>
                  <a:srgbClr val="FF0000"/>
                </a:solidFill>
              </a:rPr>
              <a:t> </a:t>
            </a:r>
            <a:r>
              <a:rPr lang="en-US" altLang="zh-TW" sz="2400" dirty="0" err="1" smtClean="0">
                <a:solidFill>
                  <a:srgbClr val="FF0000"/>
                </a:solidFill>
              </a:rPr>
              <a:t>TargetType</a:t>
            </a:r>
            <a:r>
              <a:rPr lang="en-US" altLang="zh-TW" sz="2400" dirty="0" smtClean="0">
                <a:solidFill>
                  <a:srgbClr val="0000FF"/>
                </a:solidFill>
              </a:rPr>
              <a:t>="Grid"</a:t>
            </a:r>
            <a:r>
              <a:rPr lang="en-US" altLang="zh-TW" sz="2400" dirty="0" smtClean="0">
                <a:solidFill>
                  <a:srgbClr val="FF0000"/>
                </a:solidFill>
              </a:rPr>
              <a:t> </a:t>
            </a:r>
            <a:r>
              <a:rPr lang="en-US" altLang="zh-TW" sz="2400" b="1" dirty="0" smtClean="0">
                <a:solidFill>
                  <a:srgbClr val="FF0000"/>
                </a:solidFill>
              </a:rPr>
              <a:t>x</a:t>
            </a:r>
            <a:r>
              <a:rPr lang="en-US" altLang="zh-TW" sz="2400" b="1" dirty="0" smtClean="0">
                <a:solidFill>
                  <a:srgbClr val="0000FF"/>
                </a:solidFill>
              </a:rPr>
              <a:t>:</a:t>
            </a:r>
            <a:r>
              <a:rPr lang="en-US" altLang="zh-TW" sz="2400" b="1" dirty="0" smtClean="0">
                <a:solidFill>
                  <a:srgbClr val="FF0000"/>
                </a:solidFill>
              </a:rPr>
              <a:t>Name</a:t>
            </a:r>
            <a:r>
              <a:rPr lang="en-US" altLang="zh-TW" sz="2400" b="1" dirty="0" smtClean="0">
                <a:solidFill>
                  <a:srgbClr val="0000FF"/>
                </a:solidFill>
              </a:rPr>
              <a:t>="</a:t>
            </a:r>
            <a:r>
              <a:rPr lang="en-US" altLang="zh-TW" sz="2400" b="1" dirty="0" err="1" smtClean="0">
                <a:solidFill>
                  <a:srgbClr val="0000FF"/>
                </a:solidFill>
              </a:rPr>
              <a:t>MyPlotArea</a:t>
            </a:r>
            <a:r>
              <a:rPr lang="en-US" altLang="zh-TW" sz="2400" b="1" dirty="0" smtClean="0">
                <a:solidFill>
                  <a:srgbClr val="0000FF"/>
                </a:solidFill>
              </a:rPr>
              <a:t>"</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smtClean="0">
                <a:solidFill>
                  <a:srgbClr val="A31515"/>
                </a:solidFill>
              </a:rPr>
              <a:t>Setter</a:t>
            </a:r>
            <a:r>
              <a:rPr lang="en-US" altLang="zh-TW" sz="2400" dirty="0" smtClean="0">
                <a:solidFill>
                  <a:srgbClr val="FF0000"/>
                </a:solidFill>
              </a:rPr>
              <a:t> Property</a:t>
            </a:r>
            <a:r>
              <a:rPr lang="en-US" altLang="zh-TW" sz="2400" dirty="0" smtClean="0">
                <a:solidFill>
                  <a:srgbClr val="0000FF"/>
                </a:solidFill>
              </a:rPr>
              <a:t>="Background" &gt;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Setter.Value</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LinearGradientBrush</a:t>
            </a:r>
            <a:r>
              <a:rPr lang="en-US" altLang="zh-TW" sz="2400" dirty="0" smtClean="0">
                <a:solidFill>
                  <a:srgbClr val="FF0000"/>
                </a:solidFill>
              </a:rPr>
              <a:t> </a:t>
            </a:r>
            <a:r>
              <a:rPr lang="en-US" altLang="zh-TW" sz="2400" dirty="0" err="1" smtClean="0">
                <a:solidFill>
                  <a:srgbClr val="FF0000"/>
                </a:solidFill>
              </a:rPr>
              <a:t>StartPoint</a:t>
            </a:r>
            <a:r>
              <a:rPr lang="en-US" altLang="zh-TW" sz="2400" dirty="0" smtClean="0">
                <a:solidFill>
                  <a:srgbClr val="0000FF"/>
                </a:solidFill>
              </a:rPr>
              <a:t>="0,0"</a:t>
            </a:r>
            <a:r>
              <a:rPr lang="en-US" altLang="zh-TW" sz="2400" dirty="0" smtClean="0">
                <a:solidFill>
                  <a:srgbClr val="FF0000"/>
                </a:solidFill>
              </a:rPr>
              <a:t> </a:t>
            </a:r>
            <a:r>
              <a:rPr lang="en-US" altLang="zh-TW" sz="2400" dirty="0" err="1" smtClean="0">
                <a:solidFill>
                  <a:srgbClr val="FF0000"/>
                </a:solidFill>
              </a:rPr>
              <a:t>EndPoint</a:t>
            </a:r>
            <a:r>
              <a:rPr lang="en-US" altLang="zh-TW" sz="2400" dirty="0" smtClean="0">
                <a:solidFill>
                  <a:srgbClr val="0000FF"/>
                </a:solidFill>
              </a:rPr>
              <a:t>="1,1"&gt;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GradientStop</a:t>
            </a:r>
            <a:r>
              <a:rPr lang="en-US" altLang="zh-TW" sz="2400" dirty="0" smtClean="0">
                <a:solidFill>
                  <a:srgbClr val="FF0000"/>
                </a:solidFill>
              </a:rPr>
              <a:t> Color</a:t>
            </a:r>
            <a:r>
              <a:rPr lang="en-US" altLang="zh-TW" sz="2400" dirty="0" smtClean="0">
                <a:solidFill>
                  <a:srgbClr val="0000FF"/>
                </a:solidFill>
              </a:rPr>
              <a:t>="White"</a:t>
            </a:r>
            <a:r>
              <a:rPr lang="en-US" altLang="zh-TW" sz="2400" dirty="0" smtClean="0">
                <a:solidFill>
                  <a:srgbClr val="FF0000"/>
                </a:solidFill>
              </a:rPr>
              <a:t> Offset</a:t>
            </a:r>
            <a:r>
              <a:rPr lang="en-US" altLang="zh-TW" sz="2400" dirty="0" smtClean="0">
                <a:solidFill>
                  <a:srgbClr val="0000FF"/>
                </a:solidFill>
              </a:rPr>
              <a:t>="0.0"/&gt;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GradientStop</a:t>
            </a:r>
            <a:r>
              <a:rPr lang="en-US" altLang="zh-TW" sz="2400" dirty="0" smtClean="0">
                <a:solidFill>
                  <a:srgbClr val="FF0000"/>
                </a:solidFill>
              </a:rPr>
              <a:t> Color</a:t>
            </a:r>
            <a:r>
              <a:rPr lang="en-US" altLang="zh-TW" sz="2400" dirty="0" smtClean="0">
                <a:solidFill>
                  <a:srgbClr val="0000FF"/>
                </a:solidFill>
              </a:rPr>
              <a:t>="Yellow"</a:t>
            </a:r>
            <a:r>
              <a:rPr lang="en-US" altLang="zh-TW" sz="2400" dirty="0" smtClean="0">
                <a:solidFill>
                  <a:srgbClr val="FF0000"/>
                </a:solidFill>
              </a:rPr>
              <a:t> Offset</a:t>
            </a:r>
            <a:r>
              <a:rPr lang="en-US" altLang="zh-TW" sz="2400" dirty="0" smtClean="0">
                <a:solidFill>
                  <a:srgbClr val="0000FF"/>
                </a:solidFill>
              </a:rPr>
              <a:t>="1" /&gt;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LinearGradientBrush</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Setter.Value</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smtClean="0">
                <a:solidFill>
                  <a:srgbClr val="A31515"/>
                </a:solidFill>
              </a:rPr>
              <a:t>Setter</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smtClean="0">
                <a:solidFill>
                  <a:srgbClr val="A31515"/>
                </a:solidFill>
              </a:rPr>
              <a:t>Style</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Application.Resources</a:t>
            </a:r>
            <a:r>
              <a:rPr lang="en-US" altLang="zh-TW" sz="2400" dirty="0" smtClean="0">
                <a:solidFill>
                  <a:srgbClr val="0000FF"/>
                </a:solidFill>
              </a:rPr>
              <a:t>&gt;</a:t>
            </a:r>
            <a:endParaRPr lang="zh-TW" altLang="en-US" sz="2400" dirty="0">
              <a:solidFill>
                <a:srgbClr val="FF0000"/>
              </a:solidFill>
            </a:endParaRPr>
          </a:p>
        </p:txBody>
      </p:sp>
      <p:sp>
        <p:nvSpPr>
          <p:cNvPr id="7" name="矩形 6"/>
          <p:cNvSpPr/>
          <p:nvPr/>
        </p:nvSpPr>
        <p:spPr bwMode="auto">
          <a:xfrm>
            <a:off x="4443412" y="1785926"/>
            <a:ext cx="2986108" cy="466728"/>
          </a:xfrm>
          <a:prstGeom prst="rect">
            <a:avLst/>
          </a:prstGeom>
          <a:solidFill>
            <a:schemeClr val="bg1">
              <a:lumMod val="85000"/>
              <a:lumOff val="15000"/>
              <a:alpha val="14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TW" alt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242690" name="Picture 2"/>
          <p:cNvPicPr>
            <a:picLocks noChangeAspect="1" noChangeArrowheads="1"/>
          </p:cNvPicPr>
          <p:nvPr/>
        </p:nvPicPr>
        <p:blipFill>
          <a:blip r:embed="rId3"/>
          <a:srcRect/>
          <a:stretch>
            <a:fillRect/>
          </a:stretch>
        </p:blipFill>
        <p:spPr bwMode="auto">
          <a:xfrm>
            <a:off x="6500826" y="4786322"/>
            <a:ext cx="2217186" cy="185260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054" y="228600"/>
            <a:ext cx="8375946" cy="941796"/>
          </a:xfrm>
        </p:spPr>
        <p:txBody>
          <a:bodyPr/>
          <a:lstStyle/>
          <a:p>
            <a:r>
              <a:rPr lang="zh-TW" altLang="en-US" sz="4000" dirty="0" smtClean="0">
                <a:latin typeface="微軟正黑體" pitchFamily="34" charset="-120"/>
                <a:ea typeface="微軟正黑體" pitchFamily="34" charset="-120"/>
              </a:rPr>
              <a:t>以</a:t>
            </a:r>
            <a:r>
              <a:rPr altLang="zh-TW" sz="4000" dirty="0" smtClean="0">
                <a:latin typeface="微軟正黑體" pitchFamily="34" charset="-120"/>
                <a:ea typeface="微軟正黑體" pitchFamily="34" charset="-120"/>
              </a:rPr>
              <a:t>Xaml Code</a:t>
            </a:r>
            <a:r>
              <a:rPr lang="zh-TW" altLang="en-US" sz="4000" dirty="0" smtClean="0">
                <a:latin typeface="微軟正黑體" pitchFamily="34" charset="-120"/>
                <a:ea typeface="微軟正黑體" pitchFamily="34" charset="-120"/>
              </a:rPr>
              <a:t>客製化圖表顏色</a:t>
            </a:r>
            <a:r>
              <a:rPr lang="zh-TW" altLang="en-US" sz="4000" dirty="0" smtClean="0"/>
              <a:t/>
            </a:r>
            <a:br>
              <a:rPr lang="zh-TW" altLang="en-US" sz="4000" dirty="0" smtClean="0"/>
            </a:br>
            <a:r>
              <a:rPr sz="2800" dirty="0" smtClean="0">
                <a:solidFill>
                  <a:schemeClr val="tx2"/>
                </a:solidFill>
              </a:rPr>
              <a:t>Silverlight DataVisualization</a:t>
            </a:r>
            <a:endParaRPr lang="en-US" sz="2800" dirty="0"/>
          </a:p>
        </p:txBody>
      </p:sp>
      <p:sp>
        <p:nvSpPr>
          <p:cNvPr id="6" name="文字方塊 5"/>
          <p:cNvSpPr txBox="1"/>
          <p:nvPr/>
        </p:nvSpPr>
        <p:spPr>
          <a:xfrm>
            <a:off x="642910" y="1428736"/>
            <a:ext cx="8143932" cy="5355312"/>
          </a:xfrm>
          <a:prstGeom prst="rect">
            <a:avLst/>
          </a:prstGeom>
          <a:noFill/>
        </p:spPr>
        <p:txBody>
          <a:bodyPr wrap="square" rtlCol="0">
            <a:spAutoFit/>
          </a:bodyPr>
          <a:lstStyle/>
          <a:p>
            <a:r>
              <a:rPr lang="en-US" altLang="zh-TW" dirty="0" smtClean="0">
                <a:solidFill>
                  <a:srgbClr val="0000FF"/>
                </a:solidFill>
              </a:rPr>
              <a:t>&lt;</a:t>
            </a:r>
            <a:r>
              <a:rPr lang="en-US" altLang="zh-TW" dirty="0" err="1" smtClean="0">
                <a:solidFill>
                  <a:srgbClr val="A31515"/>
                </a:solidFill>
              </a:rPr>
              <a:t>charting</a:t>
            </a:r>
            <a:r>
              <a:rPr lang="en-US" altLang="zh-TW" dirty="0" err="1" smtClean="0">
                <a:solidFill>
                  <a:srgbClr val="0000FF"/>
                </a:solidFill>
              </a:rPr>
              <a:t>:</a:t>
            </a:r>
            <a:r>
              <a:rPr lang="en-US" altLang="zh-TW" dirty="0" err="1" smtClean="0">
                <a:solidFill>
                  <a:srgbClr val="A31515"/>
                </a:solidFill>
              </a:rPr>
              <a:t>Chart</a:t>
            </a:r>
            <a:r>
              <a:rPr lang="en-US" altLang="zh-TW" dirty="0" smtClean="0">
                <a:solidFill>
                  <a:srgbClr val="FF0000"/>
                </a:solidFill>
              </a:rPr>
              <a:t> Title</a:t>
            </a:r>
            <a:r>
              <a:rPr lang="en-US" altLang="zh-TW" dirty="0" smtClean="0">
                <a:solidFill>
                  <a:srgbClr val="0000FF"/>
                </a:solidFill>
              </a:rPr>
              <a:t>="Column Chart By </a:t>
            </a:r>
            <a:r>
              <a:rPr lang="en-US" altLang="zh-TW" dirty="0" err="1" smtClean="0">
                <a:solidFill>
                  <a:srgbClr val="0000FF"/>
                </a:solidFill>
              </a:rPr>
              <a:t>Xaml</a:t>
            </a:r>
            <a:r>
              <a:rPr lang="en-US" altLang="zh-TW" dirty="0" smtClean="0">
                <a:solidFill>
                  <a:srgbClr val="0000FF"/>
                </a:solidFill>
              </a:rPr>
              <a:t>"</a:t>
            </a:r>
            <a:r>
              <a:rPr lang="en-US" altLang="zh-TW" dirty="0" smtClean="0">
                <a:solidFill>
                  <a:srgbClr val="FF0000"/>
                </a:solidFill>
              </a:rPr>
              <a:t> </a:t>
            </a:r>
            <a:r>
              <a:rPr lang="en-US" altLang="zh-TW" dirty="0" err="1" smtClean="0">
                <a:solidFill>
                  <a:srgbClr val="FF0000"/>
                </a:solidFill>
              </a:rPr>
              <a:t>LegendTitle</a:t>
            </a:r>
            <a:r>
              <a:rPr lang="en-US" altLang="zh-TW" dirty="0" smtClean="0">
                <a:solidFill>
                  <a:srgbClr val="0000FF"/>
                </a:solidFill>
              </a:rPr>
              <a:t>="</a:t>
            </a:r>
            <a:r>
              <a:rPr lang="zh-TW" altLang="en-US" dirty="0" smtClean="0">
                <a:solidFill>
                  <a:srgbClr val="0000FF"/>
                </a:solidFill>
              </a:rPr>
              <a:t>圖例</a:t>
            </a:r>
            <a:r>
              <a:rPr lang="en-US" altLang="zh-TW" dirty="0" smtClean="0">
                <a:solidFill>
                  <a:srgbClr val="0000FF"/>
                </a:solidFill>
              </a:rPr>
              <a:t>"</a:t>
            </a:r>
          </a:p>
          <a:p>
            <a:r>
              <a:rPr lang="en-US" altLang="zh-TW" dirty="0" smtClean="0">
                <a:solidFill>
                  <a:srgbClr val="0000FF"/>
                </a:solidFill>
              </a:rPr>
              <a:t>                       </a:t>
            </a:r>
            <a:r>
              <a:rPr lang="en-US" altLang="zh-TW" dirty="0" smtClean="0">
                <a:solidFill>
                  <a:srgbClr val="FF0000"/>
                </a:solidFill>
              </a:rPr>
              <a:t> </a:t>
            </a:r>
            <a:r>
              <a:rPr lang="en-US" altLang="zh-TW" dirty="0" err="1" smtClean="0">
                <a:solidFill>
                  <a:srgbClr val="FF0000"/>
                </a:solidFill>
              </a:rPr>
              <a:t>PlotAreaStyle</a:t>
            </a:r>
            <a:r>
              <a:rPr lang="en-US" altLang="zh-TW" dirty="0" smtClean="0">
                <a:solidFill>
                  <a:srgbClr val="0000FF"/>
                </a:solidFill>
              </a:rPr>
              <a:t>="{</a:t>
            </a:r>
            <a:r>
              <a:rPr lang="en-US" altLang="zh-TW" dirty="0" err="1" smtClean="0">
                <a:solidFill>
                  <a:srgbClr val="A31515"/>
                </a:solidFill>
              </a:rPr>
              <a:t>StaticResource</a:t>
            </a:r>
            <a:r>
              <a:rPr lang="en-US" altLang="zh-TW" dirty="0" smtClean="0">
                <a:solidFill>
                  <a:srgbClr val="FF0000"/>
                </a:solidFill>
              </a:rPr>
              <a:t> </a:t>
            </a:r>
            <a:r>
              <a:rPr lang="en-US" altLang="zh-TW" dirty="0" err="1" smtClean="0">
                <a:solidFill>
                  <a:srgbClr val="FF0000"/>
                </a:solidFill>
              </a:rPr>
              <a:t>MyPlotArea</a:t>
            </a:r>
            <a:r>
              <a:rPr lang="en-US" altLang="zh-TW" dirty="0" smtClean="0">
                <a:solidFill>
                  <a:srgbClr val="0000FF"/>
                </a:solidFill>
              </a:rPr>
              <a:t>}" &gt;</a:t>
            </a:r>
          </a:p>
          <a:p>
            <a:r>
              <a:rPr lang="en-US" altLang="zh-TW" b="1" dirty="0" smtClean="0">
                <a:solidFill>
                  <a:srgbClr val="A31515"/>
                </a:solidFill>
              </a:rPr>
              <a:t>            </a:t>
            </a:r>
            <a:r>
              <a:rPr lang="en-US" altLang="zh-TW" b="1" dirty="0" smtClean="0">
                <a:solidFill>
                  <a:srgbClr val="0000FF"/>
                </a:solidFill>
              </a:rPr>
              <a:t>&lt;</a:t>
            </a:r>
            <a:r>
              <a:rPr lang="en-US" altLang="zh-TW" b="1" dirty="0" err="1" smtClean="0">
                <a:solidFill>
                  <a:srgbClr val="A31515"/>
                </a:solidFill>
              </a:rPr>
              <a:t>charting</a:t>
            </a:r>
            <a:r>
              <a:rPr lang="en-US" altLang="zh-TW" b="1" dirty="0" err="1" smtClean="0">
                <a:solidFill>
                  <a:srgbClr val="0000FF"/>
                </a:solidFill>
              </a:rPr>
              <a:t>:</a:t>
            </a:r>
            <a:r>
              <a:rPr lang="en-US" altLang="zh-TW" b="1" dirty="0" err="1" smtClean="0">
                <a:solidFill>
                  <a:srgbClr val="A31515"/>
                </a:solidFill>
              </a:rPr>
              <a:t>Chart.StylePalette</a:t>
            </a:r>
            <a:r>
              <a:rPr lang="en-US" altLang="zh-TW" b="1" dirty="0" smtClean="0">
                <a:solidFill>
                  <a:srgbClr val="0000FF"/>
                </a:solidFill>
              </a:rPr>
              <a:t>&gt;</a:t>
            </a:r>
          </a:p>
          <a:p>
            <a:r>
              <a:rPr lang="en-US" altLang="zh-TW" b="1" dirty="0" smtClean="0">
                <a:solidFill>
                  <a:srgbClr val="A31515"/>
                </a:solidFill>
              </a:rPr>
              <a:t>                </a:t>
            </a:r>
            <a:r>
              <a:rPr lang="en-US" altLang="zh-TW" b="1" dirty="0" smtClean="0">
                <a:solidFill>
                  <a:srgbClr val="0000FF"/>
                </a:solidFill>
              </a:rPr>
              <a:t>&lt;</a:t>
            </a:r>
            <a:r>
              <a:rPr lang="en-US" altLang="zh-TW" b="1" dirty="0" err="1" smtClean="0">
                <a:solidFill>
                  <a:srgbClr val="A31515"/>
                </a:solidFill>
              </a:rPr>
              <a:t>datavis</a:t>
            </a:r>
            <a:r>
              <a:rPr lang="en-US" altLang="zh-TW" b="1" dirty="0" err="1" smtClean="0">
                <a:solidFill>
                  <a:srgbClr val="0000FF"/>
                </a:solidFill>
              </a:rPr>
              <a:t>:</a:t>
            </a:r>
            <a:r>
              <a:rPr lang="en-US" altLang="zh-TW" b="1" dirty="0" err="1" smtClean="0">
                <a:solidFill>
                  <a:srgbClr val="A31515"/>
                </a:solidFill>
              </a:rPr>
              <a:t>StylePalette</a:t>
            </a:r>
            <a:r>
              <a:rPr lang="en-US" altLang="zh-TW" b="1" dirty="0" smtClean="0">
                <a:solidFill>
                  <a:srgbClr val="0000FF"/>
                </a:solidFill>
              </a:rPr>
              <a:t>&gt;</a:t>
            </a:r>
          </a:p>
          <a:p>
            <a:r>
              <a:rPr lang="en-US" altLang="zh-TW" b="1" dirty="0" smtClean="0">
                <a:solidFill>
                  <a:srgbClr val="A31515"/>
                </a:solidFill>
              </a:rPr>
              <a:t>                    </a:t>
            </a:r>
            <a:r>
              <a:rPr lang="en-US" altLang="zh-TW" b="1" dirty="0" smtClean="0">
                <a:solidFill>
                  <a:srgbClr val="0000FF"/>
                </a:solidFill>
              </a:rPr>
              <a:t>&lt;</a:t>
            </a:r>
            <a:r>
              <a:rPr lang="en-US" altLang="zh-TW" b="1" dirty="0" smtClean="0">
                <a:solidFill>
                  <a:srgbClr val="A31515"/>
                </a:solidFill>
              </a:rPr>
              <a:t>Style</a:t>
            </a:r>
            <a:r>
              <a:rPr lang="en-US" altLang="zh-TW" b="1" dirty="0" smtClean="0">
                <a:solidFill>
                  <a:srgbClr val="FF0000"/>
                </a:solidFill>
              </a:rPr>
              <a:t> </a:t>
            </a:r>
            <a:r>
              <a:rPr lang="en-US" altLang="zh-TW" b="1" dirty="0" err="1" smtClean="0">
                <a:solidFill>
                  <a:srgbClr val="FF0000"/>
                </a:solidFill>
              </a:rPr>
              <a:t>TargetType</a:t>
            </a:r>
            <a:r>
              <a:rPr lang="en-US" altLang="zh-TW" b="1" dirty="0" smtClean="0">
                <a:solidFill>
                  <a:srgbClr val="0000FF"/>
                </a:solidFill>
              </a:rPr>
              <a:t>="Control"&gt;</a:t>
            </a:r>
          </a:p>
          <a:p>
            <a:r>
              <a:rPr lang="en-US" altLang="zh-TW" b="1" dirty="0" smtClean="0">
                <a:solidFill>
                  <a:srgbClr val="A31515"/>
                </a:solidFill>
              </a:rPr>
              <a:t>                        </a:t>
            </a:r>
            <a:r>
              <a:rPr lang="en-US" altLang="zh-TW" b="1" dirty="0" smtClean="0">
                <a:solidFill>
                  <a:srgbClr val="0000FF"/>
                </a:solidFill>
              </a:rPr>
              <a:t>&lt;</a:t>
            </a:r>
            <a:r>
              <a:rPr lang="en-US" altLang="zh-TW" b="1" dirty="0" smtClean="0">
                <a:solidFill>
                  <a:srgbClr val="A31515"/>
                </a:solidFill>
              </a:rPr>
              <a:t>Setter</a:t>
            </a:r>
            <a:r>
              <a:rPr lang="en-US" altLang="zh-TW" b="1" dirty="0" smtClean="0">
                <a:solidFill>
                  <a:srgbClr val="FF0000"/>
                </a:solidFill>
              </a:rPr>
              <a:t> Property</a:t>
            </a:r>
            <a:r>
              <a:rPr lang="en-US" altLang="zh-TW" b="1" dirty="0" smtClean="0">
                <a:solidFill>
                  <a:srgbClr val="0000FF"/>
                </a:solidFill>
              </a:rPr>
              <a:t>="Background"</a:t>
            </a:r>
            <a:r>
              <a:rPr lang="en-US" altLang="zh-TW" b="1" dirty="0" smtClean="0">
                <a:solidFill>
                  <a:srgbClr val="FF0000"/>
                </a:solidFill>
              </a:rPr>
              <a:t> Value</a:t>
            </a:r>
            <a:r>
              <a:rPr lang="en-US" altLang="zh-TW" b="1" dirty="0" smtClean="0">
                <a:solidFill>
                  <a:srgbClr val="0000FF"/>
                </a:solidFill>
              </a:rPr>
              <a:t>="{</a:t>
            </a:r>
            <a:r>
              <a:rPr lang="en-US" altLang="zh-TW" b="1" dirty="0" err="1" smtClean="0">
                <a:solidFill>
                  <a:srgbClr val="A31515"/>
                </a:solidFill>
              </a:rPr>
              <a:t>StaticResource</a:t>
            </a:r>
            <a:r>
              <a:rPr lang="en-US" altLang="zh-TW" b="1" dirty="0" smtClean="0">
                <a:solidFill>
                  <a:srgbClr val="FF0000"/>
                </a:solidFill>
              </a:rPr>
              <a:t> MyColor1</a:t>
            </a:r>
            <a:r>
              <a:rPr lang="en-US" altLang="zh-TW" b="1" dirty="0" smtClean="0">
                <a:solidFill>
                  <a:srgbClr val="0000FF"/>
                </a:solidFill>
              </a:rPr>
              <a:t>}"/&gt;</a:t>
            </a:r>
          </a:p>
          <a:p>
            <a:r>
              <a:rPr lang="en-US" altLang="zh-TW" b="1" dirty="0" smtClean="0">
                <a:solidFill>
                  <a:srgbClr val="A31515"/>
                </a:solidFill>
              </a:rPr>
              <a:t>                    </a:t>
            </a:r>
            <a:r>
              <a:rPr lang="en-US" altLang="zh-TW" b="1" dirty="0" smtClean="0">
                <a:solidFill>
                  <a:srgbClr val="0000FF"/>
                </a:solidFill>
              </a:rPr>
              <a:t>&lt;/</a:t>
            </a:r>
            <a:r>
              <a:rPr lang="en-US" altLang="zh-TW" b="1" dirty="0" smtClean="0">
                <a:solidFill>
                  <a:srgbClr val="A31515"/>
                </a:solidFill>
              </a:rPr>
              <a:t>Style</a:t>
            </a:r>
            <a:r>
              <a:rPr lang="en-US" altLang="zh-TW" b="1" dirty="0" smtClean="0">
                <a:solidFill>
                  <a:srgbClr val="0000FF"/>
                </a:solidFill>
              </a:rPr>
              <a:t>&gt;</a:t>
            </a:r>
          </a:p>
          <a:p>
            <a:r>
              <a:rPr lang="en-US" altLang="zh-TW" b="1" dirty="0" smtClean="0">
                <a:solidFill>
                  <a:srgbClr val="A31515"/>
                </a:solidFill>
              </a:rPr>
              <a:t>                    </a:t>
            </a:r>
            <a:r>
              <a:rPr lang="en-US" altLang="zh-TW" b="1" dirty="0" smtClean="0">
                <a:solidFill>
                  <a:srgbClr val="0000FF"/>
                </a:solidFill>
              </a:rPr>
              <a:t>&lt;</a:t>
            </a:r>
            <a:r>
              <a:rPr lang="en-US" altLang="zh-TW" b="1" dirty="0" smtClean="0">
                <a:solidFill>
                  <a:srgbClr val="A31515"/>
                </a:solidFill>
              </a:rPr>
              <a:t>Style</a:t>
            </a:r>
            <a:r>
              <a:rPr lang="en-US" altLang="zh-TW" b="1" dirty="0" smtClean="0">
                <a:solidFill>
                  <a:srgbClr val="FF0000"/>
                </a:solidFill>
              </a:rPr>
              <a:t> </a:t>
            </a:r>
            <a:r>
              <a:rPr lang="en-US" altLang="zh-TW" b="1" dirty="0" err="1" smtClean="0">
                <a:solidFill>
                  <a:srgbClr val="FF0000"/>
                </a:solidFill>
              </a:rPr>
              <a:t>TargetType</a:t>
            </a:r>
            <a:r>
              <a:rPr lang="en-US" altLang="zh-TW" b="1" dirty="0" smtClean="0">
                <a:solidFill>
                  <a:srgbClr val="0000FF"/>
                </a:solidFill>
              </a:rPr>
              <a:t>="Control"&gt;</a:t>
            </a:r>
          </a:p>
          <a:p>
            <a:r>
              <a:rPr lang="en-US" altLang="zh-TW" b="1" dirty="0" smtClean="0">
                <a:solidFill>
                  <a:srgbClr val="A31515"/>
                </a:solidFill>
              </a:rPr>
              <a:t>                        </a:t>
            </a:r>
            <a:r>
              <a:rPr lang="en-US" altLang="zh-TW" b="1" dirty="0" smtClean="0">
                <a:solidFill>
                  <a:srgbClr val="0000FF"/>
                </a:solidFill>
              </a:rPr>
              <a:t>&lt;</a:t>
            </a:r>
            <a:r>
              <a:rPr lang="en-US" altLang="zh-TW" b="1" dirty="0" smtClean="0">
                <a:solidFill>
                  <a:srgbClr val="A31515"/>
                </a:solidFill>
              </a:rPr>
              <a:t>Setter</a:t>
            </a:r>
            <a:r>
              <a:rPr lang="en-US" altLang="zh-TW" b="1" dirty="0" smtClean="0">
                <a:solidFill>
                  <a:srgbClr val="FF0000"/>
                </a:solidFill>
              </a:rPr>
              <a:t> Property</a:t>
            </a:r>
            <a:r>
              <a:rPr lang="en-US" altLang="zh-TW" b="1" dirty="0" smtClean="0">
                <a:solidFill>
                  <a:srgbClr val="0000FF"/>
                </a:solidFill>
              </a:rPr>
              <a:t>="Background"</a:t>
            </a:r>
            <a:r>
              <a:rPr lang="en-US" altLang="zh-TW" b="1" dirty="0" smtClean="0">
                <a:solidFill>
                  <a:srgbClr val="FF0000"/>
                </a:solidFill>
              </a:rPr>
              <a:t> Value</a:t>
            </a:r>
            <a:r>
              <a:rPr lang="en-US" altLang="zh-TW" b="1" dirty="0" smtClean="0">
                <a:solidFill>
                  <a:srgbClr val="0000FF"/>
                </a:solidFill>
              </a:rPr>
              <a:t>="{</a:t>
            </a:r>
            <a:r>
              <a:rPr lang="en-US" altLang="zh-TW" b="1" dirty="0" err="1" smtClean="0">
                <a:solidFill>
                  <a:srgbClr val="A31515"/>
                </a:solidFill>
              </a:rPr>
              <a:t>StaticResource</a:t>
            </a:r>
            <a:r>
              <a:rPr lang="en-US" altLang="zh-TW" b="1" dirty="0" smtClean="0">
                <a:solidFill>
                  <a:srgbClr val="FF0000"/>
                </a:solidFill>
              </a:rPr>
              <a:t> MyColor2</a:t>
            </a:r>
            <a:r>
              <a:rPr lang="en-US" altLang="zh-TW" b="1" dirty="0" smtClean="0">
                <a:solidFill>
                  <a:srgbClr val="0000FF"/>
                </a:solidFill>
              </a:rPr>
              <a:t>}"/&gt;</a:t>
            </a:r>
          </a:p>
          <a:p>
            <a:r>
              <a:rPr lang="en-US" altLang="zh-TW" b="1" dirty="0" smtClean="0">
                <a:solidFill>
                  <a:srgbClr val="A31515"/>
                </a:solidFill>
              </a:rPr>
              <a:t>                    </a:t>
            </a:r>
            <a:r>
              <a:rPr lang="en-US" altLang="zh-TW" b="1" dirty="0" smtClean="0">
                <a:solidFill>
                  <a:srgbClr val="0000FF"/>
                </a:solidFill>
              </a:rPr>
              <a:t>&lt;/</a:t>
            </a:r>
            <a:r>
              <a:rPr lang="en-US" altLang="zh-TW" b="1" dirty="0" smtClean="0">
                <a:solidFill>
                  <a:srgbClr val="A31515"/>
                </a:solidFill>
              </a:rPr>
              <a:t>Style</a:t>
            </a:r>
            <a:r>
              <a:rPr lang="en-US" altLang="zh-TW" b="1" dirty="0" smtClean="0">
                <a:solidFill>
                  <a:srgbClr val="0000FF"/>
                </a:solidFill>
              </a:rPr>
              <a:t>&gt;</a:t>
            </a:r>
          </a:p>
          <a:p>
            <a:r>
              <a:rPr lang="en-US" altLang="zh-TW" b="1" dirty="0" smtClean="0">
                <a:solidFill>
                  <a:srgbClr val="A31515"/>
                </a:solidFill>
              </a:rPr>
              <a:t>                </a:t>
            </a:r>
            <a:r>
              <a:rPr lang="en-US" altLang="zh-TW" b="1" dirty="0" smtClean="0">
                <a:solidFill>
                  <a:srgbClr val="0000FF"/>
                </a:solidFill>
              </a:rPr>
              <a:t>&lt;/</a:t>
            </a:r>
            <a:r>
              <a:rPr lang="en-US" altLang="zh-TW" b="1" dirty="0" err="1" smtClean="0">
                <a:solidFill>
                  <a:srgbClr val="A31515"/>
                </a:solidFill>
              </a:rPr>
              <a:t>datavis</a:t>
            </a:r>
            <a:r>
              <a:rPr lang="en-US" altLang="zh-TW" b="1" dirty="0" err="1" smtClean="0">
                <a:solidFill>
                  <a:srgbClr val="0000FF"/>
                </a:solidFill>
              </a:rPr>
              <a:t>:</a:t>
            </a:r>
            <a:r>
              <a:rPr lang="en-US" altLang="zh-TW" b="1" dirty="0" err="1" smtClean="0">
                <a:solidFill>
                  <a:srgbClr val="A31515"/>
                </a:solidFill>
              </a:rPr>
              <a:t>StylePalette</a:t>
            </a:r>
            <a:r>
              <a:rPr lang="en-US" altLang="zh-TW" b="1" dirty="0" smtClean="0">
                <a:solidFill>
                  <a:srgbClr val="0000FF"/>
                </a:solidFill>
              </a:rPr>
              <a:t>&gt;</a:t>
            </a:r>
          </a:p>
          <a:p>
            <a:r>
              <a:rPr lang="en-US" altLang="zh-TW" b="1" dirty="0" smtClean="0">
                <a:solidFill>
                  <a:srgbClr val="A31515"/>
                </a:solidFill>
              </a:rPr>
              <a:t>            </a:t>
            </a:r>
            <a:r>
              <a:rPr lang="en-US" altLang="zh-TW" b="1" dirty="0" smtClean="0">
                <a:solidFill>
                  <a:srgbClr val="0000FF"/>
                </a:solidFill>
              </a:rPr>
              <a:t>&lt;/</a:t>
            </a:r>
            <a:r>
              <a:rPr lang="en-US" altLang="zh-TW" b="1" dirty="0" err="1" smtClean="0">
                <a:solidFill>
                  <a:srgbClr val="A31515"/>
                </a:solidFill>
              </a:rPr>
              <a:t>charting</a:t>
            </a:r>
            <a:r>
              <a:rPr lang="en-US" altLang="zh-TW" b="1" dirty="0" err="1" smtClean="0">
                <a:solidFill>
                  <a:srgbClr val="0000FF"/>
                </a:solidFill>
              </a:rPr>
              <a:t>:</a:t>
            </a:r>
            <a:r>
              <a:rPr lang="en-US" altLang="zh-TW" b="1" dirty="0" err="1" smtClean="0">
                <a:solidFill>
                  <a:srgbClr val="A31515"/>
                </a:solidFill>
              </a:rPr>
              <a:t>Chart.StylePalette</a:t>
            </a:r>
            <a:r>
              <a:rPr lang="en-US" altLang="zh-TW" b="1" dirty="0" smtClean="0">
                <a:solidFill>
                  <a:srgbClr val="0000FF"/>
                </a:solidFill>
              </a:rPr>
              <a:t>&gt;</a:t>
            </a:r>
          </a:p>
          <a:p>
            <a:r>
              <a:rPr lang="en-US" altLang="zh-TW" dirty="0" smtClean="0">
                <a:solidFill>
                  <a:srgbClr val="A31515"/>
                </a:solidFill>
              </a:rPr>
              <a:t>            </a:t>
            </a:r>
            <a:r>
              <a:rPr lang="en-US" altLang="zh-TW" dirty="0" smtClean="0">
                <a:solidFill>
                  <a:srgbClr val="0000FF"/>
                </a:solidFill>
              </a:rPr>
              <a:t>&lt;</a:t>
            </a:r>
            <a:r>
              <a:rPr lang="en-US" altLang="zh-TW" dirty="0" err="1" smtClean="0">
                <a:solidFill>
                  <a:srgbClr val="A31515"/>
                </a:solidFill>
              </a:rPr>
              <a:t>charting</a:t>
            </a:r>
            <a:r>
              <a:rPr lang="en-US" altLang="zh-TW" dirty="0" err="1" smtClean="0">
                <a:solidFill>
                  <a:srgbClr val="0000FF"/>
                </a:solidFill>
              </a:rPr>
              <a:t>:</a:t>
            </a:r>
            <a:r>
              <a:rPr lang="en-US" altLang="zh-TW" dirty="0" err="1" smtClean="0">
                <a:solidFill>
                  <a:srgbClr val="A31515"/>
                </a:solidFill>
              </a:rPr>
              <a:t>Chart.Series</a:t>
            </a:r>
            <a:r>
              <a:rPr lang="en-US" altLang="zh-TW" dirty="0" smtClean="0">
                <a:solidFill>
                  <a:srgbClr val="0000FF"/>
                </a:solidFill>
              </a:rPr>
              <a:t>&gt;</a:t>
            </a:r>
          </a:p>
          <a:p>
            <a:r>
              <a:rPr lang="en-US" altLang="zh-TW" dirty="0" smtClean="0">
                <a:solidFill>
                  <a:srgbClr val="A31515"/>
                </a:solidFill>
              </a:rPr>
              <a:t>                </a:t>
            </a:r>
            <a:r>
              <a:rPr lang="en-US" altLang="zh-TW" dirty="0" smtClean="0">
                <a:solidFill>
                  <a:srgbClr val="0000FF"/>
                </a:solidFill>
              </a:rPr>
              <a:t>&lt;</a:t>
            </a:r>
            <a:r>
              <a:rPr lang="en-US" altLang="zh-TW" dirty="0" err="1" smtClean="0">
                <a:solidFill>
                  <a:srgbClr val="A31515"/>
                </a:solidFill>
              </a:rPr>
              <a:t>charting</a:t>
            </a:r>
            <a:r>
              <a:rPr lang="en-US" altLang="zh-TW" dirty="0" err="1" smtClean="0">
                <a:solidFill>
                  <a:srgbClr val="0000FF"/>
                </a:solidFill>
              </a:rPr>
              <a:t>:</a:t>
            </a:r>
            <a:r>
              <a:rPr lang="en-US" altLang="zh-TW" dirty="0" err="1" smtClean="0">
                <a:solidFill>
                  <a:srgbClr val="A31515"/>
                </a:solidFill>
              </a:rPr>
              <a:t>ColumnSeries</a:t>
            </a:r>
            <a:r>
              <a:rPr lang="en-US" altLang="zh-TW" dirty="0" smtClean="0">
                <a:solidFill>
                  <a:srgbClr val="FF0000"/>
                </a:solidFill>
              </a:rPr>
              <a:t> Title</a:t>
            </a:r>
            <a:r>
              <a:rPr lang="en-US" altLang="zh-TW" dirty="0" smtClean="0">
                <a:solidFill>
                  <a:srgbClr val="0000FF"/>
                </a:solidFill>
              </a:rPr>
              <a:t>="</a:t>
            </a:r>
            <a:r>
              <a:rPr lang="zh-TW" altLang="en-US" dirty="0" smtClean="0">
                <a:solidFill>
                  <a:srgbClr val="0000FF"/>
                </a:solidFill>
              </a:rPr>
              <a:t>圖組</a:t>
            </a:r>
            <a:r>
              <a:rPr lang="en-US" altLang="zh-TW" dirty="0" smtClean="0">
                <a:solidFill>
                  <a:srgbClr val="0000FF"/>
                </a:solidFill>
              </a:rPr>
              <a:t>A"&gt;</a:t>
            </a:r>
          </a:p>
          <a:p>
            <a:r>
              <a:rPr lang="en-US" altLang="zh-TW" dirty="0" smtClean="0">
                <a:solidFill>
                  <a:srgbClr val="A31515"/>
                </a:solidFill>
              </a:rPr>
              <a:t>                    </a:t>
            </a:r>
            <a:r>
              <a:rPr lang="en-US" altLang="zh-TW" dirty="0" smtClean="0">
                <a:solidFill>
                  <a:srgbClr val="0000FF"/>
                </a:solidFill>
              </a:rPr>
              <a:t>&lt;</a:t>
            </a:r>
            <a:r>
              <a:rPr lang="en-US" altLang="zh-TW" dirty="0" err="1" smtClean="0">
                <a:solidFill>
                  <a:srgbClr val="A31515"/>
                </a:solidFill>
              </a:rPr>
              <a:t>charting</a:t>
            </a:r>
            <a:r>
              <a:rPr lang="en-US" altLang="zh-TW" dirty="0" err="1" smtClean="0">
                <a:solidFill>
                  <a:srgbClr val="0000FF"/>
                </a:solidFill>
              </a:rPr>
              <a:t>:</a:t>
            </a:r>
            <a:r>
              <a:rPr lang="en-US" altLang="zh-TW" dirty="0" err="1" smtClean="0">
                <a:solidFill>
                  <a:srgbClr val="A31515"/>
                </a:solidFill>
              </a:rPr>
              <a:t>ColumnSeries.ItemsSource</a:t>
            </a:r>
            <a:r>
              <a:rPr lang="en-US" altLang="zh-TW" dirty="0" smtClean="0">
                <a:solidFill>
                  <a:srgbClr val="0000FF"/>
                </a:solidFill>
              </a:rPr>
              <a:t>&gt;</a:t>
            </a:r>
          </a:p>
          <a:p>
            <a:r>
              <a:rPr lang="en-US" altLang="zh-TW" dirty="0" smtClean="0">
                <a:solidFill>
                  <a:srgbClr val="A31515"/>
                </a:solidFill>
              </a:rPr>
              <a:t>                        </a:t>
            </a:r>
            <a:r>
              <a:rPr lang="en-US" altLang="zh-TW" dirty="0" smtClean="0">
                <a:solidFill>
                  <a:srgbClr val="0000FF"/>
                </a:solidFill>
              </a:rPr>
              <a:t>&lt;</a:t>
            </a:r>
            <a:r>
              <a:rPr lang="en-US" altLang="zh-TW" dirty="0" err="1" smtClean="0">
                <a:solidFill>
                  <a:srgbClr val="A31515"/>
                </a:solidFill>
              </a:rPr>
              <a:t>controls</a:t>
            </a:r>
            <a:r>
              <a:rPr lang="en-US" altLang="zh-TW" dirty="0" err="1" smtClean="0">
                <a:solidFill>
                  <a:srgbClr val="0000FF"/>
                </a:solidFill>
              </a:rPr>
              <a:t>:</a:t>
            </a:r>
            <a:r>
              <a:rPr lang="en-US" altLang="zh-TW" dirty="0" err="1" smtClean="0">
                <a:solidFill>
                  <a:srgbClr val="A31515"/>
                </a:solidFill>
              </a:rPr>
              <a:t>ObjectCollection</a:t>
            </a:r>
            <a:r>
              <a:rPr lang="en-US" altLang="zh-TW" dirty="0" smtClean="0">
                <a:solidFill>
                  <a:srgbClr val="0000FF"/>
                </a:solidFill>
              </a:rPr>
              <a:t>&gt;</a:t>
            </a:r>
          </a:p>
          <a:p>
            <a:r>
              <a:rPr lang="en-US" altLang="zh-TW" dirty="0" smtClean="0">
                <a:solidFill>
                  <a:srgbClr val="A31515"/>
                </a:solidFill>
              </a:rPr>
              <a:t>                            </a:t>
            </a:r>
            <a:r>
              <a:rPr lang="en-US" altLang="zh-TW" dirty="0" smtClean="0">
                <a:solidFill>
                  <a:srgbClr val="0000FF"/>
                </a:solidFill>
              </a:rPr>
              <a:t>&lt;</a:t>
            </a:r>
            <a:r>
              <a:rPr lang="en-US" altLang="zh-TW" dirty="0" smtClean="0">
                <a:solidFill>
                  <a:srgbClr val="A31515"/>
                </a:solidFill>
              </a:rPr>
              <a:t>sys</a:t>
            </a:r>
            <a:r>
              <a:rPr lang="en-US" altLang="zh-TW" dirty="0" smtClean="0">
                <a:solidFill>
                  <a:srgbClr val="0000FF"/>
                </a:solidFill>
              </a:rPr>
              <a:t>:</a:t>
            </a:r>
            <a:r>
              <a:rPr lang="en-US" altLang="zh-TW" dirty="0" smtClean="0">
                <a:solidFill>
                  <a:srgbClr val="A31515"/>
                </a:solidFill>
              </a:rPr>
              <a:t>Int32</a:t>
            </a:r>
            <a:r>
              <a:rPr lang="en-US" altLang="zh-TW" dirty="0" smtClean="0">
                <a:solidFill>
                  <a:srgbClr val="0000FF"/>
                </a:solidFill>
              </a:rPr>
              <a:t>&gt;</a:t>
            </a:r>
            <a:r>
              <a:rPr lang="en-US" altLang="zh-TW" dirty="0" smtClean="0">
                <a:solidFill>
                  <a:srgbClr val="A31515"/>
                </a:solidFill>
              </a:rPr>
              <a:t>1</a:t>
            </a:r>
            <a:r>
              <a:rPr lang="en-US" altLang="zh-TW" dirty="0" smtClean="0">
                <a:solidFill>
                  <a:srgbClr val="0000FF"/>
                </a:solidFill>
              </a:rPr>
              <a:t>&lt;/</a:t>
            </a:r>
            <a:r>
              <a:rPr lang="en-US" altLang="zh-TW" dirty="0" smtClean="0">
                <a:solidFill>
                  <a:srgbClr val="A31515"/>
                </a:solidFill>
              </a:rPr>
              <a:t>sys</a:t>
            </a:r>
            <a:r>
              <a:rPr lang="en-US" altLang="zh-TW" dirty="0" smtClean="0">
                <a:solidFill>
                  <a:srgbClr val="0000FF"/>
                </a:solidFill>
              </a:rPr>
              <a:t>:</a:t>
            </a:r>
            <a:r>
              <a:rPr lang="en-US" altLang="zh-TW" dirty="0" smtClean="0">
                <a:solidFill>
                  <a:srgbClr val="A31515"/>
                </a:solidFill>
              </a:rPr>
              <a:t>Int32</a:t>
            </a:r>
            <a:r>
              <a:rPr lang="en-US" altLang="zh-TW" dirty="0" smtClean="0">
                <a:solidFill>
                  <a:srgbClr val="0000FF"/>
                </a:solidFill>
              </a:rPr>
              <a:t>&gt;</a:t>
            </a:r>
          </a:p>
          <a:p>
            <a:r>
              <a:rPr lang="en-US" altLang="zh-TW" dirty="0" smtClean="0">
                <a:solidFill>
                  <a:srgbClr val="A31515"/>
                </a:solidFill>
              </a:rPr>
              <a:t>                            </a:t>
            </a:r>
            <a:r>
              <a:rPr lang="en-US" altLang="zh-TW" dirty="0" smtClean="0">
                <a:solidFill>
                  <a:srgbClr val="0000FF"/>
                </a:solidFill>
              </a:rPr>
              <a:t>&lt;</a:t>
            </a:r>
            <a:r>
              <a:rPr lang="en-US" altLang="zh-TW" dirty="0" smtClean="0">
                <a:solidFill>
                  <a:srgbClr val="A31515"/>
                </a:solidFill>
              </a:rPr>
              <a:t>sys</a:t>
            </a:r>
            <a:r>
              <a:rPr lang="en-US" altLang="zh-TW" dirty="0" smtClean="0">
                <a:solidFill>
                  <a:srgbClr val="0000FF"/>
                </a:solidFill>
              </a:rPr>
              <a:t>:</a:t>
            </a:r>
            <a:r>
              <a:rPr lang="en-US" altLang="zh-TW" dirty="0" smtClean="0">
                <a:solidFill>
                  <a:srgbClr val="A31515"/>
                </a:solidFill>
              </a:rPr>
              <a:t>Int32</a:t>
            </a:r>
            <a:r>
              <a:rPr lang="en-US" altLang="zh-TW" dirty="0" smtClean="0">
                <a:solidFill>
                  <a:srgbClr val="0000FF"/>
                </a:solidFill>
              </a:rPr>
              <a:t>&gt;</a:t>
            </a:r>
            <a:r>
              <a:rPr lang="en-US" altLang="zh-TW" dirty="0" smtClean="0">
                <a:solidFill>
                  <a:srgbClr val="A31515"/>
                </a:solidFill>
              </a:rPr>
              <a:t>3</a:t>
            </a:r>
            <a:r>
              <a:rPr lang="en-US" altLang="zh-TW" dirty="0" smtClean="0">
                <a:solidFill>
                  <a:srgbClr val="0000FF"/>
                </a:solidFill>
              </a:rPr>
              <a:t>&lt;/</a:t>
            </a:r>
            <a:r>
              <a:rPr lang="en-US" altLang="zh-TW" dirty="0" smtClean="0">
                <a:solidFill>
                  <a:srgbClr val="A31515"/>
                </a:solidFill>
              </a:rPr>
              <a:t>sys</a:t>
            </a:r>
            <a:r>
              <a:rPr lang="en-US" altLang="zh-TW" dirty="0" smtClean="0">
                <a:solidFill>
                  <a:srgbClr val="0000FF"/>
                </a:solidFill>
              </a:rPr>
              <a:t>:</a:t>
            </a:r>
            <a:r>
              <a:rPr lang="en-US" altLang="zh-TW" dirty="0" smtClean="0">
                <a:solidFill>
                  <a:srgbClr val="A31515"/>
                </a:solidFill>
              </a:rPr>
              <a:t>Int32</a:t>
            </a:r>
            <a:r>
              <a:rPr lang="en-US" altLang="zh-TW" dirty="0" smtClean="0">
                <a:solidFill>
                  <a:srgbClr val="0000FF"/>
                </a:solidFill>
              </a:rPr>
              <a:t>&gt;</a:t>
            </a:r>
            <a:br>
              <a:rPr lang="en-US" altLang="zh-TW" dirty="0" smtClean="0">
                <a:solidFill>
                  <a:srgbClr val="0000FF"/>
                </a:solidFill>
              </a:rPr>
            </a:br>
            <a:r>
              <a:rPr lang="en-US" altLang="zh-TW" dirty="0" smtClean="0">
                <a:solidFill>
                  <a:srgbClr val="0000FF"/>
                </a:solidFill>
              </a:rPr>
              <a:t>(…</a:t>
            </a:r>
            <a:r>
              <a:rPr lang="zh-TW" altLang="en-US" dirty="0" smtClean="0">
                <a:solidFill>
                  <a:srgbClr val="0000FF"/>
                </a:solidFill>
              </a:rPr>
              <a:t>略</a:t>
            </a:r>
            <a:r>
              <a:rPr lang="en-US" altLang="zh-TW" dirty="0" smtClean="0">
                <a:solidFill>
                  <a:srgbClr val="0000FF"/>
                </a:solidFill>
              </a:rPr>
              <a:t>…)</a:t>
            </a:r>
            <a:endParaRPr lang="zh-TW" altLang="en-US" dirty="0">
              <a:solidFill>
                <a:srgbClr val="FF0000"/>
              </a:solidFill>
            </a:endParaRPr>
          </a:p>
        </p:txBody>
      </p:sp>
      <p:sp>
        <p:nvSpPr>
          <p:cNvPr id="7" name="矩形 6"/>
          <p:cNvSpPr/>
          <p:nvPr/>
        </p:nvSpPr>
        <p:spPr bwMode="auto">
          <a:xfrm>
            <a:off x="1000100" y="2000240"/>
            <a:ext cx="7715304" cy="2786082"/>
          </a:xfrm>
          <a:prstGeom prst="rect">
            <a:avLst/>
          </a:prstGeom>
          <a:solidFill>
            <a:schemeClr val="bg1">
              <a:lumMod val="85000"/>
              <a:lumOff val="15000"/>
              <a:alpha val="14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TW" alt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文字方塊 7"/>
          <p:cNvSpPr txBox="1"/>
          <p:nvPr/>
        </p:nvSpPr>
        <p:spPr>
          <a:xfrm>
            <a:off x="5786414" y="642918"/>
            <a:ext cx="3143304" cy="369332"/>
          </a:xfrm>
          <a:prstGeom prst="rect">
            <a:avLst/>
          </a:prstGeom>
          <a:noFill/>
        </p:spPr>
        <p:txBody>
          <a:bodyPr wrap="square" rtlCol="0">
            <a:spAutoFit/>
          </a:bodyPr>
          <a:lstStyle/>
          <a:p>
            <a:pPr algn="r"/>
            <a:r>
              <a:rPr lang="en-US" altLang="zh-TW" dirty="0" err="1" smtClean="0">
                <a:solidFill>
                  <a:schemeClr val="accent6">
                    <a:lumMod val="60000"/>
                    <a:lumOff val="40000"/>
                  </a:schemeClr>
                </a:solidFill>
              </a:rPr>
              <a:t>ColumnChartByXaml_test.xaml</a:t>
            </a:r>
            <a:endParaRPr lang="zh-TW" altLang="en-US" dirty="0">
              <a:solidFill>
                <a:schemeClr val="accent6">
                  <a:lumMod val="60000"/>
                  <a:lumOff val="40000"/>
                </a:schemeClr>
              </a:solidFill>
            </a:endParaRPr>
          </a:p>
        </p:txBody>
      </p:sp>
      <p:pic>
        <p:nvPicPr>
          <p:cNvPr id="9" name="Picture 2"/>
          <p:cNvPicPr>
            <a:picLocks noChangeAspect="1" noChangeArrowheads="1"/>
          </p:cNvPicPr>
          <p:nvPr/>
        </p:nvPicPr>
        <p:blipFill>
          <a:blip r:embed="rId3"/>
          <a:srcRect/>
          <a:stretch>
            <a:fillRect/>
          </a:stretch>
        </p:blipFill>
        <p:spPr bwMode="auto">
          <a:xfrm>
            <a:off x="6500826" y="4786322"/>
            <a:ext cx="2217186" cy="185260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054" y="228600"/>
            <a:ext cx="8375946" cy="941796"/>
          </a:xfrm>
        </p:spPr>
        <p:txBody>
          <a:bodyPr/>
          <a:lstStyle/>
          <a:p>
            <a:r>
              <a:rPr lang="zh-TW" altLang="en-US" sz="4000" dirty="0" smtClean="0">
                <a:latin typeface="微軟正黑體" pitchFamily="34" charset="-120"/>
                <a:ea typeface="微軟正黑體" pitchFamily="34" charset="-120"/>
              </a:rPr>
              <a:t>以</a:t>
            </a:r>
            <a:r>
              <a:rPr altLang="zh-TW" sz="4000" dirty="0" smtClean="0">
                <a:latin typeface="微軟正黑體" pitchFamily="34" charset="-120"/>
                <a:ea typeface="微軟正黑體" pitchFamily="34" charset="-120"/>
              </a:rPr>
              <a:t>Xaml Code</a:t>
            </a:r>
            <a:r>
              <a:rPr lang="zh-TW" altLang="en-US" sz="4000" dirty="0" smtClean="0">
                <a:latin typeface="微軟正黑體" pitchFamily="34" charset="-120"/>
                <a:ea typeface="微軟正黑體" pitchFamily="34" charset="-120"/>
              </a:rPr>
              <a:t>客製化圖表顏色</a:t>
            </a:r>
            <a:r>
              <a:rPr lang="zh-TW" altLang="en-US" sz="4000" dirty="0" smtClean="0"/>
              <a:t/>
            </a:r>
            <a:br>
              <a:rPr lang="zh-TW" altLang="en-US" sz="4000" dirty="0" smtClean="0"/>
            </a:br>
            <a:r>
              <a:rPr sz="2800" dirty="0" smtClean="0">
                <a:solidFill>
                  <a:schemeClr val="tx2"/>
                </a:solidFill>
              </a:rPr>
              <a:t>Silverlight DataVisualization</a:t>
            </a:r>
            <a:endParaRPr lang="en-US" sz="2800" dirty="0"/>
          </a:p>
        </p:txBody>
      </p:sp>
      <p:sp>
        <p:nvSpPr>
          <p:cNvPr id="6" name="文字方塊 5"/>
          <p:cNvSpPr txBox="1"/>
          <p:nvPr/>
        </p:nvSpPr>
        <p:spPr>
          <a:xfrm>
            <a:off x="642910" y="1428736"/>
            <a:ext cx="8143932" cy="4893647"/>
          </a:xfrm>
          <a:prstGeom prst="rect">
            <a:avLst/>
          </a:prstGeom>
          <a:noFill/>
        </p:spPr>
        <p:txBody>
          <a:bodyPr wrap="square" rtlCol="0">
            <a:spAutoFit/>
          </a:bodyPr>
          <a:lstStyle/>
          <a:p>
            <a:r>
              <a:rPr lang="en-US" altLang="zh-TW" sz="2400" dirty="0" smtClean="0">
                <a:solidFill>
                  <a:srgbClr val="0000FF"/>
                </a:solidFill>
              </a:rPr>
              <a:t>&lt;</a:t>
            </a:r>
            <a:r>
              <a:rPr lang="en-US" altLang="zh-TW" sz="2400" dirty="0" err="1" smtClean="0">
                <a:solidFill>
                  <a:srgbClr val="A31515"/>
                </a:solidFill>
              </a:rPr>
              <a:t>Application.Resources</a:t>
            </a:r>
            <a:r>
              <a:rPr lang="en-US" altLang="zh-TW" sz="2400" dirty="0" smtClean="0">
                <a:solidFill>
                  <a:srgbClr val="0000FF"/>
                </a:solidFill>
              </a:rPr>
              <a:t>&gt;</a:t>
            </a:r>
          </a:p>
          <a:p>
            <a:r>
              <a:rPr lang="en-US" altLang="zh-TW" sz="2400" b="1" dirty="0" smtClean="0">
                <a:solidFill>
                  <a:srgbClr val="A31515"/>
                </a:solidFill>
              </a:rPr>
              <a:t>        </a:t>
            </a:r>
            <a:r>
              <a:rPr lang="en-US" altLang="zh-TW" sz="2400" b="1" dirty="0" smtClean="0">
                <a:solidFill>
                  <a:srgbClr val="0000FF"/>
                </a:solidFill>
              </a:rPr>
              <a:t>&lt;</a:t>
            </a:r>
            <a:r>
              <a:rPr lang="en-US" altLang="zh-TW" sz="2400" b="1" dirty="0" err="1" smtClean="0">
                <a:solidFill>
                  <a:srgbClr val="A31515"/>
                </a:solidFill>
              </a:rPr>
              <a:t>LinearGradientBrush</a:t>
            </a:r>
            <a:r>
              <a:rPr lang="en-US" altLang="zh-TW" sz="2400" b="1" dirty="0" smtClean="0">
                <a:solidFill>
                  <a:srgbClr val="FF0000"/>
                </a:solidFill>
              </a:rPr>
              <a:t> x</a:t>
            </a:r>
            <a:r>
              <a:rPr lang="en-US" altLang="zh-TW" sz="2400" b="1" dirty="0" smtClean="0">
                <a:solidFill>
                  <a:srgbClr val="0000FF"/>
                </a:solidFill>
              </a:rPr>
              <a:t>:</a:t>
            </a:r>
            <a:r>
              <a:rPr lang="en-US" altLang="zh-TW" sz="2400" b="1" dirty="0" smtClean="0">
                <a:solidFill>
                  <a:srgbClr val="FF0000"/>
                </a:solidFill>
              </a:rPr>
              <a:t>Key</a:t>
            </a:r>
            <a:r>
              <a:rPr lang="en-US" altLang="zh-TW" sz="2400" b="1" dirty="0" smtClean="0">
                <a:solidFill>
                  <a:srgbClr val="0000FF"/>
                </a:solidFill>
              </a:rPr>
              <a:t>="MyColor1"</a:t>
            </a:r>
            <a:r>
              <a:rPr lang="en-US" altLang="zh-TW" sz="2400" b="1" dirty="0" smtClean="0">
                <a:solidFill>
                  <a:srgbClr val="FF0000"/>
                </a:solidFill>
              </a:rPr>
              <a:t> </a:t>
            </a:r>
            <a:r>
              <a:rPr lang="en-US" altLang="zh-TW" sz="2400" b="1" dirty="0" err="1" smtClean="0">
                <a:solidFill>
                  <a:srgbClr val="FF0000"/>
                </a:solidFill>
              </a:rPr>
              <a:t>EndPoint</a:t>
            </a:r>
            <a:r>
              <a:rPr lang="en-US" altLang="zh-TW" sz="2400" b="1" dirty="0" smtClean="0">
                <a:solidFill>
                  <a:srgbClr val="0000FF"/>
                </a:solidFill>
              </a:rPr>
              <a:t>="0.5,1"</a:t>
            </a:r>
            <a:r>
              <a:rPr lang="en-US" altLang="zh-TW" sz="2400" b="1" dirty="0" smtClean="0">
                <a:solidFill>
                  <a:srgbClr val="FF0000"/>
                </a:solidFill>
              </a:rPr>
              <a:t> </a:t>
            </a:r>
            <a:r>
              <a:rPr lang="en-US" altLang="zh-TW" sz="2400" b="1" dirty="0" err="1" smtClean="0">
                <a:solidFill>
                  <a:srgbClr val="FF0000"/>
                </a:solidFill>
              </a:rPr>
              <a:t>StartPoint</a:t>
            </a:r>
            <a:r>
              <a:rPr lang="en-US" altLang="zh-TW" sz="2400" b="1" dirty="0" smtClean="0">
                <a:solidFill>
                  <a:srgbClr val="0000FF"/>
                </a:solidFill>
              </a:rPr>
              <a:t>="0.5,0"&gt;</a:t>
            </a:r>
          </a:p>
          <a:p>
            <a:r>
              <a:rPr lang="en-US" altLang="zh-TW" sz="2400" b="1" dirty="0" smtClean="0">
                <a:solidFill>
                  <a:srgbClr val="A31515"/>
                </a:solidFill>
              </a:rPr>
              <a:t>            </a:t>
            </a:r>
            <a:r>
              <a:rPr lang="en-US" altLang="zh-TW" sz="2400" b="1" dirty="0" smtClean="0">
                <a:solidFill>
                  <a:srgbClr val="0000FF"/>
                </a:solidFill>
              </a:rPr>
              <a:t>&lt;</a:t>
            </a:r>
            <a:r>
              <a:rPr lang="en-US" altLang="zh-TW" sz="2400" b="1" dirty="0" err="1" smtClean="0">
                <a:solidFill>
                  <a:srgbClr val="A31515"/>
                </a:solidFill>
              </a:rPr>
              <a:t>GradientStop</a:t>
            </a:r>
            <a:r>
              <a:rPr lang="en-US" altLang="zh-TW" sz="2400" b="1" dirty="0" smtClean="0">
                <a:solidFill>
                  <a:srgbClr val="FF0000"/>
                </a:solidFill>
              </a:rPr>
              <a:t> Color</a:t>
            </a:r>
            <a:r>
              <a:rPr lang="en-US" altLang="zh-TW" sz="2400" b="1" dirty="0" smtClean="0">
                <a:solidFill>
                  <a:srgbClr val="0000FF"/>
                </a:solidFill>
              </a:rPr>
              <a:t>="</a:t>
            </a:r>
            <a:r>
              <a:rPr lang="en-US" altLang="zh-TW" sz="2400" b="1" dirty="0" err="1" smtClean="0">
                <a:solidFill>
                  <a:srgbClr val="0000FF"/>
                </a:solidFill>
              </a:rPr>
              <a:t>LightPink</a:t>
            </a:r>
            <a:r>
              <a:rPr lang="en-US" altLang="zh-TW" sz="2400" b="1" dirty="0" smtClean="0">
                <a:solidFill>
                  <a:srgbClr val="0000FF"/>
                </a:solidFill>
              </a:rPr>
              <a:t>" </a:t>
            </a:r>
            <a:r>
              <a:rPr lang="en-US" altLang="zh-TW" sz="2400" b="1" dirty="0" smtClean="0">
                <a:solidFill>
                  <a:srgbClr val="FF0000"/>
                </a:solidFill>
              </a:rPr>
              <a:t> Offset</a:t>
            </a:r>
            <a:r>
              <a:rPr lang="en-US" altLang="zh-TW" sz="2400" b="1" dirty="0" smtClean="0">
                <a:solidFill>
                  <a:srgbClr val="0000FF"/>
                </a:solidFill>
              </a:rPr>
              <a:t>="0" /&gt;</a:t>
            </a:r>
          </a:p>
          <a:p>
            <a:r>
              <a:rPr lang="en-US" altLang="zh-TW" sz="2400" b="1" dirty="0" smtClean="0">
                <a:solidFill>
                  <a:srgbClr val="A31515"/>
                </a:solidFill>
              </a:rPr>
              <a:t>            </a:t>
            </a:r>
            <a:r>
              <a:rPr lang="en-US" altLang="zh-TW" sz="2400" b="1" dirty="0" smtClean="0">
                <a:solidFill>
                  <a:srgbClr val="0000FF"/>
                </a:solidFill>
              </a:rPr>
              <a:t>&lt;</a:t>
            </a:r>
            <a:r>
              <a:rPr lang="en-US" altLang="zh-TW" sz="2400" b="1" dirty="0" err="1" smtClean="0">
                <a:solidFill>
                  <a:srgbClr val="A31515"/>
                </a:solidFill>
              </a:rPr>
              <a:t>GradientStop</a:t>
            </a:r>
            <a:r>
              <a:rPr lang="en-US" altLang="zh-TW" sz="2400" b="1" dirty="0" smtClean="0">
                <a:solidFill>
                  <a:srgbClr val="FF0000"/>
                </a:solidFill>
              </a:rPr>
              <a:t> Color</a:t>
            </a:r>
            <a:r>
              <a:rPr lang="en-US" altLang="zh-TW" sz="2400" b="1" dirty="0" smtClean="0">
                <a:solidFill>
                  <a:srgbClr val="0000FF"/>
                </a:solidFill>
              </a:rPr>
              <a:t>="Red"</a:t>
            </a:r>
            <a:r>
              <a:rPr lang="en-US" altLang="zh-TW" sz="2400" b="1" dirty="0" smtClean="0">
                <a:solidFill>
                  <a:srgbClr val="FF0000"/>
                </a:solidFill>
              </a:rPr>
              <a:t> Offset</a:t>
            </a:r>
            <a:r>
              <a:rPr lang="en-US" altLang="zh-TW" sz="2400" b="1" dirty="0" smtClean="0">
                <a:solidFill>
                  <a:srgbClr val="0000FF"/>
                </a:solidFill>
              </a:rPr>
              <a:t>="1" /&gt;</a:t>
            </a:r>
          </a:p>
          <a:p>
            <a:r>
              <a:rPr lang="en-US" altLang="zh-TW" sz="2400" b="1" dirty="0" smtClean="0">
                <a:solidFill>
                  <a:srgbClr val="A31515"/>
                </a:solidFill>
              </a:rPr>
              <a:t>        </a:t>
            </a:r>
            <a:r>
              <a:rPr lang="en-US" altLang="zh-TW" sz="2400" b="1" dirty="0" smtClean="0">
                <a:solidFill>
                  <a:srgbClr val="0000FF"/>
                </a:solidFill>
              </a:rPr>
              <a:t>&lt;/</a:t>
            </a:r>
            <a:r>
              <a:rPr lang="en-US" altLang="zh-TW" sz="2400" b="1" dirty="0" err="1" smtClean="0">
                <a:solidFill>
                  <a:srgbClr val="A31515"/>
                </a:solidFill>
              </a:rPr>
              <a:t>LinearGradientBrush</a:t>
            </a:r>
            <a:r>
              <a:rPr lang="en-US" altLang="zh-TW" sz="2400" b="1" dirty="0" smtClean="0">
                <a:solidFill>
                  <a:srgbClr val="0000FF"/>
                </a:solidFill>
              </a:rPr>
              <a:t>&gt;</a:t>
            </a:r>
          </a:p>
          <a:p>
            <a:r>
              <a:rPr lang="zh-TW" altLang="en-US" sz="2400" dirty="0" smtClean="0">
                <a:solidFill>
                  <a:srgbClr val="A31515"/>
                </a:solidFill>
              </a:rPr>
              <a:t>        </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LinearGradientBrush</a:t>
            </a:r>
            <a:r>
              <a:rPr lang="en-US" altLang="zh-TW" sz="2400" dirty="0" smtClean="0">
                <a:solidFill>
                  <a:srgbClr val="FF0000"/>
                </a:solidFill>
              </a:rPr>
              <a:t> x</a:t>
            </a:r>
            <a:r>
              <a:rPr lang="en-US" altLang="zh-TW" sz="2400" dirty="0" smtClean="0">
                <a:solidFill>
                  <a:srgbClr val="0000FF"/>
                </a:solidFill>
              </a:rPr>
              <a:t>:</a:t>
            </a:r>
            <a:r>
              <a:rPr lang="en-US" altLang="zh-TW" sz="2400" dirty="0" smtClean="0">
                <a:solidFill>
                  <a:srgbClr val="FF0000"/>
                </a:solidFill>
              </a:rPr>
              <a:t>Key</a:t>
            </a:r>
            <a:r>
              <a:rPr lang="en-US" altLang="zh-TW" sz="2400" dirty="0" smtClean="0">
                <a:solidFill>
                  <a:srgbClr val="0000FF"/>
                </a:solidFill>
              </a:rPr>
              <a:t>="MyColor2"</a:t>
            </a:r>
            <a:r>
              <a:rPr lang="en-US" altLang="zh-TW" sz="2400" dirty="0" smtClean="0">
                <a:solidFill>
                  <a:srgbClr val="FF0000"/>
                </a:solidFill>
              </a:rPr>
              <a:t> </a:t>
            </a:r>
            <a:r>
              <a:rPr lang="en-US" altLang="zh-TW" sz="2400" dirty="0" err="1" smtClean="0">
                <a:solidFill>
                  <a:srgbClr val="FF0000"/>
                </a:solidFill>
              </a:rPr>
              <a:t>EndPoint</a:t>
            </a:r>
            <a:r>
              <a:rPr lang="en-US" altLang="zh-TW" sz="2400" dirty="0" smtClean="0">
                <a:solidFill>
                  <a:srgbClr val="0000FF"/>
                </a:solidFill>
              </a:rPr>
              <a:t>="0.5,1"</a:t>
            </a:r>
            <a:r>
              <a:rPr lang="en-US" altLang="zh-TW" sz="2400" dirty="0" smtClean="0">
                <a:solidFill>
                  <a:srgbClr val="FF0000"/>
                </a:solidFill>
              </a:rPr>
              <a:t> </a:t>
            </a:r>
            <a:r>
              <a:rPr lang="en-US" altLang="zh-TW" sz="2400" dirty="0" err="1" smtClean="0">
                <a:solidFill>
                  <a:srgbClr val="FF0000"/>
                </a:solidFill>
              </a:rPr>
              <a:t>StartPoint</a:t>
            </a:r>
            <a:r>
              <a:rPr lang="en-US" altLang="zh-TW" sz="2400" dirty="0" smtClean="0">
                <a:solidFill>
                  <a:srgbClr val="0000FF"/>
                </a:solidFill>
              </a:rPr>
              <a:t>="0.5,0"&gt;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GradientStop</a:t>
            </a:r>
            <a:r>
              <a:rPr lang="en-US" altLang="zh-TW" sz="2400" dirty="0" smtClean="0">
                <a:solidFill>
                  <a:srgbClr val="FF0000"/>
                </a:solidFill>
              </a:rPr>
              <a:t> Color</a:t>
            </a:r>
            <a:r>
              <a:rPr lang="en-US" altLang="zh-TW" sz="2400" dirty="0" smtClean="0">
                <a:solidFill>
                  <a:srgbClr val="0000FF"/>
                </a:solidFill>
              </a:rPr>
              <a:t>="</a:t>
            </a:r>
            <a:r>
              <a:rPr lang="en-US" altLang="zh-TW" sz="2400" dirty="0" err="1" smtClean="0">
                <a:solidFill>
                  <a:srgbClr val="0000FF"/>
                </a:solidFill>
              </a:rPr>
              <a:t>LightBlue</a:t>
            </a:r>
            <a:r>
              <a:rPr lang="en-US" altLang="zh-TW" sz="2400" dirty="0" smtClean="0">
                <a:solidFill>
                  <a:srgbClr val="0000FF"/>
                </a:solidFill>
              </a:rPr>
              <a:t>"</a:t>
            </a:r>
            <a:r>
              <a:rPr lang="en-US" altLang="zh-TW" sz="2400" dirty="0" smtClean="0">
                <a:solidFill>
                  <a:srgbClr val="FF0000"/>
                </a:solidFill>
              </a:rPr>
              <a:t> Offset</a:t>
            </a:r>
            <a:r>
              <a:rPr lang="en-US" altLang="zh-TW" sz="2400" dirty="0" smtClean="0">
                <a:solidFill>
                  <a:srgbClr val="0000FF"/>
                </a:solidFill>
              </a:rPr>
              <a:t>="0" /&gt;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GradientStop</a:t>
            </a:r>
            <a:r>
              <a:rPr lang="en-US" altLang="zh-TW" sz="2400" dirty="0" smtClean="0">
                <a:solidFill>
                  <a:srgbClr val="FF0000"/>
                </a:solidFill>
              </a:rPr>
              <a:t> Color</a:t>
            </a:r>
            <a:r>
              <a:rPr lang="en-US" altLang="zh-TW" sz="2400" dirty="0" smtClean="0">
                <a:solidFill>
                  <a:srgbClr val="0000FF"/>
                </a:solidFill>
              </a:rPr>
              <a:t>="Blue"</a:t>
            </a:r>
            <a:r>
              <a:rPr lang="en-US" altLang="zh-TW" sz="2400" dirty="0" smtClean="0">
                <a:solidFill>
                  <a:srgbClr val="FF0000"/>
                </a:solidFill>
              </a:rPr>
              <a:t> Offset</a:t>
            </a:r>
            <a:r>
              <a:rPr lang="en-US" altLang="zh-TW" sz="2400" dirty="0" smtClean="0">
                <a:solidFill>
                  <a:srgbClr val="0000FF"/>
                </a:solidFill>
              </a:rPr>
              <a:t>="1" /&gt;</a:t>
            </a:r>
          </a:p>
          <a:p>
            <a:r>
              <a:rPr lang="en-US" altLang="zh-TW" sz="2400" dirty="0" smtClean="0">
                <a:solidFill>
                  <a:srgbClr val="A31515"/>
                </a:solidFill>
              </a:rPr>
              <a:t>        </a:t>
            </a:r>
            <a:r>
              <a:rPr lang="en-US" altLang="zh-TW" sz="2400" dirty="0" smtClean="0">
                <a:solidFill>
                  <a:srgbClr val="0000FF"/>
                </a:solidFill>
              </a:rPr>
              <a:t>&lt;/</a:t>
            </a:r>
            <a:r>
              <a:rPr lang="en-US" altLang="zh-TW" sz="2400" dirty="0" err="1" smtClean="0">
                <a:solidFill>
                  <a:srgbClr val="A31515"/>
                </a:solidFill>
              </a:rPr>
              <a:t>LinearGradientBrush</a:t>
            </a:r>
            <a:r>
              <a:rPr lang="en-US" altLang="zh-TW" sz="2400" dirty="0" smtClean="0">
                <a:solidFill>
                  <a:srgbClr val="0000FF"/>
                </a:solidFill>
              </a:rPr>
              <a:t>&gt;</a:t>
            </a:r>
            <a:br>
              <a:rPr lang="en-US" altLang="zh-TW" sz="2400" dirty="0" smtClean="0">
                <a:solidFill>
                  <a:srgbClr val="0000FF"/>
                </a:solidFill>
              </a:rPr>
            </a:br>
            <a:r>
              <a:rPr lang="en-US" altLang="zh-TW" sz="2400" dirty="0" smtClean="0">
                <a:solidFill>
                  <a:srgbClr val="0000FF"/>
                </a:solidFill>
              </a:rPr>
              <a:t>&lt;/</a:t>
            </a:r>
            <a:r>
              <a:rPr lang="en-US" altLang="zh-TW" sz="2400" dirty="0" err="1" smtClean="0">
                <a:solidFill>
                  <a:srgbClr val="A31515"/>
                </a:solidFill>
              </a:rPr>
              <a:t>Application.Resources</a:t>
            </a:r>
            <a:r>
              <a:rPr lang="en-US" altLang="zh-TW" sz="2400" dirty="0" smtClean="0">
                <a:solidFill>
                  <a:srgbClr val="0000FF"/>
                </a:solidFill>
              </a:rPr>
              <a:t>&gt;</a:t>
            </a:r>
            <a:endParaRPr lang="zh-TW" altLang="en-US" sz="2400" dirty="0">
              <a:solidFill>
                <a:srgbClr val="FF0000"/>
              </a:solidFill>
            </a:endParaRPr>
          </a:p>
        </p:txBody>
      </p:sp>
      <p:sp>
        <p:nvSpPr>
          <p:cNvPr id="7" name="矩形 6"/>
          <p:cNvSpPr/>
          <p:nvPr/>
        </p:nvSpPr>
        <p:spPr bwMode="auto">
          <a:xfrm>
            <a:off x="714348" y="1857364"/>
            <a:ext cx="8001056" cy="1857388"/>
          </a:xfrm>
          <a:prstGeom prst="rect">
            <a:avLst/>
          </a:prstGeom>
          <a:solidFill>
            <a:schemeClr val="bg1">
              <a:lumMod val="85000"/>
              <a:lumOff val="15000"/>
              <a:alpha val="14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TW" alt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242690" name="Picture 2"/>
          <p:cNvPicPr>
            <a:picLocks noChangeAspect="1" noChangeArrowheads="1"/>
          </p:cNvPicPr>
          <p:nvPr/>
        </p:nvPicPr>
        <p:blipFill>
          <a:blip r:embed="rId3"/>
          <a:srcRect/>
          <a:stretch>
            <a:fillRect/>
          </a:stretch>
        </p:blipFill>
        <p:spPr bwMode="auto">
          <a:xfrm>
            <a:off x="6500826" y="4786322"/>
            <a:ext cx="2217186" cy="185260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941796"/>
          </a:xfrm>
        </p:spPr>
        <p:txBody>
          <a:bodyPr/>
          <a:lstStyle/>
          <a:p>
            <a:r>
              <a:rPr lang="zh-TW" altLang="en-US" sz="4400" dirty="0" smtClean="0">
                <a:latin typeface="微軟正黑體" pitchFamily="34" charset="-120"/>
                <a:ea typeface="微軟正黑體" pitchFamily="34" charset="-120"/>
              </a:rPr>
              <a:t>解決方案總是從問題而來</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sz="2400" dirty="0" smtClean="0">
                <a:solidFill>
                  <a:schemeClr val="tx2"/>
                </a:solidFill>
                <a:latin typeface="微軟正黑體" pitchFamily="34" charset="-120"/>
                <a:ea typeface="微軟正黑體" pitchFamily="34" charset="-120"/>
              </a:rPr>
              <a:t>   </a:t>
            </a:r>
            <a:r>
              <a:rPr lang="en-US" sz="2400" dirty="0" smtClean="0">
                <a:solidFill>
                  <a:schemeClr val="tx2"/>
                </a:solidFill>
                <a:latin typeface="微軟正黑體" pitchFamily="34" charset="-120"/>
                <a:ea typeface="微軟正黑體" pitchFamily="34" charset="-120"/>
              </a:rPr>
              <a:t>- Develop Rich </a:t>
            </a:r>
            <a:r>
              <a:rPr sz="2400" dirty="0" smtClean="0">
                <a:solidFill>
                  <a:schemeClr val="tx2"/>
                </a:solidFill>
                <a:latin typeface="微軟正黑體" pitchFamily="34" charset="-120"/>
                <a:ea typeface="微軟正黑體" pitchFamily="34" charset="-120"/>
              </a:rPr>
              <a:t>Web </a:t>
            </a:r>
            <a:r>
              <a:rPr lang="en-US" sz="2400" dirty="0" smtClean="0">
                <a:solidFill>
                  <a:schemeClr val="tx2"/>
                </a:solidFill>
                <a:latin typeface="微軟正黑體" pitchFamily="34" charset="-120"/>
                <a:ea typeface="微軟正黑體" pitchFamily="34" charset="-120"/>
              </a:rPr>
              <a:t>Application with 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357298"/>
            <a:ext cx="8382000" cy="3354765"/>
          </a:xfrm>
        </p:spPr>
        <p:txBody>
          <a:bodyPr/>
          <a:lstStyle/>
          <a:p>
            <a:r>
              <a:rPr lang="zh-TW" altLang="en-US" sz="4400" dirty="0" smtClean="0">
                <a:latin typeface="微軟正黑體" pitchFamily="34" charset="-120"/>
                <a:ea typeface="微軟正黑體" pitchFamily="34" charset="-120"/>
              </a:rPr>
              <a:t>第一次需求訪談</a:t>
            </a:r>
            <a:endParaRPr lang="en-US" altLang="zh-TW" sz="4400" dirty="0" smtClean="0">
              <a:latin typeface="微軟正黑體" pitchFamily="34" charset="-120"/>
              <a:ea typeface="微軟正黑體" pitchFamily="34" charset="-120"/>
            </a:endParaRPr>
          </a:p>
          <a:p>
            <a:pPr lvl="1"/>
            <a:r>
              <a:rPr lang="en-US" altLang="zh-TW" sz="3600" dirty="0" smtClean="0">
                <a:latin typeface="微軟正黑體" pitchFamily="34" charset="-120"/>
                <a:ea typeface="微軟正黑體" pitchFamily="34" charset="-120"/>
              </a:rPr>
              <a:t>User</a:t>
            </a:r>
            <a:endParaRPr lang="en-US" altLang="zh-TW" sz="3600" dirty="0" smtClean="0">
              <a:latin typeface="微軟正黑體" pitchFamily="34" charset="-120"/>
              <a:ea typeface="微軟正黑體" pitchFamily="34" charset="-120"/>
              <a:sym typeface="Wingdings" pitchFamily="2" charset="2"/>
            </a:endParaRPr>
          </a:p>
          <a:p>
            <a:pPr lvl="2"/>
            <a:r>
              <a:rPr lang="zh-TW" altLang="en-US" sz="3200" dirty="0" smtClean="0">
                <a:latin typeface="微軟正黑體" pitchFamily="34" charset="-120"/>
                <a:ea typeface="微軟正黑體" pitchFamily="34" charset="-120"/>
              </a:rPr>
              <a:t>我需要一個表格</a:t>
            </a:r>
            <a:endParaRPr lang="en-US" altLang="zh-TW" sz="3200" dirty="0" smtClean="0">
              <a:latin typeface="微軟正黑體" pitchFamily="34" charset="-120"/>
              <a:ea typeface="微軟正黑體" pitchFamily="34" charset="-120"/>
            </a:endParaRPr>
          </a:p>
          <a:p>
            <a:pPr lvl="2"/>
            <a:r>
              <a:rPr lang="zh-TW" altLang="en-US" sz="3200" dirty="0" smtClean="0">
                <a:latin typeface="微軟正黑體" pitchFamily="34" charset="-120"/>
                <a:ea typeface="微軟正黑體" pitchFamily="34" charset="-120"/>
              </a:rPr>
              <a:t>表格資料需要連結資料庫</a:t>
            </a:r>
            <a:endParaRPr lang="en-US" altLang="zh-TW" sz="3200" dirty="0" smtClean="0">
              <a:latin typeface="微軟正黑體" pitchFamily="34" charset="-120"/>
              <a:ea typeface="微軟正黑體" pitchFamily="34" charset="-120"/>
            </a:endParaRPr>
          </a:p>
          <a:p>
            <a:pPr lvl="1"/>
            <a:r>
              <a:rPr lang="en-US" altLang="zh-TW" sz="3600" dirty="0" smtClean="0">
                <a:latin typeface="微軟正黑體" pitchFamily="34" charset="-120"/>
                <a:ea typeface="微軟正黑體" pitchFamily="34" charset="-120"/>
              </a:rPr>
              <a:t>SA</a:t>
            </a:r>
            <a:r>
              <a:rPr lang="en-US" altLang="zh-TW" sz="3600" dirty="0" smtClean="0">
                <a:latin typeface="微軟正黑體" pitchFamily="34" charset="-120"/>
                <a:ea typeface="微軟正黑體" pitchFamily="34" charset="-120"/>
                <a:sym typeface="Wingdings" pitchFamily="2" charset="2"/>
              </a:rPr>
              <a:t></a:t>
            </a:r>
            <a:r>
              <a:rPr lang="zh-TW" altLang="en-US" sz="3600" dirty="0" smtClean="0">
                <a:latin typeface="微軟正黑體" pitchFamily="34" charset="-120"/>
                <a:ea typeface="微軟正黑體" pitchFamily="34" charset="-120"/>
                <a:sym typeface="Wingdings" pitchFamily="2" charset="2"/>
              </a:rPr>
              <a:t>沒問題</a:t>
            </a:r>
            <a:r>
              <a:rPr lang="en-US" altLang="zh-TW" sz="3600" dirty="0" smtClean="0">
                <a:latin typeface="微軟正黑體" pitchFamily="34" charset="-120"/>
                <a:ea typeface="微軟正黑體" pitchFamily="34" charset="-120"/>
                <a:sym typeface="Wingdings" pitchFamily="2" charset="2"/>
              </a:rPr>
              <a:t/>
            </a:r>
            <a:br>
              <a:rPr lang="en-US" altLang="zh-TW" sz="3600" dirty="0" smtClean="0">
                <a:latin typeface="微軟正黑體" pitchFamily="34" charset="-120"/>
                <a:ea typeface="微軟正黑體" pitchFamily="34" charset="-120"/>
                <a:sym typeface="Wingdings" pitchFamily="2" charset="2"/>
              </a:rPr>
            </a:br>
            <a:r>
              <a:rPr lang="en-US" altLang="zh-TW" sz="3200" dirty="0" smtClean="0">
                <a:latin typeface="微軟正黑體" pitchFamily="34" charset="-120"/>
                <a:ea typeface="微軟正黑體" pitchFamily="34" charset="-120"/>
                <a:sym typeface="Wingdings" pitchFamily="2" charset="2"/>
              </a:rPr>
              <a:t>(</a:t>
            </a:r>
            <a:r>
              <a:rPr lang="zh-TW" altLang="en-US" sz="3200" dirty="0" smtClean="0">
                <a:latin typeface="微軟正黑體" pitchFamily="34" charset="-120"/>
                <a:ea typeface="微軟正黑體" pitchFamily="34" charset="-120"/>
                <a:sym typeface="Wingdings" pitchFamily="2" charset="2"/>
              </a:rPr>
              <a:t>小場面</a:t>
            </a:r>
            <a:r>
              <a:rPr lang="en-US" altLang="zh-TW" sz="3200" dirty="0" smtClean="0">
                <a:latin typeface="微軟正黑體" pitchFamily="34" charset="-120"/>
                <a:ea typeface="微軟正黑體" pitchFamily="34" charset="-120"/>
                <a:sym typeface="Wingdings" pitchFamily="2" charset="2"/>
              </a:rPr>
              <a:t>, </a:t>
            </a:r>
            <a:r>
              <a:rPr lang="zh-TW" altLang="en-US" sz="3200" dirty="0" smtClean="0">
                <a:latin typeface="微軟正黑體" pitchFamily="34" charset="-120"/>
                <a:ea typeface="微軟正黑體" pitchFamily="34" charset="-120"/>
                <a:sym typeface="Wingdings" pitchFamily="2" charset="2"/>
              </a:rPr>
              <a:t>用</a:t>
            </a:r>
            <a:r>
              <a:rPr lang="en-US" altLang="zh-TW" sz="3200" dirty="0" err="1" smtClean="0">
                <a:latin typeface="微軟正黑體" pitchFamily="34" charset="-120"/>
                <a:ea typeface="微軟正黑體" pitchFamily="34" charset="-120"/>
                <a:sym typeface="Wingdings" pitchFamily="2" charset="2"/>
              </a:rPr>
              <a:t>GridView</a:t>
            </a:r>
            <a:r>
              <a:rPr lang="zh-TW" altLang="en-US" sz="3200" dirty="0" smtClean="0">
                <a:latin typeface="微軟正黑體" pitchFamily="34" charset="-120"/>
                <a:ea typeface="微軟正黑體" pitchFamily="34" charset="-120"/>
                <a:sym typeface="Wingdings" pitchFamily="2" charset="2"/>
              </a:rPr>
              <a:t>就可以了</a:t>
            </a:r>
            <a:r>
              <a:rPr lang="en-US" altLang="zh-TW" sz="3200" dirty="0" smtClean="0">
                <a:latin typeface="微軟正黑體" pitchFamily="34" charset="-120"/>
                <a:ea typeface="微軟正黑體" pitchFamily="34" charset="-120"/>
                <a:sym typeface="Wingdings" pitchFamily="2" charset="2"/>
              </a:rPr>
              <a:t>)</a:t>
            </a:r>
            <a:endParaRPr lang="zh-TW" altLang="en-US" sz="3600"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054" y="228600"/>
            <a:ext cx="8375946" cy="886397"/>
          </a:xfrm>
        </p:spPr>
        <p:txBody>
          <a:bodyPr/>
          <a:lstStyle/>
          <a:p>
            <a:r>
              <a:rPr lang="zh-TW" altLang="en-US" sz="3600" dirty="0" smtClean="0">
                <a:latin typeface="微軟正黑體" pitchFamily="34" charset="-120"/>
                <a:ea typeface="微軟正黑體" pitchFamily="34" charset="-120"/>
              </a:rPr>
              <a:t>以</a:t>
            </a:r>
            <a:r>
              <a:rPr altLang="zh-TW" sz="3600" dirty="0" smtClean="0">
                <a:latin typeface="微軟正黑體" pitchFamily="34" charset="-120"/>
                <a:ea typeface="微軟正黑體" pitchFamily="34" charset="-120"/>
              </a:rPr>
              <a:t>Xaml Code</a:t>
            </a:r>
            <a:r>
              <a:rPr lang="zh-TW" altLang="en-US" sz="3600" dirty="0" smtClean="0">
                <a:latin typeface="微軟正黑體" pitchFamily="34" charset="-120"/>
                <a:ea typeface="微軟正黑體" pitchFamily="34" charset="-120"/>
              </a:rPr>
              <a:t>表達一張圖表</a:t>
            </a:r>
            <a:r>
              <a:rPr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使用資料繫結</a:t>
            </a:r>
            <a:r>
              <a:rPr lang="zh-TW" altLang="en-US" sz="4000" dirty="0" smtClean="0"/>
              <a:t/>
            </a:r>
            <a:br>
              <a:rPr lang="zh-TW" altLang="en-US" sz="4000" dirty="0" smtClean="0"/>
            </a:br>
            <a:r>
              <a:rPr sz="2800" dirty="0" smtClean="0">
                <a:solidFill>
                  <a:schemeClr val="tx2"/>
                </a:solidFill>
              </a:rPr>
              <a:t>Silverlight DataVisualization</a:t>
            </a:r>
            <a:endParaRPr lang="en-US" sz="2800" dirty="0"/>
          </a:p>
        </p:txBody>
      </p:sp>
      <p:sp>
        <p:nvSpPr>
          <p:cNvPr id="6" name="文字方塊 5"/>
          <p:cNvSpPr txBox="1"/>
          <p:nvPr/>
        </p:nvSpPr>
        <p:spPr>
          <a:xfrm>
            <a:off x="642910" y="1428736"/>
            <a:ext cx="8501090" cy="5355312"/>
          </a:xfrm>
          <a:prstGeom prst="rect">
            <a:avLst/>
          </a:prstGeom>
          <a:noFill/>
        </p:spPr>
        <p:txBody>
          <a:bodyPr wrap="square" rtlCol="0">
            <a:spAutoFit/>
          </a:bodyPr>
          <a:lstStyle/>
          <a:p>
            <a:r>
              <a:rPr lang="en-US" altLang="zh-TW" dirty="0" smtClean="0">
                <a:solidFill>
                  <a:srgbClr val="0000FF"/>
                </a:solidFill>
              </a:rPr>
              <a:t>&lt;</a:t>
            </a:r>
            <a:r>
              <a:rPr lang="en-US" altLang="zh-TW" dirty="0" err="1" smtClean="0">
                <a:solidFill>
                  <a:srgbClr val="A31515"/>
                </a:solidFill>
              </a:rPr>
              <a:t>UserControl</a:t>
            </a:r>
            <a:r>
              <a:rPr lang="en-US" altLang="zh-TW" dirty="0" smtClean="0">
                <a:solidFill>
                  <a:srgbClr val="A31515"/>
                </a:solidFill>
              </a:rPr>
              <a:t> </a:t>
            </a:r>
          </a:p>
          <a:p>
            <a:r>
              <a:rPr lang="en-US" altLang="zh-TW" dirty="0" smtClean="0">
                <a:solidFill>
                  <a:srgbClr val="A31515"/>
                </a:solidFill>
              </a:rPr>
              <a:t>   </a:t>
            </a:r>
            <a:r>
              <a:rPr lang="en-US" altLang="zh-TW" dirty="0" smtClean="0">
                <a:solidFill>
                  <a:srgbClr val="FF0000"/>
                </a:solidFill>
              </a:rPr>
              <a:t> (…</a:t>
            </a:r>
            <a:r>
              <a:rPr lang="zh-TW" altLang="en-US" dirty="0" smtClean="0">
                <a:solidFill>
                  <a:srgbClr val="FF0000"/>
                </a:solidFill>
              </a:rPr>
              <a:t>略</a:t>
            </a:r>
            <a:r>
              <a:rPr lang="en-US" altLang="zh-TW" dirty="0" smtClean="0">
                <a:solidFill>
                  <a:srgbClr val="FF0000"/>
                </a:solidFill>
              </a:rPr>
              <a:t>…)</a:t>
            </a:r>
            <a:endParaRPr lang="en-US" altLang="zh-TW" dirty="0" smtClean="0">
              <a:solidFill>
                <a:srgbClr val="0000FF"/>
              </a:solidFill>
            </a:endParaRPr>
          </a:p>
          <a:p>
            <a:r>
              <a:rPr lang="en-US" altLang="zh-TW" dirty="0" smtClean="0">
                <a:solidFill>
                  <a:srgbClr val="0000FF"/>
                </a:solidFill>
              </a:rPr>
              <a:t>   </a:t>
            </a:r>
            <a:r>
              <a:rPr lang="en-US" altLang="zh-TW" dirty="0" smtClean="0">
                <a:solidFill>
                  <a:srgbClr val="FF0000"/>
                </a:solidFill>
              </a:rPr>
              <a:t> </a:t>
            </a:r>
            <a:r>
              <a:rPr lang="en-US" altLang="zh-TW" b="1" dirty="0" err="1" smtClean="0">
                <a:solidFill>
                  <a:srgbClr val="FF0000"/>
                </a:solidFill>
              </a:rPr>
              <a:t>xmlns</a:t>
            </a:r>
            <a:r>
              <a:rPr lang="en-US" altLang="zh-TW" b="1" dirty="0" err="1" smtClean="0">
                <a:solidFill>
                  <a:srgbClr val="0000FF"/>
                </a:solidFill>
              </a:rPr>
              <a:t>:</a:t>
            </a:r>
            <a:r>
              <a:rPr lang="en-US" altLang="zh-TW" b="1" dirty="0" err="1" smtClean="0">
                <a:solidFill>
                  <a:srgbClr val="FF0000"/>
                </a:solidFill>
              </a:rPr>
              <a:t>local</a:t>
            </a:r>
            <a:r>
              <a:rPr lang="en-US" altLang="zh-TW" b="1" dirty="0" smtClean="0">
                <a:solidFill>
                  <a:srgbClr val="0000FF"/>
                </a:solidFill>
              </a:rPr>
              <a:t>="</a:t>
            </a:r>
            <a:r>
              <a:rPr lang="en-US" altLang="zh-TW" b="1" dirty="0" err="1" smtClean="0">
                <a:solidFill>
                  <a:srgbClr val="0000FF"/>
                </a:solidFill>
              </a:rPr>
              <a:t>clr-namespace:SilverlightCharting</a:t>
            </a:r>
            <a:r>
              <a:rPr lang="en-US" altLang="zh-TW" b="1" dirty="0" smtClean="0">
                <a:solidFill>
                  <a:srgbClr val="0000FF"/>
                </a:solidFill>
              </a:rPr>
              <a:t>"</a:t>
            </a:r>
          </a:p>
          <a:p>
            <a:r>
              <a:rPr lang="en-US" altLang="zh-TW" dirty="0" smtClean="0">
                <a:solidFill>
                  <a:srgbClr val="0000FF"/>
                </a:solidFill>
              </a:rPr>
              <a:t>   </a:t>
            </a:r>
            <a:r>
              <a:rPr lang="en-US" altLang="zh-TW" dirty="0" smtClean="0">
                <a:solidFill>
                  <a:srgbClr val="FF0000"/>
                </a:solidFill>
              </a:rPr>
              <a:t> Width</a:t>
            </a:r>
            <a:r>
              <a:rPr lang="en-US" altLang="zh-TW" dirty="0" smtClean="0">
                <a:solidFill>
                  <a:srgbClr val="0000FF"/>
                </a:solidFill>
              </a:rPr>
              <a:t>="600"</a:t>
            </a:r>
            <a:r>
              <a:rPr lang="en-US" altLang="zh-TW" dirty="0" smtClean="0">
                <a:solidFill>
                  <a:srgbClr val="FF0000"/>
                </a:solidFill>
              </a:rPr>
              <a:t> Height</a:t>
            </a:r>
            <a:r>
              <a:rPr lang="en-US" altLang="zh-TW" dirty="0" smtClean="0">
                <a:solidFill>
                  <a:srgbClr val="0000FF"/>
                </a:solidFill>
              </a:rPr>
              <a:t>="500" </a:t>
            </a:r>
          </a:p>
          <a:p>
            <a:r>
              <a:rPr lang="en-US" altLang="zh-TW" dirty="0" smtClean="0">
                <a:solidFill>
                  <a:srgbClr val="0000FF"/>
                </a:solidFill>
              </a:rPr>
              <a:t>   </a:t>
            </a:r>
            <a:r>
              <a:rPr lang="en-US" altLang="zh-TW" dirty="0" smtClean="0">
                <a:solidFill>
                  <a:srgbClr val="FF0000"/>
                </a:solidFill>
              </a:rPr>
              <a:t> (…</a:t>
            </a:r>
            <a:r>
              <a:rPr lang="zh-TW" altLang="en-US" dirty="0" smtClean="0">
                <a:solidFill>
                  <a:srgbClr val="FF0000"/>
                </a:solidFill>
              </a:rPr>
              <a:t>略</a:t>
            </a:r>
            <a:r>
              <a:rPr lang="en-US" altLang="zh-TW" dirty="0" smtClean="0">
                <a:solidFill>
                  <a:srgbClr val="FF0000"/>
                </a:solidFill>
              </a:rPr>
              <a:t>…)</a:t>
            </a:r>
            <a:endParaRPr lang="en-US" altLang="zh-TW" dirty="0" smtClean="0">
              <a:solidFill>
                <a:srgbClr val="0000FF"/>
              </a:solidFill>
            </a:endParaRPr>
          </a:p>
          <a:p>
            <a:r>
              <a:rPr lang="en-US" altLang="zh-TW" dirty="0" smtClean="0">
                <a:solidFill>
                  <a:srgbClr val="A31515"/>
                </a:solidFill>
              </a:rPr>
              <a:t>    </a:t>
            </a:r>
            <a:r>
              <a:rPr lang="en-US" altLang="zh-TW" dirty="0" smtClean="0">
                <a:solidFill>
                  <a:srgbClr val="0000FF"/>
                </a:solidFill>
              </a:rPr>
              <a:t>&lt;</a:t>
            </a:r>
            <a:r>
              <a:rPr lang="en-US" altLang="zh-TW" dirty="0" smtClean="0">
                <a:solidFill>
                  <a:srgbClr val="A31515"/>
                </a:solidFill>
              </a:rPr>
              <a:t>Grid</a:t>
            </a:r>
            <a:r>
              <a:rPr lang="en-US" altLang="zh-TW" dirty="0" smtClean="0">
                <a:solidFill>
                  <a:srgbClr val="FF0000"/>
                </a:solidFill>
              </a:rPr>
              <a:t> x</a:t>
            </a:r>
            <a:r>
              <a:rPr lang="en-US" altLang="zh-TW" dirty="0" smtClean="0">
                <a:solidFill>
                  <a:srgbClr val="0000FF"/>
                </a:solidFill>
              </a:rPr>
              <a:t>:</a:t>
            </a:r>
            <a:r>
              <a:rPr lang="en-US" altLang="zh-TW" dirty="0" smtClean="0">
                <a:solidFill>
                  <a:srgbClr val="FF0000"/>
                </a:solidFill>
              </a:rPr>
              <a:t>Name</a:t>
            </a:r>
            <a:r>
              <a:rPr lang="en-US" altLang="zh-TW" dirty="0" smtClean="0">
                <a:solidFill>
                  <a:srgbClr val="0000FF"/>
                </a:solidFill>
              </a:rPr>
              <a:t>="</a:t>
            </a:r>
            <a:r>
              <a:rPr lang="en-US" altLang="zh-TW" dirty="0" err="1" smtClean="0">
                <a:solidFill>
                  <a:srgbClr val="0000FF"/>
                </a:solidFill>
              </a:rPr>
              <a:t>LayoutRoot</a:t>
            </a:r>
            <a:r>
              <a:rPr lang="en-US" altLang="zh-TW" dirty="0" smtClean="0">
                <a:solidFill>
                  <a:srgbClr val="0000FF"/>
                </a:solidFill>
              </a:rPr>
              <a:t>"</a:t>
            </a:r>
            <a:r>
              <a:rPr lang="en-US" altLang="zh-TW" dirty="0" smtClean="0">
                <a:solidFill>
                  <a:srgbClr val="FF0000"/>
                </a:solidFill>
              </a:rPr>
              <a:t> Background</a:t>
            </a:r>
            <a:r>
              <a:rPr lang="en-US" altLang="zh-TW" dirty="0" smtClean="0">
                <a:solidFill>
                  <a:srgbClr val="0000FF"/>
                </a:solidFill>
              </a:rPr>
              <a:t>="White"&gt;</a:t>
            </a:r>
          </a:p>
          <a:p>
            <a:r>
              <a:rPr lang="en-US" altLang="zh-TW" dirty="0" smtClean="0">
                <a:solidFill>
                  <a:srgbClr val="A31515"/>
                </a:solidFill>
              </a:rPr>
              <a:t>        </a:t>
            </a:r>
            <a:r>
              <a:rPr lang="en-US" altLang="zh-TW" b="1" dirty="0" smtClean="0">
                <a:solidFill>
                  <a:srgbClr val="0000FF"/>
                </a:solidFill>
              </a:rPr>
              <a:t>&lt;</a:t>
            </a:r>
            <a:r>
              <a:rPr lang="en-US" altLang="zh-TW" b="1" dirty="0" err="1" smtClean="0">
                <a:solidFill>
                  <a:srgbClr val="A31515"/>
                </a:solidFill>
              </a:rPr>
              <a:t>Grid.Resources</a:t>
            </a:r>
            <a:r>
              <a:rPr lang="en-US" altLang="zh-TW" b="1" dirty="0" smtClean="0">
                <a:solidFill>
                  <a:srgbClr val="0000FF"/>
                </a:solidFill>
              </a:rPr>
              <a:t>&gt;</a:t>
            </a:r>
          </a:p>
          <a:p>
            <a:r>
              <a:rPr lang="en-US" altLang="zh-TW" b="1" dirty="0" smtClean="0">
                <a:solidFill>
                  <a:srgbClr val="A31515"/>
                </a:solidFill>
              </a:rPr>
              <a:t>            </a:t>
            </a:r>
            <a:r>
              <a:rPr lang="en-US" altLang="zh-TW" b="1" dirty="0" smtClean="0">
                <a:solidFill>
                  <a:srgbClr val="0000FF"/>
                </a:solidFill>
              </a:rPr>
              <a:t>&lt;</a:t>
            </a:r>
            <a:r>
              <a:rPr lang="en-US" altLang="zh-TW" b="1" dirty="0" err="1" smtClean="0">
                <a:solidFill>
                  <a:srgbClr val="A31515"/>
                </a:solidFill>
              </a:rPr>
              <a:t>local</a:t>
            </a:r>
            <a:r>
              <a:rPr lang="en-US" altLang="zh-TW" b="1" dirty="0" err="1" smtClean="0">
                <a:solidFill>
                  <a:srgbClr val="0000FF"/>
                </a:solidFill>
              </a:rPr>
              <a:t>:</a:t>
            </a:r>
            <a:r>
              <a:rPr lang="en-US" altLang="zh-TW" b="1" dirty="0" err="1" smtClean="0">
                <a:solidFill>
                  <a:srgbClr val="A31515"/>
                </a:solidFill>
              </a:rPr>
              <a:t>DataCollection</a:t>
            </a:r>
            <a:r>
              <a:rPr lang="en-US" altLang="zh-TW" b="1" dirty="0" smtClean="0">
                <a:solidFill>
                  <a:srgbClr val="FF0000"/>
                </a:solidFill>
              </a:rPr>
              <a:t> x</a:t>
            </a:r>
            <a:r>
              <a:rPr lang="en-US" altLang="zh-TW" b="1" dirty="0" smtClean="0">
                <a:solidFill>
                  <a:srgbClr val="0000FF"/>
                </a:solidFill>
              </a:rPr>
              <a:t>:</a:t>
            </a:r>
            <a:r>
              <a:rPr lang="en-US" altLang="zh-TW" b="1" dirty="0" smtClean="0">
                <a:solidFill>
                  <a:srgbClr val="FF0000"/>
                </a:solidFill>
              </a:rPr>
              <a:t>Key</a:t>
            </a:r>
            <a:r>
              <a:rPr lang="en-US" altLang="zh-TW" b="1" dirty="0" smtClean="0">
                <a:solidFill>
                  <a:srgbClr val="0000FF"/>
                </a:solidFill>
              </a:rPr>
              <a:t>="</a:t>
            </a:r>
            <a:r>
              <a:rPr lang="en-US" altLang="zh-TW" b="1" dirty="0" err="1" smtClean="0">
                <a:solidFill>
                  <a:srgbClr val="0000FF"/>
                </a:solidFill>
              </a:rPr>
              <a:t>DataCollection</a:t>
            </a:r>
            <a:r>
              <a:rPr lang="en-US" altLang="zh-TW" b="1" dirty="0" smtClean="0">
                <a:solidFill>
                  <a:srgbClr val="0000FF"/>
                </a:solidFill>
              </a:rPr>
              <a:t>"/&gt;</a:t>
            </a:r>
          </a:p>
          <a:p>
            <a:r>
              <a:rPr lang="en-US" altLang="zh-TW" b="1" dirty="0" smtClean="0">
                <a:solidFill>
                  <a:srgbClr val="A31515"/>
                </a:solidFill>
              </a:rPr>
              <a:t>        </a:t>
            </a:r>
            <a:r>
              <a:rPr lang="en-US" altLang="zh-TW" b="1" dirty="0" smtClean="0">
                <a:solidFill>
                  <a:srgbClr val="0000FF"/>
                </a:solidFill>
              </a:rPr>
              <a:t>&lt;/</a:t>
            </a:r>
            <a:r>
              <a:rPr lang="en-US" altLang="zh-TW" b="1" dirty="0" err="1" smtClean="0">
                <a:solidFill>
                  <a:srgbClr val="A31515"/>
                </a:solidFill>
              </a:rPr>
              <a:t>Grid.Resources</a:t>
            </a:r>
            <a:r>
              <a:rPr lang="en-US" altLang="zh-TW" b="1" dirty="0" smtClean="0">
                <a:solidFill>
                  <a:srgbClr val="0000FF"/>
                </a:solidFill>
              </a:rPr>
              <a:t>&gt;</a:t>
            </a:r>
          </a:p>
          <a:p>
            <a:r>
              <a:rPr lang="en-US" altLang="zh-TW" dirty="0" smtClean="0">
                <a:solidFill>
                  <a:srgbClr val="A31515"/>
                </a:solidFill>
              </a:rPr>
              <a:t>        </a:t>
            </a:r>
            <a:r>
              <a:rPr lang="en-US" altLang="zh-TW" dirty="0" smtClean="0">
                <a:solidFill>
                  <a:srgbClr val="0000FF"/>
                </a:solidFill>
              </a:rPr>
              <a:t>&lt;</a:t>
            </a:r>
            <a:r>
              <a:rPr lang="en-US" altLang="zh-TW" dirty="0" err="1" smtClean="0">
                <a:solidFill>
                  <a:srgbClr val="A31515"/>
                </a:solidFill>
              </a:rPr>
              <a:t>charting</a:t>
            </a:r>
            <a:r>
              <a:rPr lang="en-US" altLang="zh-TW" dirty="0" err="1" smtClean="0">
                <a:solidFill>
                  <a:srgbClr val="0000FF"/>
                </a:solidFill>
              </a:rPr>
              <a:t>:</a:t>
            </a:r>
            <a:r>
              <a:rPr lang="en-US" altLang="zh-TW" dirty="0" err="1" smtClean="0">
                <a:solidFill>
                  <a:srgbClr val="A31515"/>
                </a:solidFill>
              </a:rPr>
              <a:t>Chart</a:t>
            </a:r>
            <a:r>
              <a:rPr lang="en-US" altLang="zh-TW" dirty="0" smtClean="0">
                <a:solidFill>
                  <a:srgbClr val="FF0000"/>
                </a:solidFill>
              </a:rPr>
              <a:t> x</a:t>
            </a:r>
            <a:r>
              <a:rPr lang="en-US" altLang="zh-TW" dirty="0" smtClean="0">
                <a:solidFill>
                  <a:srgbClr val="0000FF"/>
                </a:solidFill>
              </a:rPr>
              <a:t>:</a:t>
            </a:r>
            <a:r>
              <a:rPr lang="en-US" altLang="zh-TW" dirty="0" smtClean="0">
                <a:solidFill>
                  <a:srgbClr val="FF0000"/>
                </a:solidFill>
              </a:rPr>
              <a:t>Name</a:t>
            </a:r>
            <a:r>
              <a:rPr lang="en-US" altLang="zh-TW" dirty="0" smtClean="0">
                <a:solidFill>
                  <a:srgbClr val="0000FF"/>
                </a:solidFill>
              </a:rPr>
              <a:t>="Chart1"</a:t>
            </a:r>
            <a:r>
              <a:rPr lang="en-US" altLang="zh-TW" dirty="0" smtClean="0">
                <a:solidFill>
                  <a:srgbClr val="FF0000"/>
                </a:solidFill>
              </a:rPr>
              <a:t> Title</a:t>
            </a:r>
            <a:r>
              <a:rPr lang="en-US" altLang="zh-TW" dirty="0" smtClean="0">
                <a:solidFill>
                  <a:srgbClr val="0000FF"/>
                </a:solidFill>
              </a:rPr>
              <a:t>="</a:t>
            </a:r>
            <a:r>
              <a:rPr lang="zh-TW" altLang="en-US" dirty="0" smtClean="0">
                <a:solidFill>
                  <a:srgbClr val="0000FF"/>
                </a:solidFill>
              </a:rPr>
              <a:t>標題</a:t>
            </a:r>
            <a:r>
              <a:rPr lang="en-US" altLang="zh-TW" dirty="0" smtClean="0">
                <a:solidFill>
                  <a:srgbClr val="0000FF"/>
                </a:solidFill>
              </a:rPr>
              <a:t>"  </a:t>
            </a:r>
            <a:r>
              <a:rPr lang="en-US" altLang="zh-TW" dirty="0" smtClean="0">
                <a:solidFill>
                  <a:srgbClr val="FF0000"/>
                </a:solidFill>
              </a:rPr>
              <a:t> </a:t>
            </a:r>
            <a:r>
              <a:rPr lang="en-US" altLang="zh-TW" dirty="0" err="1" smtClean="0">
                <a:solidFill>
                  <a:srgbClr val="FF0000"/>
                </a:solidFill>
              </a:rPr>
              <a:t>LegendTitle</a:t>
            </a:r>
            <a:r>
              <a:rPr lang="en-US" altLang="zh-TW" dirty="0" smtClean="0">
                <a:solidFill>
                  <a:srgbClr val="0000FF"/>
                </a:solidFill>
              </a:rPr>
              <a:t>="</a:t>
            </a:r>
            <a:r>
              <a:rPr lang="zh-TW" altLang="en-US" dirty="0" smtClean="0">
                <a:solidFill>
                  <a:srgbClr val="0000FF"/>
                </a:solidFill>
              </a:rPr>
              <a:t>數列</a:t>
            </a:r>
            <a:r>
              <a:rPr lang="en-US" altLang="zh-TW" dirty="0" smtClean="0">
                <a:solidFill>
                  <a:srgbClr val="0000FF"/>
                </a:solidFill>
              </a:rPr>
              <a:t>"&gt;</a:t>
            </a:r>
          </a:p>
          <a:p>
            <a:r>
              <a:rPr lang="en-US" altLang="zh-TW" dirty="0" smtClean="0">
                <a:solidFill>
                  <a:srgbClr val="A31515"/>
                </a:solidFill>
              </a:rPr>
              <a:t>            </a:t>
            </a:r>
            <a:r>
              <a:rPr lang="en-US" altLang="zh-TW" dirty="0" smtClean="0">
                <a:solidFill>
                  <a:srgbClr val="0000FF"/>
                </a:solidFill>
              </a:rPr>
              <a:t>&lt;</a:t>
            </a:r>
            <a:r>
              <a:rPr lang="en-US" altLang="zh-TW" dirty="0" err="1" smtClean="0">
                <a:solidFill>
                  <a:srgbClr val="A31515"/>
                </a:solidFill>
              </a:rPr>
              <a:t>charting</a:t>
            </a:r>
            <a:r>
              <a:rPr lang="en-US" altLang="zh-TW" dirty="0" err="1" smtClean="0">
                <a:solidFill>
                  <a:srgbClr val="0000FF"/>
                </a:solidFill>
              </a:rPr>
              <a:t>:</a:t>
            </a:r>
            <a:r>
              <a:rPr lang="en-US" altLang="zh-TW" dirty="0" err="1" smtClean="0">
                <a:solidFill>
                  <a:srgbClr val="A31515"/>
                </a:solidFill>
              </a:rPr>
              <a:t>Chart.Series</a:t>
            </a:r>
            <a:r>
              <a:rPr lang="en-US" altLang="zh-TW" dirty="0" smtClean="0">
                <a:solidFill>
                  <a:srgbClr val="0000FF"/>
                </a:solidFill>
              </a:rPr>
              <a:t>&gt;</a:t>
            </a:r>
          </a:p>
          <a:p>
            <a:r>
              <a:rPr lang="en-US" altLang="zh-TW" dirty="0" smtClean="0">
                <a:solidFill>
                  <a:srgbClr val="A31515"/>
                </a:solidFill>
              </a:rPr>
              <a:t>                </a:t>
            </a:r>
            <a:r>
              <a:rPr lang="en-US" altLang="zh-TW" b="1" dirty="0" smtClean="0">
                <a:solidFill>
                  <a:srgbClr val="0000FF"/>
                </a:solidFill>
              </a:rPr>
              <a:t>&lt;</a:t>
            </a:r>
            <a:r>
              <a:rPr lang="en-US" altLang="zh-TW" b="1" dirty="0" err="1" smtClean="0">
                <a:solidFill>
                  <a:srgbClr val="A31515"/>
                </a:solidFill>
              </a:rPr>
              <a:t>charting</a:t>
            </a:r>
            <a:r>
              <a:rPr lang="en-US" altLang="zh-TW" b="1" dirty="0" err="1" smtClean="0">
                <a:solidFill>
                  <a:srgbClr val="0000FF"/>
                </a:solidFill>
              </a:rPr>
              <a:t>:</a:t>
            </a:r>
            <a:r>
              <a:rPr lang="en-US" altLang="zh-TW" b="1" dirty="0" err="1" smtClean="0">
                <a:solidFill>
                  <a:srgbClr val="A31515"/>
                </a:solidFill>
              </a:rPr>
              <a:t>ColumnSeries</a:t>
            </a:r>
            <a:r>
              <a:rPr lang="en-US" altLang="zh-TW" b="1" dirty="0" smtClean="0">
                <a:solidFill>
                  <a:srgbClr val="A31515"/>
                </a:solidFill>
              </a:rPr>
              <a:t> </a:t>
            </a:r>
          </a:p>
          <a:p>
            <a:r>
              <a:rPr lang="en-US" altLang="zh-TW" b="1" dirty="0" smtClean="0">
                <a:solidFill>
                  <a:srgbClr val="A31515"/>
                </a:solidFill>
              </a:rPr>
              <a:t>                               </a:t>
            </a:r>
            <a:r>
              <a:rPr lang="en-US" altLang="zh-TW" b="1" dirty="0" smtClean="0">
                <a:solidFill>
                  <a:srgbClr val="FF0000"/>
                </a:solidFill>
              </a:rPr>
              <a:t> </a:t>
            </a:r>
            <a:r>
              <a:rPr lang="en-US" altLang="zh-TW" b="1" dirty="0" err="1" smtClean="0">
                <a:solidFill>
                  <a:srgbClr val="FF0000"/>
                </a:solidFill>
              </a:rPr>
              <a:t>ItemsSource</a:t>
            </a:r>
            <a:r>
              <a:rPr lang="en-US" altLang="zh-TW" b="1" dirty="0" smtClean="0">
                <a:solidFill>
                  <a:srgbClr val="0000FF"/>
                </a:solidFill>
              </a:rPr>
              <a:t>="{</a:t>
            </a:r>
            <a:r>
              <a:rPr lang="en-US" altLang="zh-TW" b="1" dirty="0" err="1" smtClean="0">
                <a:solidFill>
                  <a:srgbClr val="A31515"/>
                </a:solidFill>
              </a:rPr>
              <a:t>StaticResource</a:t>
            </a:r>
            <a:r>
              <a:rPr lang="en-US" altLang="zh-TW" b="1" dirty="0" smtClean="0">
                <a:solidFill>
                  <a:srgbClr val="FF0000"/>
                </a:solidFill>
              </a:rPr>
              <a:t> </a:t>
            </a:r>
            <a:r>
              <a:rPr lang="en-US" altLang="zh-TW" b="1" dirty="0" err="1" smtClean="0">
                <a:solidFill>
                  <a:srgbClr val="FF0000"/>
                </a:solidFill>
              </a:rPr>
              <a:t>DataCollection</a:t>
            </a:r>
            <a:r>
              <a:rPr lang="en-US" altLang="zh-TW" b="1" dirty="0" smtClean="0">
                <a:solidFill>
                  <a:srgbClr val="0000FF"/>
                </a:solidFill>
              </a:rPr>
              <a:t>}"</a:t>
            </a:r>
          </a:p>
          <a:p>
            <a:r>
              <a:rPr lang="en-US" altLang="zh-TW" b="1" dirty="0" smtClean="0">
                <a:solidFill>
                  <a:srgbClr val="0000FF"/>
                </a:solidFill>
              </a:rPr>
              <a:t>                               </a:t>
            </a:r>
            <a:r>
              <a:rPr lang="en-US" altLang="zh-TW" b="1" dirty="0" smtClean="0">
                <a:solidFill>
                  <a:srgbClr val="FF0000"/>
                </a:solidFill>
              </a:rPr>
              <a:t> </a:t>
            </a:r>
            <a:r>
              <a:rPr lang="en-US" altLang="zh-TW" b="1" dirty="0" err="1" smtClean="0">
                <a:solidFill>
                  <a:srgbClr val="FF0000"/>
                </a:solidFill>
              </a:rPr>
              <a:t>DependentValueBinding</a:t>
            </a:r>
            <a:r>
              <a:rPr lang="en-US" altLang="zh-TW" b="1" dirty="0" smtClean="0">
                <a:solidFill>
                  <a:srgbClr val="0000FF"/>
                </a:solidFill>
              </a:rPr>
              <a:t>="{</a:t>
            </a:r>
            <a:r>
              <a:rPr lang="en-US" altLang="zh-TW" b="1" dirty="0" smtClean="0">
                <a:solidFill>
                  <a:srgbClr val="A31515"/>
                </a:solidFill>
              </a:rPr>
              <a:t>Binding</a:t>
            </a:r>
            <a:r>
              <a:rPr lang="en-US" altLang="zh-TW" b="1" dirty="0" smtClean="0">
                <a:solidFill>
                  <a:srgbClr val="FF0000"/>
                </a:solidFill>
              </a:rPr>
              <a:t> Value</a:t>
            </a:r>
            <a:r>
              <a:rPr lang="en-US" altLang="zh-TW" b="1" dirty="0" smtClean="0">
                <a:solidFill>
                  <a:srgbClr val="0000FF"/>
                </a:solidFill>
              </a:rPr>
              <a:t>}"</a:t>
            </a:r>
          </a:p>
          <a:p>
            <a:r>
              <a:rPr lang="en-US" altLang="zh-TW" b="1" dirty="0" smtClean="0">
                <a:solidFill>
                  <a:srgbClr val="0000FF"/>
                </a:solidFill>
              </a:rPr>
              <a:t>                               </a:t>
            </a:r>
            <a:r>
              <a:rPr lang="en-US" altLang="zh-TW" b="1" dirty="0" smtClean="0">
                <a:solidFill>
                  <a:srgbClr val="FF0000"/>
                </a:solidFill>
              </a:rPr>
              <a:t> </a:t>
            </a:r>
            <a:r>
              <a:rPr lang="en-US" altLang="zh-TW" b="1" dirty="0" err="1" smtClean="0">
                <a:solidFill>
                  <a:srgbClr val="FF0000"/>
                </a:solidFill>
              </a:rPr>
              <a:t>IndependentValueBinding</a:t>
            </a:r>
            <a:r>
              <a:rPr lang="en-US" altLang="zh-TW" b="1" dirty="0" smtClean="0">
                <a:solidFill>
                  <a:srgbClr val="0000FF"/>
                </a:solidFill>
              </a:rPr>
              <a:t>="{</a:t>
            </a:r>
            <a:r>
              <a:rPr lang="en-US" altLang="zh-TW" b="1" dirty="0" smtClean="0">
                <a:solidFill>
                  <a:srgbClr val="A31515"/>
                </a:solidFill>
              </a:rPr>
              <a:t>Binding</a:t>
            </a:r>
            <a:r>
              <a:rPr lang="en-US" altLang="zh-TW" b="1" dirty="0" smtClean="0">
                <a:solidFill>
                  <a:srgbClr val="FF0000"/>
                </a:solidFill>
              </a:rPr>
              <a:t> Name</a:t>
            </a:r>
            <a:r>
              <a:rPr lang="en-US" altLang="zh-TW" b="1" dirty="0" smtClean="0">
                <a:solidFill>
                  <a:srgbClr val="0000FF"/>
                </a:solidFill>
              </a:rPr>
              <a:t>}"/&gt;</a:t>
            </a:r>
          </a:p>
          <a:p>
            <a:r>
              <a:rPr lang="en-US" altLang="zh-TW" dirty="0" smtClean="0">
                <a:solidFill>
                  <a:srgbClr val="A31515"/>
                </a:solidFill>
              </a:rPr>
              <a:t>            </a:t>
            </a:r>
            <a:r>
              <a:rPr lang="en-US" altLang="zh-TW" dirty="0" smtClean="0">
                <a:solidFill>
                  <a:srgbClr val="0000FF"/>
                </a:solidFill>
              </a:rPr>
              <a:t>&lt;/</a:t>
            </a:r>
            <a:r>
              <a:rPr lang="en-US" altLang="zh-TW" dirty="0" err="1" smtClean="0">
                <a:solidFill>
                  <a:srgbClr val="A31515"/>
                </a:solidFill>
              </a:rPr>
              <a:t>charting</a:t>
            </a:r>
            <a:r>
              <a:rPr lang="en-US" altLang="zh-TW" dirty="0" err="1" smtClean="0">
                <a:solidFill>
                  <a:srgbClr val="0000FF"/>
                </a:solidFill>
              </a:rPr>
              <a:t>:</a:t>
            </a:r>
            <a:r>
              <a:rPr lang="en-US" altLang="zh-TW" dirty="0" err="1" smtClean="0">
                <a:solidFill>
                  <a:srgbClr val="A31515"/>
                </a:solidFill>
              </a:rPr>
              <a:t>Chart.Series</a:t>
            </a:r>
            <a:r>
              <a:rPr lang="en-US" altLang="zh-TW" dirty="0" smtClean="0">
                <a:solidFill>
                  <a:srgbClr val="0000FF"/>
                </a:solidFill>
              </a:rPr>
              <a:t>&gt;</a:t>
            </a:r>
          </a:p>
          <a:p>
            <a:r>
              <a:rPr lang="en-US" altLang="zh-TW" dirty="0" smtClean="0">
                <a:solidFill>
                  <a:srgbClr val="A31515"/>
                </a:solidFill>
              </a:rPr>
              <a:t>        </a:t>
            </a:r>
            <a:r>
              <a:rPr lang="en-US" altLang="zh-TW" dirty="0" smtClean="0">
                <a:solidFill>
                  <a:srgbClr val="0000FF"/>
                </a:solidFill>
              </a:rPr>
              <a:t>&lt;/</a:t>
            </a:r>
            <a:r>
              <a:rPr lang="en-US" altLang="zh-TW" dirty="0" err="1" smtClean="0">
                <a:solidFill>
                  <a:srgbClr val="A31515"/>
                </a:solidFill>
              </a:rPr>
              <a:t>charting</a:t>
            </a:r>
            <a:r>
              <a:rPr lang="en-US" altLang="zh-TW" dirty="0" err="1" smtClean="0">
                <a:solidFill>
                  <a:srgbClr val="0000FF"/>
                </a:solidFill>
              </a:rPr>
              <a:t>:</a:t>
            </a:r>
            <a:r>
              <a:rPr lang="en-US" altLang="zh-TW" dirty="0" err="1" smtClean="0">
                <a:solidFill>
                  <a:srgbClr val="A31515"/>
                </a:solidFill>
              </a:rPr>
              <a:t>Chart</a:t>
            </a:r>
            <a:r>
              <a:rPr lang="en-US" altLang="zh-TW" dirty="0" smtClean="0">
                <a:solidFill>
                  <a:srgbClr val="0000FF"/>
                </a:solidFill>
              </a:rPr>
              <a:t>&gt;</a:t>
            </a:r>
          </a:p>
          <a:p>
            <a:r>
              <a:rPr lang="en-US" altLang="zh-TW" dirty="0" smtClean="0">
                <a:solidFill>
                  <a:srgbClr val="A31515"/>
                </a:solidFill>
              </a:rPr>
              <a:t>    </a:t>
            </a:r>
            <a:r>
              <a:rPr lang="en-US" altLang="zh-TW" dirty="0" smtClean="0">
                <a:solidFill>
                  <a:srgbClr val="0000FF"/>
                </a:solidFill>
              </a:rPr>
              <a:t>&lt;/</a:t>
            </a:r>
            <a:r>
              <a:rPr lang="en-US" altLang="zh-TW" dirty="0" smtClean="0">
                <a:solidFill>
                  <a:srgbClr val="A31515"/>
                </a:solidFill>
              </a:rPr>
              <a:t>Grid</a:t>
            </a:r>
            <a:r>
              <a:rPr lang="en-US" altLang="zh-TW" dirty="0" smtClean="0">
                <a:solidFill>
                  <a:srgbClr val="0000FF"/>
                </a:solidFill>
              </a:rPr>
              <a:t>&gt;</a:t>
            </a:r>
          </a:p>
          <a:p>
            <a:r>
              <a:rPr lang="en-US" altLang="zh-TW" dirty="0" smtClean="0">
                <a:solidFill>
                  <a:srgbClr val="0000FF"/>
                </a:solidFill>
              </a:rPr>
              <a:t>&lt;/</a:t>
            </a:r>
            <a:r>
              <a:rPr lang="en-US" altLang="zh-TW" dirty="0" err="1" smtClean="0">
                <a:solidFill>
                  <a:srgbClr val="A31515"/>
                </a:solidFill>
              </a:rPr>
              <a:t>UserControl</a:t>
            </a:r>
            <a:r>
              <a:rPr lang="en-US" altLang="zh-TW" dirty="0" smtClean="0">
                <a:solidFill>
                  <a:srgbClr val="0000FF"/>
                </a:solidFill>
              </a:rPr>
              <a:t>&gt;</a:t>
            </a:r>
          </a:p>
        </p:txBody>
      </p:sp>
      <p:sp>
        <p:nvSpPr>
          <p:cNvPr id="8" name="矩形 7"/>
          <p:cNvSpPr/>
          <p:nvPr/>
        </p:nvSpPr>
        <p:spPr bwMode="auto">
          <a:xfrm>
            <a:off x="857224" y="2000240"/>
            <a:ext cx="4714908" cy="357190"/>
          </a:xfrm>
          <a:prstGeom prst="rect">
            <a:avLst/>
          </a:prstGeom>
          <a:solidFill>
            <a:schemeClr val="bg1">
              <a:lumMod val="85000"/>
              <a:lumOff val="15000"/>
              <a:alpha val="14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TW" alt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矩形 8"/>
          <p:cNvSpPr/>
          <p:nvPr/>
        </p:nvSpPr>
        <p:spPr bwMode="auto">
          <a:xfrm>
            <a:off x="1071538" y="3143248"/>
            <a:ext cx="4857784" cy="785818"/>
          </a:xfrm>
          <a:prstGeom prst="rect">
            <a:avLst/>
          </a:prstGeom>
          <a:solidFill>
            <a:schemeClr val="bg1">
              <a:lumMod val="85000"/>
              <a:lumOff val="15000"/>
              <a:alpha val="14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TW" alt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矩形 9"/>
          <p:cNvSpPr/>
          <p:nvPr/>
        </p:nvSpPr>
        <p:spPr bwMode="auto">
          <a:xfrm>
            <a:off x="1500166" y="4500570"/>
            <a:ext cx="5429288" cy="1143008"/>
          </a:xfrm>
          <a:prstGeom prst="rect">
            <a:avLst/>
          </a:prstGeom>
          <a:solidFill>
            <a:schemeClr val="bg1">
              <a:lumMod val="85000"/>
              <a:lumOff val="15000"/>
              <a:alpha val="14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TW" alt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矩形 11"/>
          <p:cNvSpPr/>
          <p:nvPr/>
        </p:nvSpPr>
        <p:spPr>
          <a:xfrm>
            <a:off x="5286380" y="714356"/>
            <a:ext cx="3605089" cy="369332"/>
          </a:xfrm>
          <a:prstGeom prst="rect">
            <a:avLst/>
          </a:prstGeom>
        </p:spPr>
        <p:txBody>
          <a:bodyPr wrap="none">
            <a:spAutoFit/>
          </a:bodyPr>
          <a:lstStyle/>
          <a:p>
            <a:pPr algn="r"/>
            <a:r>
              <a:rPr lang="en-US" altLang="zh-TW" dirty="0" err="1" smtClean="0">
                <a:solidFill>
                  <a:schemeClr val="accent6">
                    <a:lumMod val="75000"/>
                  </a:schemeClr>
                </a:solidFill>
              </a:rPr>
              <a:t>ColumnChart_BindingResource.xaml</a:t>
            </a:r>
            <a:endParaRPr lang="zh-TW" altLang="en-US" dirty="0">
              <a:solidFill>
                <a:schemeClr val="accent6">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Right)">
                                      <p:cBhvr>
                                        <p:cTn id="11" dur="500"/>
                                        <p:tgtEl>
                                          <p:spTgt spid="9"/>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054" y="228600"/>
            <a:ext cx="8375946" cy="886397"/>
          </a:xfrm>
        </p:spPr>
        <p:txBody>
          <a:bodyPr/>
          <a:lstStyle/>
          <a:p>
            <a:r>
              <a:rPr lang="zh-TW" altLang="en-US" sz="3600" dirty="0" smtClean="0">
                <a:latin typeface="微軟正黑體" pitchFamily="34" charset="-120"/>
                <a:ea typeface="微軟正黑體" pitchFamily="34" charset="-120"/>
              </a:rPr>
              <a:t>以程式碼動態產生圖表</a:t>
            </a:r>
            <a:r>
              <a:rPr lang="zh-TW" altLang="en-US" sz="4000" dirty="0" smtClean="0"/>
              <a:t/>
            </a:r>
            <a:br>
              <a:rPr lang="zh-TW" altLang="en-US" sz="4000" dirty="0" smtClean="0"/>
            </a:br>
            <a:r>
              <a:rPr sz="2800" dirty="0" smtClean="0">
                <a:solidFill>
                  <a:schemeClr val="tx2"/>
                </a:solidFill>
              </a:rPr>
              <a:t>Silverlight DataVisualization</a:t>
            </a:r>
            <a:endParaRPr lang="en-US" sz="2800" dirty="0"/>
          </a:p>
        </p:txBody>
      </p:sp>
      <p:sp>
        <p:nvSpPr>
          <p:cNvPr id="6" name="文字方塊 5"/>
          <p:cNvSpPr txBox="1"/>
          <p:nvPr/>
        </p:nvSpPr>
        <p:spPr>
          <a:xfrm>
            <a:off x="642910" y="1428736"/>
            <a:ext cx="8501090" cy="3108543"/>
          </a:xfrm>
          <a:prstGeom prst="rect">
            <a:avLst/>
          </a:prstGeom>
          <a:noFill/>
        </p:spPr>
        <p:txBody>
          <a:bodyPr wrap="square" rtlCol="0">
            <a:spAutoFit/>
          </a:bodyPr>
          <a:lstStyle/>
          <a:p>
            <a:r>
              <a:rPr lang="en-US" altLang="zh-TW" sz="2800" dirty="0" smtClean="0"/>
              <a:t> </a:t>
            </a:r>
            <a:r>
              <a:rPr lang="en-US" altLang="zh-TW" sz="2800" dirty="0" smtClean="0">
                <a:solidFill>
                  <a:srgbClr val="0000FF"/>
                </a:solidFill>
              </a:rPr>
              <a:t>Private Sub </a:t>
            </a:r>
            <a:r>
              <a:rPr lang="en-US" altLang="zh-TW" sz="2800" dirty="0" smtClean="0">
                <a:solidFill>
                  <a:schemeClr val="bg1"/>
                </a:solidFill>
              </a:rPr>
              <a:t>Button1_Click</a:t>
            </a:r>
            <a:r>
              <a:rPr lang="en-US" altLang="zh-TW" sz="2800" dirty="0" smtClean="0">
                <a:solidFill>
                  <a:srgbClr val="0000FF"/>
                </a:solidFill>
              </a:rPr>
              <a:t>(</a:t>
            </a:r>
            <a:r>
              <a:rPr lang="en-US" altLang="zh-TW" sz="2400" dirty="0" err="1" smtClean="0">
                <a:solidFill>
                  <a:srgbClr val="0000FF"/>
                </a:solidFill>
              </a:rPr>
              <a:t>ByVal</a:t>
            </a:r>
            <a:r>
              <a:rPr lang="en-US" altLang="zh-TW" sz="2400" dirty="0" smtClean="0">
                <a:solidFill>
                  <a:srgbClr val="0000FF"/>
                </a:solidFill>
              </a:rPr>
              <a:t> sender As </a:t>
            </a:r>
            <a:r>
              <a:rPr lang="en-US" altLang="zh-TW" sz="2400" dirty="0" err="1" smtClean="0">
                <a:solidFill>
                  <a:srgbClr val="0000FF"/>
                </a:solidFill>
              </a:rPr>
              <a:t>System.Object</a:t>
            </a:r>
            <a:r>
              <a:rPr lang="en-US" altLang="zh-TW" sz="2400" dirty="0" smtClean="0">
                <a:solidFill>
                  <a:srgbClr val="0000FF"/>
                </a:solidFill>
              </a:rPr>
              <a:t>, </a:t>
            </a:r>
            <a:r>
              <a:rPr lang="en-US" altLang="zh-TW" sz="2400" dirty="0" err="1" smtClean="0">
                <a:solidFill>
                  <a:srgbClr val="0000FF"/>
                </a:solidFill>
              </a:rPr>
              <a:t>ByVal</a:t>
            </a:r>
            <a:r>
              <a:rPr lang="en-US" altLang="zh-TW" sz="2400" dirty="0" smtClean="0">
                <a:solidFill>
                  <a:srgbClr val="0000FF"/>
                </a:solidFill>
              </a:rPr>
              <a:t> e As </a:t>
            </a:r>
            <a:r>
              <a:rPr lang="en-US" altLang="zh-TW" sz="2400" dirty="0" err="1" smtClean="0">
                <a:solidFill>
                  <a:srgbClr val="0000FF"/>
                </a:solidFill>
              </a:rPr>
              <a:t>System.Windows.RoutedEventArgs</a:t>
            </a:r>
            <a:r>
              <a:rPr lang="en-US" altLang="zh-TW" sz="2800" dirty="0" smtClean="0">
                <a:solidFill>
                  <a:srgbClr val="0000FF"/>
                </a:solidFill>
              </a:rPr>
              <a:t>)</a:t>
            </a:r>
          </a:p>
          <a:p>
            <a:r>
              <a:rPr lang="en-US" altLang="zh-TW" sz="2800" dirty="0" smtClean="0">
                <a:solidFill>
                  <a:srgbClr val="0000FF"/>
                </a:solidFill>
              </a:rPr>
              <a:t>        Dim </a:t>
            </a:r>
            <a:r>
              <a:rPr lang="en-US" altLang="zh-TW" sz="2800" dirty="0" smtClean="0">
                <a:solidFill>
                  <a:schemeClr val="bg1"/>
                </a:solidFill>
              </a:rPr>
              <a:t>bs1</a:t>
            </a:r>
            <a:r>
              <a:rPr lang="en-US" altLang="zh-TW" sz="2800" dirty="0" smtClean="0">
                <a:solidFill>
                  <a:srgbClr val="0000FF"/>
                </a:solidFill>
              </a:rPr>
              <a:t> As New </a:t>
            </a:r>
            <a:r>
              <a:rPr lang="en-US" altLang="zh-TW" sz="2800" dirty="0" err="1" smtClean="0">
                <a:solidFill>
                  <a:schemeClr val="bg1"/>
                </a:solidFill>
              </a:rPr>
              <a:t>BarSeries</a:t>
            </a:r>
            <a:endParaRPr lang="en-US" altLang="zh-TW" sz="2800" dirty="0" smtClean="0">
              <a:solidFill>
                <a:schemeClr val="bg1"/>
              </a:solidFill>
            </a:endParaRPr>
          </a:p>
          <a:p>
            <a:r>
              <a:rPr lang="en-US" altLang="zh-TW" sz="2800" dirty="0" smtClean="0">
                <a:solidFill>
                  <a:srgbClr val="0000FF"/>
                </a:solidFill>
              </a:rPr>
              <a:t>        Dim </a:t>
            </a:r>
            <a:r>
              <a:rPr lang="en-US" altLang="zh-TW" sz="2800" dirty="0" smtClean="0">
                <a:solidFill>
                  <a:schemeClr val="bg1"/>
                </a:solidFill>
              </a:rPr>
              <a:t>dat1() </a:t>
            </a:r>
            <a:r>
              <a:rPr lang="en-US" altLang="zh-TW" sz="2800" dirty="0" smtClean="0">
                <a:solidFill>
                  <a:srgbClr val="0000FF"/>
                </a:solidFill>
              </a:rPr>
              <a:t>As Integer = New Integer</a:t>
            </a:r>
            <a:r>
              <a:rPr lang="en-US" altLang="zh-TW" sz="2800" dirty="0" smtClean="0">
                <a:solidFill>
                  <a:schemeClr val="bg1"/>
                </a:solidFill>
              </a:rPr>
              <a:t>() {3, 6, 9, 12}</a:t>
            </a:r>
          </a:p>
          <a:p>
            <a:r>
              <a:rPr lang="en-US" altLang="zh-TW" sz="2800" dirty="0" smtClean="0">
                <a:solidFill>
                  <a:schemeClr val="bg1"/>
                </a:solidFill>
              </a:rPr>
              <a:t>        bs1.ItemsSource = dat1</a:t>
            </a:r>
          </a:p>
          <a:p>
            <a:r>
              <a:rPr lang="en-US" altLang="zh-TW" sz="2800" dirty="0" smtClean="0">
                <a:solidFill>
                  <a:srgbClr val="0000FF"/>
                </a:solidFill>
              </a:rPr>
              <a:t>        Me.</a:t>
            </a:r>
            <a:r>
              <a:rPr lang="en-US" altLang="zh-TW" sz="2800" dirty="0" smtClean="0">
                <a:solidFill>
                  <a:schemeClr val="bg1"/>
                </a:solidFill>
              </a:rPr>
              <a:t>Chart1.Series.Add(bs1)</a:t>
            </a:r>
          </a:p>
          <a:p>
            <a:r>
              <a:rPr lang="en-US" altLang="zh-TW" sz="2800" dirty="0" smtClean="0">
                <a:solidFill>
                  <a:srgbClr val="0000FF"/>
                </a:solidFill>
              </a:rPr>
              <a:t>    End Sub</a:t>
            </a:r>
            <a:endParaRPr lang="zh-TW" altLang="en-US" sz="2800" dirty="0"/>
          </a:p>
        </p:txBody>
      </p:sp>
      <p:pic>
        <p:nvPicPr>
          <p:cNvPr id="7" name="Picture 2"/>
          <p:cNvPicPr>
            <a:picLocks noChangeAspect="1" noChangeArrowheads="1"/>
          </p:cNvPicPr>
          <p:nvPr/>
        </p:nvPicPr>
        <p:blipFill>
          <a:blip r:embed="rId3"/>
          <a:srcRect/>
          <a:stretch>
            <a:fillRect/>
          </a:stretch>
        </p:blipFill>
        <p:spPr bwMode="auto">
          <a:xfrm>
            <a:off x="6500826" y="4786322"/>
            <a:ext cx="2217186" cy="1852609"/>
          </a:xfrm>
          <a:prstGeom prst="rect">
            <a:avLst/>
          </a:prstGeom>
          <a:noFill/>
          <a:ln w="9525">
            <a:noFill/>
            <a:miter lim="800000"/>
            <a:headEnd/>
            <a:tailEnd/>
          </a:ln>
          <a:effectLst/>
        </p:spPr>
      </p:pic>
      <p:sp>
        <p:nvSpPr>
          <p:cNvPr id="11" name="矩形 10"/>
          <p:cNvSpPr/>
          <p:nvPr/>
        </p:nvSpPr>
        <p:spPr>
          <a:xfrm>
            <a:off x="6642990" y="642918"/>
            <a:ext cx="2221570" cy="369332"/>
          </a:xfrm>
          <a:prstGeom prst="rect">
            <a:avLst/>
          </a:prstGeom>
        </p:spPr>
        <p:txBody>
          <a:bodyPr wrap="none">
            <a:spAutoFit/>
          </a:bodyPr>
          <a:lstStyle/>
          <a:p>
            <a:pPr algn="r"/>
            <a:r>
              <a:rPr lang="en-US" altLang="zh-TW" dirty="0" err="1" smtClean="0">
                <a:solidFill>
                  <a:schemeClr val="accent6">
                    <a:lumMod val="60000"/>
                    <a:lumOff val="40000"/>
                  </a:schemeClr>
                </a:solidFill>
              </a:rPr>
              <a:t>BarChartbyCode.xaml</a:t>
            </a:r>
            <a:endParaRPr lang="zh-TW" altLang="en-US" dirty="0">
              <a:solidFill>
                <a:schemeClr val="accent6">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886397"/>
          </a:xfrm>
        </p:spPr>
        <p:txBody>
          <a:bodyPr/>
          <a:lstStyle/>
          <a:p>
            <a:r>
              <a:rPr lang="zh-TW" altLang="en-US" sz="3600" dirty="0" smtClean="0">
                <a:latin typeface="微軟正黑體" pitchFamily="34" charset="-120"/>
                <a:ea typeface="微軟正黑體" pitchFamily="34" charset="-120"/>
              </a:rPr>
              <a:t>以程式碼動態產生圖表</a:t>
            </a:r>
            <a:r>
              <a:rPr lang="zh-TW" altLang="en-US" sz="4000" dirty="0" smtClean="0"/>
              <a:t/>
            </a:r>
            <a:br>
              <a:rPr lang="zh-TW" altLang="en-US" sz="4000" dirty="0" smtClean="0"/>
            </a:br>
            <a:r>
              <a:rPr sz="2800" dirty="0" smtClean="0">
                <a:solidFill>
                  <a:schemeClr val="tx2"/>
                </a:solidFill>
              </a:rPr>
              <a:t>Silverlight DataVisualization</a:t>
            </a:r>
            <a:endParaRPr lang="en-US" sz="2800" dirty="0">
              <a:solidFill>
                <a:schemeClr val="tx2"/>
              </a:solidFill>
            </a:endParaRPr>
          </a:p>
        </p:txBody>
      </p:sp>
      <p:sp>
        <p:nvSpPr>
          <p:cNvPr id="3" name="Text Placeholder 2"/>
          <p:cNvSpPr>
            <a:spLocks noGrp="1"/>
          </p:cNvSpPr>
          <p:nvPr>
            <p:ph idx="1"/>
          </p:nvPr>
        </p:nvSpPr>
        <p:spPr>
          <a:xfrm>
            <a:off x="381000" y="1500174"/>
            <a:ext cx="8382000" cy="3354765"/>
          </a:xfrm>
        </p:spPr>
        <p:txBody>
          <a:bodyPr/>
          <a:lstStyle/>
          <a:p>
            <a:r>
              <a:rPr lang="zh-TW" altLang="en-US" dirty="0" smtClean="0">
                <a:latin typeface="微軟正黑體" pitchFamily="34" charset="-120"/>
                <a:ea typeface="微軟正黑體" pitchFamily="34" charset="-120"/>
              </a:rPr>
              <a:t>若不採用資料繫結</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圖表中的數據是死的</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資料來源的數據若修改，圖表中的數據不會改變</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若採用資料繫結</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需設定</a:t>
            </a:r>
            <a:r>
              <a:rPr lang="en-US" altLang="zh-TW" dirty="0" err="1" smtClean="0"/>
              <a:t>DependentValueBinding</a:t>
            </a:r>
            <a:endParaRPr lang="en-US" altLang="zh-TW" dirty="0" smtClean="0"/>
          </a:p>
          <a:p>
            <a:pPr lvl="1"/>
            <a:r>
              <a:rPr lang="zh-TW" altLang="en-US" dirty="0" smtClean="0">
                <a:latin typeface="微軟正黑體" pitchFamily="34" charset="-120"/>
                <a:ea typeface="微軟正黑體" pitchFamily="34" charset="-120"/>
              </a:rPr>
              <a:t>需設定</a:t>
            </a:r>
            <a:r>
              <a:rPr lang="en-US" altLang="zh-TW" dirty="0" err="1" smtClean="0"/>
              <a:t>IndependentValueBinding</a:t>
            </a:r>
            <a:endParaRPr lang="en-US" altLang="zh-TW" dirty="0" smtClean="0"/>
          </a:p>
          <a:p>
            <a:pPr lvl="1"/>
            <a:r>
              <a:rPr lang="zh-TW" altLang="en-US" dirty="0" smtClean="0">
                <a:latin typeface="微軟正黑體" pitchFamily="34" charset="-120"/>
                <a:ea typeface="微軟正黑體" pitchFamily="34" charset="-120"/>
              </a:rPr>
              <a:t>圖表將以動畫方式隨繫結的資料調整而改變</a:t>
            </a:r>
            <a:endParaRPr lang="en-US"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054" y="228600"/>
            <a:ext cx="8375946" cy="886397"/>
          </a:xfrm>
        </p:spPr>
        <p:txBody>
          <a:bodyPr/>
          <a:lstStyle/>
          <a:p>
            <a:r>
              <a:rPr lang="zh-TW" altLang="en-US" sz="3600" dirty="0" smtClean="0">
                <a:latin typeface="微軟正黑體" pitchFamily="34" charset="-120"/>
                <a:ea typeface="微軟正黑體" pitchFamily="34" charset="-120"/>
              </a:rPr>
              <a:t>以程式碼動態產生圖表</a:t>
            </a:r>
            <a:r>
              <a:rPr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使用資料繫結</a:t>
            </a:r>
            <a:r>
              <a:rPr lang="zh-TW" altLang="en-US" sz="4000" dirty="0" smtClean="0"/>
              <a:t/>
            </a:r>
            <a:br>
              <a:rPr lang="zh-TW" altLang="en-US" sz="4000" dirty="0" smtClean="0"/>
            </a:br>
            <a:r>
              <a:rPr sz="2800" dirty="0" smtClean="0">
                <a:solidFill>
                  <a:schemeClr val="tx2"/>
                </a:solidFill>
              </a:rPr>
              <a:t>Silverlight DataVisualization</a:t>
            </a:r>
            <a:endParaRPr lang="en-US" sz="2800" dirty="0"/>
          </a:p>
        </p:txBody>
      </p:sp>
      <p:sp>
        <p:nvSpPr>
          <p:cNvPr id="6" name="文字方塊 5"/>
          <p:cNvSpPr txBox="1"/>
          <p:nvPr/>
        </p:nvSpPr>
        <p:spPr>
          <a:xfrm>
            <a:off x="642910" y="1428736"/>
            <a:ext cx="8501090" cy="5016758"/>
          </a:xfrm>
          <a:prstGeom prst="rect">
            <a:avLst/>
          </a:prstGeom>
          <a:noFill/>
        </p:spPr>
        <p:txBody>
          <a:bodyPr wrap="square" rtlCol="0">
            <a:spAutoFit/>
          </a:bodyPr>
          <a:lstStyle/>
          <a:p>
            <a:r>
              <a:rPr lang="en-US" altLang="zh-TW" sz="2000" dirty="0" smtClean="0">
                <a:solidFill>
                  <a:srgbClr val="008000"/>
                </a:solidFill>
              </a:rPr>
              <a:t>'</a:t>
            </a:r>
            <a:r>
              <a:rPr lang="zh-TW" altLang="en-US" sz="2000" dirty="0" smtClean="0">
                <a:solidFill>
                  <a:srgbClr val="008000"/>
                </a:solidFill>
              </a:rPr>
              <a:t>建立資料來源</a:t>
            </a:r>
          </a:p>
          <a:p>
            <a:r>
              <a:rPr lang="en-US" altLang="zh-TW" sz="2000" dirty="0" smtClean="0">
                <a:solidFill>
                  <a:srgbClr val="008000"/>
                </a:solidFill>
              </a:rPr>
              <a:t>    </a:t>
            </a:r>
            <a:r>
              <a:rPr lang="en-US" altLang="zh-TW" sz="2000" dirty="0" smtClean="0">
                <a:solidFill>
                  <a:srgbClr val="0000FF"/>
                </a:solidFill>
              </a:rPr>
              <a:t>Dim </a:t>
            </a:r>
            <a:r>
              <a:rPr lang="en-US" altLang="zh-TW" sz="2000" dirty="0" err="1" smtClean="0">
                <a:solidFill>
                  <a:srgbClr val="0000FF"/>
                </a:solidFill>
              </a:rPr>
              <a:t>dataSource</a:t>
            </a:r>
            <a:r>
              <a:rPr lang="en-US" altLang="zh-TW" sz="2000" dirty="0" smtClean="0">
                <a:solidFill>
                  <a:srgbClr val="0000FF"/>
                </a:solidFill>
              </a:rPr>
              <a:t> As </a:t>
            </a:r>
            <a:r>
              <a:rPr lang="en-US" altLang="zh-TW" sz="2000" dirty="0" err="1" smtClean="0">
                <a:solidFill>
                  <a:srgbClr val="0000FF"/>
                </a:solidFill>
              </a:rPr>
              <a:t>DataCollection</a:t>
            </a:r>
            <a:r>
              <a:rPr lang="en-US" altLang="zh-TW" sz="2000" dirty="0" smtClean="0">
                <a:solidFill>
                  <a:srgbClr val="0000FF"/>
                </a:solidFill>
              </a:rPr>
              <a:t> = New </a:t>
            </a:r>
            <a:r>
              <a:rPr lang="en-US" altLang="zh-TW" sz="2000" dirty="0" err="1" smtClean="0">
                <a:solidFill>
                  <a:srgbClr val="0000FF"/>
                </a:solidFill>
              </a:rPr>
              <a:t>DataCollection</a:t>
            </a:r>
            <a:endParaRPr lang="en-US" altLang="zh-TW" sz="2000" dirty="0" smtClean="0">
              <a:solidFill>
                <a:srgbClr val="0000FF"/>
              </a:solidFill>
            </a:endParaRPr>
          </a:p>
          <a:p>
            <a:r>
              <a:rPr lang="zh-TW" altLang="en-US" sz="2000" dirty="0" smtClean="0">
                <a:solidFill>
                  <a:srgbClr val="0000FF"/>
                </a:solidFill>
              </a:rPr>
              <a:t>    </a:t>
            </a:r>
            <a:r>
              <a:rPr lang="en-US" altLang="zh-TW" sz="2000" dirty="0" smtClean="0">
                <a:solidFill>
                  <a:srgbClr val="008000"/>
                </a:solidFill>
              </a:rPr>
              <a:t>'</a:t>
            </a:r>
            <a:r>
              <a:rPr lang="zh-TW" altLang="en-US" sz="2000" dirty="0" smtClean="0">
                <a:solidFill>
                  <a:srgbClr val="008000"/>
                </a:solidFill>
              </a:rPr>
              <a:t>設定繫結</a:t>
            </a:r>
          </a:p>
          <a:p>
            <a:r>
              <a:rPr lang="en-US" altLang="zh-TW" sz="2000" dirty="0" smtClean="0">
                <a:solidFill>
                  <a:srgbClr val="008000"/>
                </a:solidFill>
              </a:rPr>
              <a:t>    </a:t>
            </a:r>
            <a:r>
              <a:rPr lang="en-US" altLang="zh-TW" sz="2000" dirty="0" smtClean="0">
                <a:solidFill>
                  <a:srgbClr val="0000FF"/>
                </a:solidFill>
              </a:rPr>
              <a:t>Private Sub Button1_Click(</a:t>
            </a:r>
            <a:r>
              <a:rPr lang="en-US" altLang="zh-TW" sz="2000" dirty="0" err="1" smtClean="0">
                <a:solidFill>
                  <a:srgbClr val="0000FF"/>
                </a:solidFill>
              </a:rPr>
              <a:t>ByVal</a:t>
            </a:r>
            <a:r>
              <a:rPr lang="en-US" altLang="zh-TW" sz="2000" dirty="0" smtClean="0">
                <a:solidFill>
                  <a:srgbClr val="0000FF"/>
                </a:solidFill>
              </a:rPr>
              <a:t> sender As </a:t>
            </a:r>
            <a:r>
              <a:rPr lang="en-US" altLang="zh-TW" sz="2000" dirty="0" err="1" smtClean="0">
                <a:solidFill>
                  <a:srgbClr val="0000FF"/>
                </a:solidFill>
              </a:rPr>
              <a:t>System.Object</a:t>
            </a:r>
            <a:r>
              <a:rPr lang="en-US" altLang="zh-TW" sz="2000" dirty="0" smtClean="0">
                <a:solidFill>
                  <a:srgbClr val="0000FF"/>
                </a:solidFill>
              </a:rPr>
              <a:t>, </a:t>
            </a:r>
            <a:r>
              <a:rPr lang="en-US" altLang="zh-TW" sz="2000" dirty="0" err="1" smtClean="0">
                <a:solidFill>
                  <a:srgbClr val="0000FF"/>
                </a:solidFill>
              </a:rPr>
              <a:t>ByVal</a:t>
            </a:r>
            <a:r>
              <a:rPr lang="en-US" altLang="zh-TW" sz="2000" dirty="0" smtClean="0">
                <a:solidFill>
                  <a:srgbClr val="0000FF"/>
                </a:solidFill>
              </a:rPr>
              <a:t> e As </a:t>
            </a:r>
            <a:r>
              <a:rPr lang="en-US" altLang="zh-TW" sz="2000" dirty="0" err="1" smtClean="0">
                <a:solidFill>
                  <a:srgbClr val="0000FF"/>
                </a:solidFill>
              </a:rPr>
              <a:t>System.Windows.RoutedEventArgs</a:t>
            </a:r>
            <a:r>
              <a:rPr lang="en-US" altLang="zh-TW" sz="2000" dirty="0" smtClean="0">
                <a:solidFill>
                  <a:srgbClr val="0000FF"/>
                </a:solidFill>
              </a:rPr>
              <a:t>)</a:t>
            </a:r>
          </a:p>
          <a:p>
            <a:r>
              <a:rPr lang="en-US" altLang="zh-TW" sz="2000" dirty="0" smtClean="0">
                <a:solidFill>
                  <a:srgbClr val="0000FF"/>
                </a:solidFill>
              </a:rPr>
              <a:t>        Dim </a:t>
            </a:r>
            <a:r>
              <a:rPr lang="en-US" altLang="zh-TW" sz="2000" dirty="0" smtClean="0">
                <a:solidFill>
                  <a:schemeClr val="bg1"/>
                </a:solidFill>
              </a:rPr>
              <a:t>bs1</a:t>
            </a:r>
            <a:r>
              <a:rPr lang="en-US" altLang="zh-TW" sz="2000" dirty="0" smtClean="0">
                <a:solidFill>
                  <a:srgbClr val="0000FF"/>
                </a:solidFill>
              </a:rPr>
              <a:t> As</a:t>
            </a:r>
            <a:r>
              <a:rPr lang="en-US" altLang="zh-TW" sz="2000" dirty="0" smtClean="0">
                <a:solidFill>
                  <a:schemeClr val="bg1"/>
                </a:solidFill>
              </a:rPr>
              <a:t> New</a:t>
            </a:r>
            <a:r>
              <a:rPr lang="en-US" altLang="zh-TW" sz="2000" dirty="0" smtClean="0">
                <a:solidFill>
                  <a:srgbClr val="0000FF"/>
                </a:solidFill>
              </a:rPr>
              <a:t> </a:t>
            </a:r>
            <a:r>
              <a:rPr lang="en-US" altLang="zh-TW" sz="2000" dirty="0" err="1" smtClean="0">
                <a:solidFill>
                  <a:srgbClr val="0000FF"/>
                </a:solidFill>
              </a:rPr>
              <a:t>BarSeries</a:t>
            </a:r>
            <a:endParaRPr lang="en-US" altLang="zh-TW" sz="2000" dirty="0" smtClean="0">
              <a:solidFill>
                <a:srgbClr val="0000FF"/>
              </a:solidFill>
            </a:endParaRPr>
          </a:p>
          <a:p>
            <a:r>
              <a:rPr lang="en-US" altLang="zh-TW" sz="2000" dirty="0" smtClean="0">
                <a:solidFill>
                  <a:srgbClr val="0000FF"/>
                </a:solidFill>
              </a:rPr>
              <a:t>        bs1.ItemsSource = </a:t>
            </a:r>
            <a:r>
              <a:rPr lang="en-US" altLang="zh-TW" sz="2000" dirty="0" err="1" smtClean="0">
                <a:solidFill>
                  <a:srgbClr val="0000FF"/>
                </a:solidFill>
              </a:rPr>
              <a:t>dataSource</a:t>
            </a:r>
            <a:endParaRPr lang="en-US" altLang="zh-TW" sz="2000" dirty="0" smtClean="0">
              <a:solidFill>
                <a:srgbClr val="0000FF"/>
              </a:solidFill>
            </a:endParaRPr>
          </a:p>
          <a:p>
            <a:r>
              <a:rPr lang="en-US" altLang="zh-TW" sz="2000" dirty="0" smtClean="0">
                <a:solidFill>
                  <a:schemeClr val="bg1"/>
                </a:solidFill>
              </a:rPr>
              <a:t>        bs1.DependentValueBinding </a:t>
            </a:r>
            <a:r>
              <a:rPr lang="en-US" altLang="zh-TW" sz="2000" dirty="0" smtClean="0">
                <a:solidFill>
                  <a:srgbClr val="0000FF"/>
                </a:solidFill>
              </a:rPr>
              <a:t>= New </a:t>
            </a:r>
            <a:r>
              <a:rPr lang="en-US" altLang="zh-TW" sz="2000" dirty="0" err="1" smtClean="0">
                <a:solidFill>
                  <a:srgbClr val="0000FF"/>
                </a:solidFill>
              </a:rPr>
              <a:t>Data.Binding</a:t>
            </a:r>
            <a:r>
              <a:rPr lang="en-US" altLang="zh-TW" sz="2000" dirty="0" smtClean="0">
                <a:solidFill>
                  <a:srgbClr val="0000FF"/>
                </a:solidFill>
              </a:rPr>
              <a:t>(</a:t>
            </a:r>
            <a:r>
              <a:rPr lang="en-US" altLang="zh-TW" sz="2000" dirty="0" smtClean="0">
                <a:solidFill>
                  <a:srgbClr val="A31515"/>
                </a:solidFill>
              </a:rPr>
              <a:t>"Value"</a:t>
            </a:r>
            <a:r>
              <a:rPr lang="en-US" altLang="zh-TW" sz="2000" dirty="0" smtClean="0">
                <a:solidFill>
                  <a:srgbClr val="0000FF"/>
                </a:solidFill>
              </a:rPr>
              <a:t>)</a:t>
            </a:r>
          </a:p>
          <a:p>
            <a:r>
              <a:rPr lang="en-US" altLang="zh-TW" sz="2000" dirty="0" smtClean="0">
                <a:solidFill>
                  <a:schemeClr val="bg1"/>
                </a:solidFill>
              </a:rPr>
              <a:t>        bs1.IndependentValueBinding </a:t>
            </a:r>
            <a:r>
              <a:rPr lang="en-US" altLang="zh-TW" sz="2000" dirty="0" smtClean="0">
                <a:solidFill>
                  <a:srgbClr val="A31515"/>
                </a:solidFill>
              </a:rPr>
              <a:t>= </a:t>
            </a:r>
            <a:r>
              <a:rPr lang="en-US" altLang="zh-TW" sz="2000" dirty="0" smtClean="0">
                <a:solidFill>
                  <a:srgbClr val="0000FF"/>
                </a:solidFill>
              </a:rPr>
              <a:t>New </a:t>
            </a:r>
            <a:r>
              <a:rPr lang="en-US" altLang="zh-TW" sz="2000" dirty="0" err="1" smtClean="0">
                <a:solidFill>
                  <a:srgbClr val="0000FF"/>
                </a:solidFill>
              </a:rPr>
              <a:t>Data.Binding</a:t>
            </a:r>
            <a:r>
              <a:rPr lang="en-US" altLang="zh-TW" sz="2000" dirty="0" smtClean="0">
                <a:solidFill>
                  <a:srgbClr val="0000FF"/>
                </a:solidFill>
              </a:rPr>
              <a:t>(</a:t>
            </a:r>
            <a:r>
              <a:rPr lang="en-US" altLang="zh-TW" sz="2000" dirty="0" smtClean="0">
                <a:solidFill>
                  <a:srgbClr val="A31515"/>
                </a:solidFill>
              </a:rPr>
              <a:t>"Name"</a:t>
            </a:r>
            <a:r>
              <a:rPr lang="en-US" altLang="zh-TW" sz="2000" dirty="0" smtClean="0">
                <a:solidFill>
                  <a:srgbClr val="0000FF"/>
                </a:solidFill>
              </a:rPr>
              <a:t>)</a:t>
            </a:r>
          </a:p>
          <a:p>
            <a:r>
              <a:rPr lang="en-US" altLang="zh-TW" sz="2000" dirty="0" smtClean="0">
                <a:solidFill>
                  <a:srgbClr val="A31515"/>
                </a:solidFill>
              </a:rPr>
              <a:t>        </a:t>
            </a:r>
            <a:r>
              <a:rPr lang="en-US" altLang="zh-TW" sz="2000" dirty="0" smtClean="0">
                <a:solidFill>
                  <a:srgbClr val="0000FF"/>
                </a:solidFill>
              </a:rPr>
              <a:t>Me.</a:t>
            </a:r>
            <a:r>
              <a:rPr lang="en-US" altLang="zh-TW" sz="2000" dirty="0" smtClean="0">
                <a:solidFill>
                  <a:schemeClr val="bg1"/>
                </a:solidFill>
              </a:rPr>
              <a:t>Chart1.Series.Add(bs1)</a:t>
            </a:r>
          </a:p>
          <a:p>
            <a:r>
              <a:rPr lang="en-US" altLang="zh-TW" sz="2000" dirty="0" smtClean="0">
                <a:solidFill>
                  <a:srgbClr val="0000FF"/>
                </a:solidFill>
              </a:rPr>
              <a:t>    End Sub</a:t>
            </a:r>
          </a:p>
          <a:p>
            <a:r>
              <a:rPr lang="zh-TW" altLang="en-US" sz="2000" dirty="0" smtClean="0">
                <a:solidFill>
                  <a:srgbClr val="0000FF"/>
                </a:solidFill>
              </a:rPr>
              <a:t>    </a:t>
            </a:r>
            <a:r>
              <a:rPr lang="en-US" altLang="zh-TW" sz="2000" dirty="0" smtClean="0">
                <a:solidFill>
                  <a:srgbClr val="008000"/>
                </a:solidFill>
              </a:rPr>
              <a:t>'</a:t>
            </a:r>
            <a:r>
              <a:rPr lang="zh-TW" altLang="en-US" sz="2000" dirty="0" smtClean="0">
                <a:solidFill>
                  <a:srgbClr val="008000"/>
                </a:solidFill>
              </a:rPr>
              <a:t>增加數據</a:t>
            </a:r>
          </a:p>
          <a:p>
            <a:r>
              <a:rPr lang="en-US" altLang="zh-TW" sz="2000" dirty="0" smtClean="0">
                <a:solidFill>
                  <a:srgbClr val="008000"/>
                </a:solidFill>
              </a:rPr>
              <a:t>    </a:t>
            </a:r>
            <a:r>
              <a:rPr lang="en-US" altLang="zh-TW" sz="2000" dirty="0" smtClean="0">
                <a:solidFill>
                  <a:srgbClr val="0000FF"/>
                </a:solidFill>
              </a:rPr>
              <a:t>Private Sub Button2_Click(</a:t>
            </a:r>
            <a:r>
              <a:rPr lang="en-US" altLang="zh-TW" sz="2000" dirty="0" err="1" smtClean="0">
                <a:solidFill>
                  <a:srgbClr val="0000FF"/>
                </a:solidFill>
              </a:rPr>
              <a:t>ByVal</a:t>
            </a:r>
            <a:r>
              <a:rPr lang="en-US" altLang="zh-TW" sz="2000" dirty="0" smtClean="0">
                <a:solidFill>
                  <a:srgbClr val="0000FF"/>
                </a:solidFill>
              </a:rPr>
              <a:t> sender As </a:t>
            </a:r>
            <a:r>
              <a:rPr lang="en-US" altLang="zh-TW" sz="2000" dirty="0" err="1" smtClean="0">
                <a:solidFill>
                  <a:srgbClr val="0000FF"/>
                </a:solidFill>
              </a:rPr>
              <a:t>System.Object</a:t>
            </a:r>
            <a:r>
              <a:rPr lang="en-US" altLang="zh-TW" sz="2000" dirty="0" smtClean="0">
                <a:solidFill>
                  <a:srgbClr val="0000FF"/>
                </a:solidFill>
              </a:rPr>
              <a:t>, </a:t>
            </a:r>
            <a:r>
              <a:rPr lang="en-US" altLang="zh-TW" sz="2000" dirty="0" err="1" smtClean="0">
                <a:solidFill>
                  <a:srgbClr val="0000FF"/>
                </a:solidFill>
              </a:rPr>
              <a:t>ByVal</a:t>
            </a:r>
            <a:r>
              <a:rPr lang="en-US" altLang="zh-TW" sz="2000" dirty="0" smtClean="0">
                <a:solidFill>
                  <a:srgbClr val="0000FF"/>
                </a:solidFill>
              </a:rPr>
              <a:t> e As </a:t>
            </a:r>
            <a:r>
              <a:rPr lang="en-US" altLang="zh-TW" sz="2000" dirty="0" err="1" smtClean="0">
                <a:solidFill>
                  <a:srgbClr val="0000FF"/>
                </a:solidFill>
              </a:rPr>
              <a:t>System.Windows.RoutedEventArgs</a:t>
            </a:r>
            <a:r>
              <a:rPr lang="en-US" altLang="zh-TW" sz="2000" dirty="0" smtClean="0">
                <a:solidFill>
                  <a:srgbClr val="0000FF"/>
                </a:solidFill>
              </a:rPr>
              <a:t>)</a:t>
            </a:r>
          </a:p>
          <a:p>
            <a:r>
              <a:rPr lang="en-US" altLang="zh-TW" sz="2000" dirty="0" smtClean="0">
                <a:solidFill>
                  <a:srgbClr val="0000FF"/>
                </a:solidFill>
              </a:rPr>
              <a:t>        </a:t>
            </a:r>
            <a:r>
              <a:rPr lang="en-US" altLang="zh-TW" sz="2000" dirty="0" err="1" smtClean="0">
                <a:solidFill>
                  <a:srgbClr val="0000FF"/>
                </a:solidFill>
              </a:rPr>
              <a:t>dataSource.Add</a:t>
            </a:r>
            <a:r>
              <a:rPr lang="en-US" altLang="zh-TW" sz="2000" dirty="0" smtClean="0">
                <a:solidFill>
                  <a:srgbClr val="0000FF"/>
                </a:solidFill>
              </a:rPr>
              <a:t>(</a:t>
            </a:r>
            <a:r>
              <a:rPr lang="en-US" altLang="zh-TW" sz="2000" dirty="0" smtClean="0">
                <a:solidFill>
                  <a:schemeClr val="bg1"/>
                </a:solidFill>
              </a:rPr>
              <a:t>New </a:t>
            </a:r>
            <a:r>
              <a:rPr lang="en-US" altLang="zh-TW" sz="2000" dirty="0" err="1" smtClean="0">
                <a:solidFill>
                  <a:schemeClr val="bg1"/>
                </a:solidFill>
              </a:rPr>
              <a:t>DataItem</a:t>
            </a:r>
            <a:r>
              <a:rPr lang="en-US" altLang="zh-TW" sz="2000" dirty="0" smtClean="0">
                <a:solidFill>
                  <a:schemeClr val="bg1"/>
                </a:solidFill>
              </a:rPr>
              <a:t> With {.Name = "Tim", .Value = 150}</a:t>
            </a:r>
            <a:r>
              <a:rPr lang="en-US" altLang="zh-TW" sz="2000" dirty="0" smtClean="0">
                <a:solidFill>
                  <a:srgbClr val="A31515"/>
                </a:solidFill>
              </a:rPr>
              <a:t>)</a:t>
            </a:r>
          </a:p>
          <a:p>
            <a:r>
              <a:rPr lang="en-US" altLang="zh-TW" sz="2000" dirty="0" smtClean="0">
                <a:solidFill>
                  <a:srgbClr val="A31515"/>
                </a:solidFill>
              </a:rPr>
              <a:t>    </a:t>
            </a:r>
            <a:r>
              <a:rPr lang="en-US" altLang="zh-TW" sz="2000" dirty="0" smtClean="0">
                <a:solidFill>
                  <a:srgbClr val="0000FF"/>
                </a:solidFill>
              </a:rPr>
              <a:t>End Sub</a:t>
            </a:r>
            <a:endParaRPr lang="zh-TW" altLang="en-US" sz="2000" dirty="0"/>
          </a:p>
        </p:txBody>
      </p:sp>
      <p:sp>
        <p:nvSpPr>
          <p:cNvPr id="8" name="矩形 7"/>
          <p:cNvSpPr/>
          <p:nvPr/>
        </p:nvSpPr>
        <p:spPr>
          <a:xfrm>
            <a:off x="5760253" y="714356"/>
            <a:ext cx="3383747" cy="369332"/>
          </a:xfrm>
          <a:prstGeom prst="rect">
            <a:avLst/>
          </a:prstGeom>
        </p:spPr>
        <p:txBody>
          <a:bodyPr wrap="none">
            <a:spAutoFit/>
          </a:bodyPr>
          <a:lstStyle/>
          <a:p>
            <a:r>
              <a:rPr lang="en-US" altLang="zh-TW" dirty="0" err="1" smtClean="0">
                <a:solidFill>
                  <a:schemeClr val="accent6">
                    <a:lumMod val="60000"/>
                    <a:lumOff val="40000"/>
                  </a:schemeClr>
                </a:solidFill>
              </a:rPr>
              <a:t>BarChartbyCodeWithBinding.xaml</a:t>
            </a:r>
            <a:endParaRPr lang="zh-TW" altLang="en-US" dirty="0">
              <a:solidFill>
                <a:schemeClr val="accent6">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054" y="228600"/>
            <a:ext cx="8375946" cy="886397"/>
          </a:xfrm>
        </p:spPr>
        <p:txBody>
          <a:bodyPr/>
          <a:lstStyle/>
          <a:p>
            <a:r>
              <a:rPr lang="zh-TW" altLang="en-US" sz="3600" dirty="0" smtClean="0">
                <a:latin typeface="微軟正黑體" pitchFamily="34" charset="-120"/>
                <a:ea typeface="微軟正黑體" pitchFamily="34" charset="-120"/>
              </a:rPr>
              <a:t>資料繫結 與 動態數據顯示</a:t>
            </a:r>
            <a:r>
              <a:rPr lang="zh-TW" altLang="en-US" sz="4000" dirty="0" smtClean="0"/>
              <a:t/>
            </a:r>
            <a:br>
              <a:rPr lang="zh-TW" altLang="en-US" sz="4000" dirty="0" smtClean="0"/>
            </a:br>
            <a:r>
              <a:rPr sz="2800" dirty="0" smtClean="0">
                <a:solidFill>
                  <a:schemeClr val="tx2"/>
                </a:solidFill>
              </a:rPr>
              <a:t>Silverlight DataVisualization</a:t>
            </a:r>
            <a:endParaRPr lang="en-US" sz="2800" dirty="0"/>
          </a:p>
        </p:txBody>
      </p:sp>
      <p:sp>
        <p:nvSpPr>
          <p:cNvPr id="6" name="文字方塊 5"/>
          <p:cNvSpPr txBox="1"/>
          <p:nvPr/>
        </p:nvSpPr>
        <p:spPr>
          <a:xfrm>
            <a:off x="642910" y="1428736"/>
            <a:ext cx="8501090" cy="3785652"/>
          </a:xfrm>
          <a:prstGeom prst="rect">
            <a:avLst/>
          </a:prstGeom>
          <a:noFill/>
        </p:spPr>
        <p:txBody>
          <a:bodyPr wrap="square" rtlCol="0">
            <a:spAutoFit/>
          </a:bodyPr>
          <a:lstStyle/>
          <a:p>
            <a:r>
              <a:rPr lang="zh-TW" altLang="en-US" sz="2400" dirty="0" smtClean="0"/>
              <a:t> </a:t>
            </a:r>
            <a:r>
              <a:rPr lang="en-US" altLang="zh-TW" sz="2400" dirty="0" smtClean="0">
                <a:solidFill>
                  <a:srgbClr val="008000"/>
                </a:solidFill>
              </a:rPr>
              <a:t>'</a:t>
            </a:r>
            <a:r>
              <a:rPr lang="zh-TW" altLang="en-US" sz="2400" dirty="0" smtClean="0">
                <a:solidFill>
                  <a:srgbClr val="008000"/>
                </a:solidFill>
              </a:rPr>
              <a:t>動態調整數據</a:t>
            </a:r>
          </a:p>
          <a:p>
            <a:r>
              <a:rPr lang="en-US" altLang="zh-TW" sz="2400" dirty="0" smtClean="0">
                <a:solidFill>
                  <a:srgbClr val="008000"/>
                </a:solidFill>
              </a:rPr>
              <a:t>    </a:t>
            </a:r>
            <a:r>
              <a:rPr lang="en-US" altLang="zh-TW" sz="2400" dirty="0" smtClean="0">
                <a:solidFill>
                  <a:srgbClr val="0000FF"/>
                </a:solidFill>
              </a:rPr>
              <a:t>Private Sub </a:t>
            </a:r>
            <a:r>
              <a:rPr lang="en-US" altLang="zh-TW" sz="2400" dirty="0" err="1" smtClean="0">
                <a:solidFill>
                  <a:schemeClr val="bg1"/>
                </a:solidFill>
              </a:rPr>
              <a:t>Slider_ValueChanged</a:t>
            </a:r>
            <a:r>
              <a:rPr lang="en-US" altLang="zh-TW" sz="2400" dirty="0" smtClean="0">
                <a:solidFill>
                  <a:schemeClr val="bg1"/>
                </a:solidFill>
              </a:rPr>
              <a:t>(</a:t>
            </a:r>
            <a:r>
              <a:rPr lang="en-US" altLang="zh-TW" sz="2400" dirty="0" err="1" smtClean="0">
                <a:solidFill>
                  <a:schemeClr val="bg1"/>
                </a:solidFill>
              </a:rPr>
              <a:t>ByVal</a:t>
            </a:r>
            <a:r>
              <a:rPr lang="en-US" altLang="zh-TW" sz="2400" dirty="0" smtClean="0">
                <a:solidFill>
                  <a:srgbClr val="0000FF"/>
                </a:solidFill>
              </a:rPr>
              <a:t> </a:t>
            </a:r>
            <a:r>
              <a:rPr lang="en-US" altLang="zh-TW" sz="2400" dirty="0" smtClean="0">
                <a:solidFill>
                  <a:schemeClr val="bg1"/>
                </a:solidFill>
              </a:rPr>
              <a:t>sender</a:t>
            </a:r>
            <a:r>
              <a:rPr lang="en-US" altLang="zh-TW" sz="2400" dirty="0" smtClean="0">
                <a:solidFill>
                  <a:srgbClr val="0000FF"/>
                </a:solidFill>
              </a:rPr>
              <a:t> As </a:t>
            </a:r>
            <a:r>
              <a:rPr lang="en-US" altLang="zh-TW" sz="2400" dirty="0" err="1" smtClean="0">
                <a:solidFill>
                  <a:srgbClr val="0000FF"/>
                </a:solidFill>
              </a:rPr>
              <a:t>System.Object</a:t>
            </a:r>
            <a:r>
              <a:rPr lang="en-US" altLang="zh-TW" sz="2400" dirty="0" smtClean="0">
                <a:solidFill>
                  <a:srgbClr val="0000FF"/>
                </a:solidFill>
              </a:rPr>
              <a:t>, </a:t>
            </a:r>
            <a:r>
              <a:rPr lang="en-US" altLang="zh-TW" sz="2400" dirty="0" err="1" smtClean="0">
                <a:solidFill>
                  <a:srgbClr val="0000FF"/>
                </a:solidFill>
              </a:rPr>
              <a:t>ByVal</a:t>
            </a:r>
            <a:r>
              <a:rPr lang="en-US" altLang="zh-TW" sz="2400" dirty="0" smtClean="0">
                <a:solidFill>
                  <a:srgbClr val="0000FF"/>
                </a:solidFill>
              </a:rPr>
              <a:t> </a:t>
            </a:r>
            <a:r>
              <a:rPr lang="en-US" altLang="zh-TW" sz="2400" dirty="0" smtClean="0">
                <a:solidFill>
                  <a:schemeClr val="bg1"/>
                </a:solidFill>
              </a:rPr>
              <a:t>e </a:t>
            </a:r>
            <a:r>
              <a:rPr lang="en-US" altLang="zh-TW" sz="2400" dirty="0" smtClean="0">
                <a:solidFill>
                  <a:srgbClr val="0000FF"/>
                </a:solidFill>
              </a:rPr>
              <a:t>As </a:t>
            </a:r>
            <a:r>
              <a:rPr lang="en-US" altLang="zh-TW" sz="2400" dirty="0" err="1" smtClean="0">
                <a:solidFill>
                  <a:srgbClr val="0000FF"/>
                </a:solidFill>
              </a:rPr>
              <a:t>System.Windows.RoutedPropertyChangedEventArgs</a:t>
            </a:r>
            <a:r>
              <a:rPr lang="en-US" altLang="zh-TW" sz="2400" dirty="0" smtClean="0">
                <a:solidFill>
                  <a:srgbClr val="0000FF"/>
                </a:solidFill>
              </a:rPr>
              <a:t>(Of </a:t>
            </a:r>
            <a:r>
              <a:rPr lang="en-US" altLang="zh-TW" sz="2400" dirty="0" err="1" smtClean="0">
                <a:solidFill>
                  <a:srgbClr val="0000FF"/>
                </a:solidFill>
              </a:rPr>
              <a:t>System.Double</a:t>
            </a:r>
            <a:r>
              <a:rPr lang="en-US" altLang="zh-TW" sz="2400" dirty="0" smtClean="0">
                <a:solidFill>
                  <a:srgbClr val="0000FF"/>
                </a:solidFill>
              </a:rPr>
              <a:t>))</a:t>
            </a:r>
          </a:p>
          <a:p>
            <a:r>
              <a:rPr lang="en-US" altLang="zh-TW" sz="2400" dirty="0" smtClean="0">
                <a:solidFill>
                  <a:srgbClr val="0000FF"/>
                </a:solidFill>
              </a:rPr>
              <a:t>        If </a:t>
            </a:r>
            <a:r>
              <a:rPr lang="en-US" altLang="zh-TW" sz="2400" dirty="0" err="1" smtClean="0">
                <a:solidFill>
                  <a:schemeClr val="bg1"/>
                </a:solidFill>
              </a:rPr>
              <a:t>initFlag</a:t>
            </a:r>
            <a:r>
              <a:rPr lang="en-US" altLang="zh-TW" sz="2400" dirty="0" smtClean="0">
                <a:solidFill>
                  <a:srgbClr val="0000FF"/>
                </a:solidFill>
              </a:rPr>
              <a:t> = False Then Exit Sub</a:t>
            </a:r>
          </a:p>
          <a:p>
            <a:endParaRPr lang="zh-TW" altLang="en-US" sz="2400" dirty="0" smtClean="0">
              <a:solidFill>
                <a:srgbClr val="0000FF"/>
              </a:solidFill>
            </a:endParaRPr>
          </a:p>
          <a:p>
            <a:r>
              <a:rPr lang="en-US" altLang="zh-TW" sz="2400" dirty="0" smtClean="0">
                <a:solidFill>
                  <a:srgbClr val="0000FF"/>
                </a:solidFill>
              </a:rPr>
              <a:t>        Dim </a:t>
            </a:r>
            <a:r>
              <a:rPr lang="en-US" altLang="zh-TW" sz="2400" dirty="0" smtClean="0">
                <a:solidFill>
                  <a:schemeClr val="bg1"/>
                </a:solidFill>
              </a:rPr>
              <a:t>Data1</a:t>
            </a:r>
            <a:r>
              <a:rPr lang="en-US" altLang="zh-TW" sz="2400" dirty="0" smtClean="0">
                <a:solidFill>
                  <a:srgbClr val="0000FF"/>
                </a:solidFill>
              </a:rPr>
              <a:t> </a:t>
            </a:r>
            <a:r>
              <a:rPr lang="en-US" altLang="zh-TW" sz="2400" dirty="0" smtClean="0">
                <a:solidFill>
                  <a:schemeClr val="bg1"/>
                </a:solidFill>
              </a:rPr>
              <a:t>As </a:t>
            </a:r>
            <a:r>
              <a:rPr lang="en-US" altLang="zh-TW" sz="2400" dirty="0" err="1" smtClean="0">
                <a:solidFill>
                  <a:schemeClr val="bg1"/>
                </a:solidFill>
              </a:rPr>
              <a:t>LineDataItemCollection</a:t>
            </a:r>
            <a:r>
              <a:rPr lang="en-US" altLang="zh-TW" sz="2400" dirty="0" smtClean="0">
                <a:solidFill>
                  <a:schemeClr val="bg1"/>
                </a:solidFill>
              </a:rPr>
              <a:t> </a:t>
            </a:r>
            <a:r>
              <a:rPr lang="en-US" altLang="zh-TW" sz="2400" dirty="0" smtClean="0">
                <a:solidFill>
                  <a:srgbClr val="0000FF"/>
                </a:solidFill>
              </a:rPr>
              <a:t>= </a:t>
            </a:r>
            <a:r>
              <a:rPr lang="en-US" altLang="zh-TW" sz="2400" dirty="0" err="1" smtClean="0">
                <a:solidFill>
                  <a:schemeClr val="bg1"/>
                </a:solidFill>
              </a:rPr>
              <a:t>CType</a:t>
            </a:r>
            <a:r>
              <a:rPr lang="en-US" altLang="zh-TW" sz="2400" dirty="0" smtClean="0">
                <a:solidFill>
                  <a:schemeClr val="bg1"/>
                </a:solidFill>
              </a:rPr>
              <a:t>(Me.Chart1.Series(0)</a:t>
            </a:r>
            <a:r>
              <a:rPr lang="en-US" altLang="zh-TW" sz="2400" dirty="0" smtClean="0">
                <a:solidFill>
                  <a:srgbClr val="0000FF"/>
                </a:solidFill>
              </a:rPr>
              <a:t>, </a:t>
            </a:r>
            <a:r>
              <a:rPr lang="en-US" altLang="zh-TW" sz="2400" dirty="0" err="1" smtClean="0">
                <a:solidFill>
                  <a:schemeClr val="bg1"/>
                </a:solidFill>
              </a:rPr>
              <a:t>LineSeries</a:t>
            </a:r>
            <a:r>
              <a:rPr lang="en-US" altLang="zh-TW" sz="2400" dirty="0" smtClean="0">
                <a:solidFill>
                  <a:srgbClr val="0000FF"/>
                </a:solidFill>
              </a:rPr>
              <a:t>).</a:t>
            </a:r>
            <a:r>
              <a:rPr lang="en-US" altLang="zh-TW" sz="2400" dirty="0" err="1" smtClean="0">
                <a:solidFill>
                  <a:schemeClr val="bg1"/>
                </a:solidFill>
              </a:rPr>
              <a:t>ItemsSource</a:t>
            </a:r>
            <a:endParaRPr lang="en-US" altLang="zh-TW" sz="2400" dirty="0" smtClean="0">
              <a:solidFill>
                <a:schemeClr val="bg1"/>
              </a:solidFill>
            </a:endParaRPr>
          </a:p>
          <a:p>
            <a:r>
              <a:rPr lang="en-US" altLang="zh-TW" sz="2400" dirty="0" smtClean="0">
                <a:solidFill>
                  <a:schemeClr val="bg1"/>
                </a:solidFill>
              </a:rPr>
              <a:t>        Data1(0).Value = </a:t>
            </a:r>
            <a:r>
              <a:rPr lang="en-US" altLang="zh-TW" sz="2400" dirty="0" err="1" smtClean="0">
                <a:solidFill>
                  <a:schemeClr val="bg1"/>
                </a:solidFill>
              </a:rPr>
              <a:t>e.NewValue</a:t>
            </a:r>
            <a:endParaRPr lang="en-US" altLang="zh-TW" sz="2400" dirty="0" smtClean="0">
              <a:solidFill>
                <a:schemeClr val="bg1"/>
              </a:solidFill>
            </a:endParaRPr>
          </a:p>
          <a:p>
            <a:r>
              <a:rPr lang="en-US" altLang="zh-TW" sz="2400" dirty="0" smtClean="0">
                <a:solidFill>
                  <a:srgbClr val="0000FF"/>
                </a:solidFill>
              </a:rPr>
              <a:t>    End Sub</a:t>
            </a:r>
            <a:endParaRPr lang="zh-TW" altLang="en-US" sz="2400" dirty="0">
              <a:solidFill>
                <a:srgbClr val="FF0000"/>
              </a:solidFill>
            </a:endParaRPr>
          </a:p>
        </p:txBody>
      </p:sp>
      <p:pic>
        <p:nvPicPr>
          <p:cNvPr id="245761" name="Picture 1"/>
          <p:cNvPicPr>
            <a:picLocks noChangeAspect="1" noChangeArrowheads="1"/>
          </p:cNvPicPr>
          <p:nvPr/>
        </p:nvPicPr>
        <p:blipFill>
          <a:blip r:embed="rId3"/>
          <a:srcRect/>
          <a:stretch>
            <a:fillRect/>
          </a:stretch>
        </p:blipFill>
        <p:spPr bwMode="auto">
          <a:xfrm>
            <a:off x="6215074" y="4429132"/>
            <a:ext cx="2600323" cy="2193564"/>
          </a:xfrm>
          <a:prstGeom prst="rect">
            <a:avLst/>
          </a:prstGeom>
          <a:noFill/>
          <a:ln w="9525">
            <a:noFill/>
            <a:miter lim="800000"/>
            <a:headEnd/>
            <a:tailEnd/>
          </a:ln>
          <a:effectLst/>
        </p:spPr>
      </p:pic>
      <p:sp>
        <p:nvSpPr>
          <p:cNvPr id="8" name="矩形 7"/>
          <p:cNvSpPr/>
          <p:nvPr/>
        </p:nvSpPr>
        <p:spPr>
          <a:xfrm>
            <a:off x="7358082" y="571480"/>
            <a:ext cx="1586332" cy="369332"/>
          </a:xfrm>
          <a:prstGeom prst="rect">
            <a:avLst/>
          </a:prstGeom>
        </p:spPr>
        <p:txBody>
          <a:bodyPr wrap="none">
            <a:spAutoFit/>
          </a:bodyPr>
          <a:lstStyle/>
          <a:p>
            <a:r>
              <a:rPr lang="en-US" altLang="zh-TW" dirty="0" err="1" smtClean="0">
                <a:solidFill>
                  <a:schemeClr val="accent6">
                    <a:lumMod val="60000"/>
                    <a:lumOff val="40000"/>
                  </a:schemeClr>
                </a:solidFill>
              </a:rPr>
              <a:t>LineChart.xaml</a:t>
            </a:r>
            <a:endParaRPr lang="zh-TW" altLang="en-US" dirty="0">
              <a:solidFill>
                <a:schemeClr val="accent6">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lang="zh-TW" altLang="en-US" sz="4400" dirty="0" smtClean="0">
                <a:latin typeface="微軟正黑體" pitchFamily="34" charset="-120"/>
                <a:ea typeface="微軟正黑體" pitchFamily="34" charset="-120"/>
              </a:rPr>
              <a:t>資料繫結 與 後端資料庫內容</a:t>
            </a:r>
            <a:r>
              <a:rPr lang="zh-TW" altLang="en-US" sz="3600" dirty="0" smtClean="0"/>
              <a:t/>
            </a:r>
            <a:br>
              <a:rPr lang="zh-TW" altLang="en-US" sz="3600" dirty="0" smtClean="0"/>
            </a:br>
            <a:r>
              <a:rPr sz="3600" dirty="0" smtClean="0">
                <a:solidFill>
                  <a:schemeClr val="tx2"/>
                </a:solidFill>
              </a:rPr>
              <a:t>Silverlight DataVisualization</a:t>
            </a:r>
            <a:endParaRPr lang="en-US" sz="2800" dirty="0">
              <a:solidFill>
                <a:schemeClr val="tx2"/>
              </a:solidFill>
            </a:endParaRPr>
          </a:p>
        </p:txBody>
      </p:sp>
      <p:sp>
        <p:nvSpPr>
          <p:cNvPr id="3" name="Text Placeholder 2"/>
          <p:cNvSpPr>
            <a:spLocks noGrp="1"/>
          </p:cNvSpPr>
          <p:nvPr>
            <p:ph idx="1"/>
          </p:nvPr>
        </p:nvSpPr>
        <p:spPr>
          <a:xfrm>
            <a:off x="381000" y="1500174"/>
            <a:ext cx="8382000" cy="3828740"/>
          </a:xfrm>
        </p:spPr>
        <p:txBody>
          <a:bodyPr/>
          <a:lstStyle/>
          <a:p>
            <a:r>
              <a:rPr lang="zh-TW" altLang="en-US" dirty="0" smtClean="0">
                <a:latin typeface="微軟正黑體" pitchFamily="34" charset="-120"/>
                <a:ea typeface="微軟正黑體" pitchFamily="34" charset="-120"/>
              </a:rPr>
              <a:t>準備資料</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建立</a:t>
            </a:r>
            <a:r>
              <a:rPr lang="en-US" altLang="zh-TW" dirty="0" err="1" smtClean="0">
                <a:latin typeface="微軟正黑體" pitchFamily="34" charset="-120"/>
                <a:ea typeface="微軟正黑體" pitchFamily="34" charset="-120"/>
              </a:rPr>
              <a:t>LinqToSql</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需設定為</a:t>
            </a:r>
            <a:r>
              <a:rPr lang="en-US" altLang="zh-TW" dirty="0" smtClean="0">
                <a:latin typeface="微軟正黑體" pitchFamily="34" charset="-120"/>
                <a:ea typeface="微軟正黑體" pitchFamily="34" charset="-120"/>
              </a:rPr>
              <a:t>Unidirectional)</a:t>
            </a:r>
          </a:p>
          <a:p>
            <a:pPr lvl="1"/>
            <a:r>
              <a:rPr lang="zh-TW" altLang="en-US" dirty="0" smtClean="0">
                <a:latin typeface="微軟正黑體" pitchFamily="34" charset="-120"/>
                <a:ea typeface="微軟正黑體" pitchFamily="34" charset="-120"/>
              </a:rPr>
              <a:t>透過</a:t>
            </a:r>
            <a:r>
              <a:rPr lang="en-US" altLang="zh-TW" dirty="0" err="1" smtClean="0">
                <a:latin typeface="微軟正黑體" pitchFamily="34" charset="-120"/>
                <a:ea typeface="微軟正黑體" pitchFamily="34" charset="-120"/>
              </a:rPr>
              <a:t>Linq</a:t>
            </a:r>
            <a:r>
              <a:rPr lang="zh-TW" altLang="en-US" dirty="0" smtClean="0">
                <a:latin typeface="微軟正黑體" pitchFamily="34" charset="-120"/>
                <a:ea typeface="微軟正黑體" pitchFamily="34" charset="-120"/>
              </a:rPr>
              <a:t>抓取資料</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透過</a:t>
            </a:r>
            <a:r>
              <a:rPr lang="en-US" altLang="zh-TW" dirty="0" smtClean="0">
                <a:latin typeface="微軟正黑體" pitchFamily="34" charset="-120"/>
                <a:ea typeface="微軟正黑體" pitchFamily="34" charset="-120"/>
              </a:rPr>
              <a:t>Silverlight-Enabled WCF</a:t>
            </a:r>
            <a:r>
              <a:rPr lang="zh-TW" altLang="en-US" dirty="0" smtClean="0">
                <a:latin typeface="微軟正黑體" pitchFamily="34" charset="-120"/>
                <a:ea typeface="微軟正黑體" pitchFamily="34" charset="-120"/>
              </a:rPr>
              <a:t>傳遞資料</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顯示資料</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接收資料</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轉換成數據組</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透過</a:t>
            </a:r>
            <a:r>
              <a:rPr lang="en-US" altLang="zh-TW" dirty="0" smtClean="0">
                <a:latin typeface="微軟正黑體" pitchFamily="34" charset="-120"/>
                <a:ea typeface="微軟正黑體" pitchFamily="34" charset="-120"/>
              </a:rPr>
              <a:t>Data Binding</a:t>
            </a:r>
            <a:r>
              <a:rPr lang="zh-TW" altLang="en-US" dirty="0" smtClean="0">
                <a:latin typeface="微軟正黑體" pitchFamily="34" charset="-120"/>
                <a:ea typeface="微軟正黑體" pitchFamily="34" charset="-120"/>
              </a:rPr>
              <a:t>呈現圖表</a:t>
            </a:r>
            <a:endParaRPr lang="en-US"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054" y="228600"/>
            <a:ext cx="8375946" cy="886397"/>
          </a:xfrm>
        </p:spPr>
        <p:txBody>
          <a:bodyPr/>
          <a:lstStyle/>
          <a:p>
            <a:r>
              <a:rPr lang="zh-TW" altLang="en-US" sz="3600" dirty="0" smtClean="0">
                <a:latin typeface="微軟正黑體" pitchFamily="34" charset="-120"/>
                <a:ea typeface="微軟正黑體" pitchFamily="34" charset="-120"/>
              </a:rPr>
              <a:t>資料繫結 與 後端資料庫內容</a:t>
            </a:r>
            <a:r>
              <a:rPr lang="zh-TW" altLang="en-US" sz="4000" dirty="0" smtClean="0"/>
              <a:t/>
            </a:r>
            <a:br>
              <a:rPr lang="zh-TW" altLang="en-US" sz="4000" dirty="0" smtClean="0"/>
            </a:br>
            <a:r>
              <a:rPr lang="zh-TW" altLang="en-US" sz="2800" dirty="0" smtClean="0">
                <a:solidFill>
                  <a:schemeClr val="tx2"/>
                </a:solidFill>
              </a:rPr>
              <a:t> </a:t>
            </a:r>
            <a:r>
              <a:rPr altLang="zh-TW" sz="2800" dirty="0" smtClean="0">
                <a:solidFill>
                  <a:schemeClr val="tx2"/>
                </a:solidFill>
              </a:rPr>
              <a:t>-</a:t>
            </a:r>
            <a:r>
              <a:rPr lang="zh-TW" altLang="en-US" sz="2800" dirty="0" smtClean="0">
                <a:solidFill>
                  <a:schemeClr val="tx2"/>
                </a:solidFill>
              </a:rPr>
              <a:t>透過</a:t>
            </a:r>
            <a:r>
              <a:rPr altLang="zh-TW" sz="2800" dirty="0" smtClean="0">
                <a:solidFill>
                  <a:schemeClr val="tx2"/>
                </a:solidFill>
              </a:rPr>
              <a:t>Linq</a:t>
            </a:r>
            <a:r>
              <a:rPr lang="zh-TW" altLang="en-US" sz="2800" dirty="0" smtClean="0">
                <a:solidFill>
                  <a:schemeClr val="tx2"/>
                </a:solidFill>
              </a:rPr>
              <a:t>抓取資料</a:t>
            </a:r>
            <a:endParaRPr lang="en-US" sz="2800" dirty="0"/>
          </a:p>
        </p:txBody>
      </p:sp>
      <p:sp>
        <p:nvSpPr>
          <p:cNvPr id="6" name="文字方塊 5"/>
          <p:cNvSpPr txBox="1"/>
          <p:nvPr/>
        </p:nvSpPr>
        <p:spPr>
          <a:xfrm>
            <a:off x="642910" y="1428736"/>
            <a:ext cx="8501090" cy="3970318"/>
          </a:xfrm>
          <a:prstGeom prst="rect">
            <a:avLst/>
          </a:prstGeom>
          <a:noFill/>
        </p:spPr>
        <p:txBody>
          <a:bodyPr wrap="square" rtlCol="0">
            <a:spAutoFit/>
          </a:bodyPr>
          <a:lstStyle/>
          <a:p>
            <a:r>
              <a:rPr lang="en-US" altLang="zh-TW" sz="2800" dirty="0" smtClean="0">
                <a:solidFill>
                  <a:schemeClr val="bg1"/>
                </a:solidFill>
              </a:rPr>
              <a:t>&lt;</a:t>
            </a:r>
            <a:r>
              <a:rPr lang="en-US" altLang="zh-TW" sz="2800" dirty="0" err="1" smtClean="0">
                <a:solidFill>
                  <a:schemeClr val="bg1"/>
                </a:solidFill>
              </a:rPr>
              <a:t>OperationContract</a:t>
            </a:r>
            <a:r>
              <a:rPr lang="en-US" altLang="zh-TW" sz="2800" dirty="0" smtClean="0">
                <a:solidFill>
                  <a:schemeClr val="bg1"/>
                </a:solidFill>
              </a:rPr>
              <a:t>()&gt; _</a:t>
            </a:r>
          </a:p>
          <a:p>
            <a:r>
              <a:rPr lang="en-US" altLang="zh-TW" sz="2800" dirty="0" smtClean="0"/>
              <a:t>    </a:t>
            </a:r>
            <a:r>
              <a:rPr lang="en-US" altLang="zh-TW" sz="2800" dirty="0" smtClean="0">
                <a:solidFill>
                  <a:srgbClr val="0000FF"/>
                </a:solidFill>
              </a:rPr>
              <a:t>Public Function </a:t>
            </a:r>
            <a:r>
              <a:rPr lang="en-US" altLang="zh-TW" sz="2800" dirty="0" err="1" smtClean="0">
                <a:solidFill>
                  <a:srgbClr val="0000FF"/>
                </a:solidFill>
              </a:rPr>
              <a:t>GetStockData</a:t>
            </a:r>
            <a:r>
              <a:rPr lang="en-US" altLang="zh-TW" sz="2800" dirty="0" smtClean="0">
                <a:solidFill>
                  <a:srgbClr val="0000FF"/>
                </a:solidFill>
              </a:rPr>
              <a:t>() As </a:t>
            </a:r>
            <a:r>
              <a:rPr lang="zh-TW" altLang="en-US" sz="2800" dirty="0" smtClean="0">
                <a:solidFill>
                  <a:srgbClr val="0000FF"/>
                </a:solidFill>
              </a:rPr>
              <a:t>產品資料</a:t>
            </a:r>
            <a:r>
              <a:rPr lang="en-US" altLang="zh-TW" sz="2800" dirty="0" smtClean="0">
                <a:solidFill>
                  <a:srgbClr val="0000FF"/>
                </a:solidFill>
              </a:rPr>
              <a:t>()</a:t>
            </a:r>
          </a:p>
          <a:p>
            <a:r>
              <a:rPr lang="en-US" altLang="zh-TW" sz="2800" dirty="0" smtClean="0">
                <a:solidFill>
                  <a:srgbClr val="0000FF"/>
                </a:solidFill>
              </a:rPr>
              <a:t>        Dim db As New </a:t>
            </a:r>
            <a:r>
              <a:rPr lang="en-US" altLang="zh-TW" sz="2800" dirty="0" err="1" smtClean="0">
                <a:solidFill>
                  <a:srgbClr val="0000FF"/>
                </a:solidFill>
              </a:rPr>
              <a:t>cNorthwindDataContext</a:t>
            </a:r>
            <a:endParaRPr lang="en-US" altLang="zh-TW" sz="2800" dirty="0" smtClean="0">
              <a:solidFill>
                <a:srgbClr val="0000FF"/>
              </a:solidFill>
            </a:endParaRPr>
          </a:p>
          <a:p>
            <a:r>
              <a:rPr lang="zh-TW" altLang="en-US" sz="2800" dirty="0" smtClean="0">
                <a:solidFill>
                  <a:srgbClr val="0000FF"/>
                </a:solidFill>
              </a:rPr>
              <a:t>        </a:t>
            </a:r>
            <a:r>
              <a:rPr lang="en-US" altLang="zh-TW" sz="2800" dirty="0" smtClean="0">
                <a:solidFill>
                  <a:srgbClr val="008000"/>
                </a:solidFill>
              </a:rPr>
              <a:t>'</a:t>
            </a:r>
            <a:r>
              <a:rPr lang="zh-TW" altLang="en-US" sz="2800" dirty="0" smtClean="0">
                <a:solidFill>
                  <a:srgbClr val="008000"/>
                </a:solidFill>
              </a:rPr>
              <a:t>搜尋庫存量最高的</a:t>
            </a:r>
            <a:r>
              <a:rPr lang="en-US" altLang="zh-TW" sz="2800" dirty="0" smtClean="0">
                <a:solidFill>
                  <a:srgbClr val="008000"/>
                </a:solidFill>
              </a:rPr>
              <a:t>10</a:t>
            </a:r>
            <a:r>
              <a:rPr lang="zh-TW" altLang="en-US" sz="2800" dirty="0" smtClean="0">
                <a:solidFill>
                  <a:srgbClr val="008000"/>
                </a:solidFill>
              </a:rPr>
              <a:t>筆資料</a:t>
            </a:r>
          </a:p>
          <a:p>
            <a:r>
              <a:rPr lang="en-US" altLang="zh-TW" sz="2800" dirty="0" smtClean="0">
                <a:solidFill>
                  <a:srgbClr val="008000"/>
                </a:solidFill>
              </a:rPr>
              <a:t>        </a:t>
            </a:r>
            <a:r>
              <a:rPr lang="en-US" altLang="zh-TW" sz="2800" dirty="0" smtClean="0">
                <a:solidFill>
                  <a:srgbClr val="0000FF"/>
                </a:solidFill>
              </a:rPr>
              <a:t>Dim</a:t>
            </a:r>
            <a:r>
              <a:rPr lang="en-US" altLang="zh-TW" sz="2800" dirty="0" smtClean="0">
                <a:solidFill>
                  <a:schemeClr val="bg1"/>
                </a:solidFill>
              </a:rPr>
              <a:t> ret </a:t>
            </a:r>
            <a:r>
              <a:rPr lang="en-US" altLang="zh-TW" sz="2800" dirty="0" smtClean="0">
                <a:solidFill>
                  <a:srgbClr val="0000FF"/>
                </a:solidFill>
              </a:rPr>
              <a:t>= From c In </a:t>
            </a:r>
            <a:r>
              <a:rPr lang="en-US" altLang="zh-TW" sz="2800" dirty="0" smtClean="0">
                <a:solidFill>
                  <a:schemeClr val="bg1"/>
                </a:solidFill>
              </a:rPr>
              <a:t>db.</a:t>
            </a:r>
            <a:r>
              <a:rPr lang="zh-TW" altLang="en-US" sz="2800" dirty="0" smtClean="0">
                <a:solidFill>
                  <a:schemeClr val="bg1"/>
                </a:solidFill>
              </a:rPr>
              <a:t>產品資料</a:t>
            </a:r>
            <a:r>
              <a:rPr lang="en-US" altLang="zh-TW" sz="2800" dirty="0" smtClean="0">
                <a:solidFill>
                  <a:schemeClr val="bg1"/>
                </a:solidFill>
              </a:rPr>
              <a:t> </a:t>
            </a:r>
            <a:r>
              <a:rPr lang="en-US" altLang="zh-TW" sz="2800" dirty="0" smtClean="0">
                <a:solidFill>
                  <a:srgbClr val="0000FF"/>
                </a:solidFill>
              </a:rPr>
              <a:t>Take 10 Select c Order By c.</a:t>
            </a:r>
            <a:r>
              <a:rPr lang="zh-TW" altLang="en-US" sz="2800" dirty="0" smtClean="0">
                <a:solidFill>
                  <a:srgbClr val="0000FF"/>
                </a:solidFill>
              </a:rPr>
              <a:t>庫存量</a:t>
            </a:r>
            <a:r>
              <a:rPr lang="en-US" altLang="zh-TW" sz="2800" dirty="0" smtClean="0">
                <a:solidFill>
                  <a:srgbClr val="0000FF"/>
                </a:solidFill>
              </a:rPr>
              <a:t> </a:t>
            </a:r>
            <a:r>
              <a:rPr lang="en-US" altLang="zh-TW" sz="2800" dirty="0" smtClean="0">
                <a:solidFill>
                  <a:schemeClr val="bg1"/>
                </a:solidFill>
              </a:rPr>
              <a:t>Descending</a:t>
            </a:r>
          </a:p>
          <a:p>
            <a:endParaRPr lang="zh-TW" altLang="en-US" sz="2800" dirty="0" smtClean="0">
              <a:solidFill>
                <a:srgbClr val="0000FF"/>
              </a:solidFill>
            </a:endParaRPr>
          </a:p>
          <a:p>
            <a:r>
              <a:rPr lang="en-US" altLang="zh-TW" sz="2800" dirty="0" smtClean="0">
                <a:solidFill>
                  <a:srgbClr val="0000FF"/>
                </a:solidFill>
              </a:rPr>
              <a:t>        Return </a:t>
            </a:r>
            <a:r>
              <a:rPr lang="en-US" altLang="zh-TW" sz="2800" dirty="0" err="1" smtClean="0">
                <a:solidFill>
                  <a:schemeClr val="bg1"/>
                </a:solidFill>
              </a:rPr>
              <a:t>ret.ToArray</a:t>
            </a:r>
            <a:endParaRPr lang="en-US" altLang="zh-TW" sz="2800" dirty="0" smtClean="0">
              <a:solidFill>
                <a:schemeClr val="bg1"/>
              </a:solidFill>
            </a:endParaRPr>
          </a:p>
          <a:p>
            <a:r>
              <a:rPr lang="en-US" altLang="zh-TW" sz="2800" dirty="0" smtClean="0">
                <a:solidFill>
                  <a:srgbClr val="0000FF"/>
                </a:solidFill>
              </a:rPr>
              <a:t>    End Function</a:t>
            </a:r>
            <a:endParaRPr lang="zh-TW" altLang="en-US" sz="2800" dirty="0"/>
          </a:p>
        </p:txBody>
      </p:sp>
      <p:pic>
        <p:nvPicPr>
          <p:cNvPr id="7" name="Picture 2"/>
          <p:cNvPicPr>
            <a:picLocks noChangeAspect="1" noChangeArrowheads="1"/>
          </p:cNvPicPr>
          <p:nvPr/>
        </p:nvPicPr>
        <p:blipFill>
          <a:blip r:embed="rId3"/>
          <a:srcRect/>
          <a:stretch>
            <a:fillRect/>
          </a:stretch>
        </p:blipFill>
        <p:spPr bwMode="auto">
          <a:xfrm>
            <a:off x="6500826" y="4786322"/>
            <a:ext cx="2217186" cy="1852609"/>
          </a:xfrm>
          <a:prstGeom prst="rect">
            <a:avLst/>
          </a:prstGeom>
          <a:noFill/>
          <a:ln w="9525">
            <a:noFill/>
            <a:miter lim="800000"/>
            <a:headEnd/>
            <a:tailEnd/>
          </a:ln>
          <a:effectLst/>
        </p:spPr>
      </p:pic>
      <p:sp>
        <p:nvSpPr>
          <p:cNvPr id="8" name="矩形 7"/>
          <p:cNvSpPr/>
          <p:nvPr/>
        </p:nvSpPr>
        <p:spPr>
          <a:xfrm>
            <a:off x="7266563" y="642918"/>
            <a:ext cx="1877437" cy="369332"/>
          </a:xfrm>
          <a:prstGeom prst="rect">
            <a:avLst/>
          </a:prstGeom>
        </p:spPr>
        <p:txBody>
          <a:bodyPr wrap="none">
            <a:spAutoFit/>
          </a:bodyPr>
          <a:lstStyle/>
          <a:p>
            <a:r>
              <a:rPr lang="en-US" altLang="zh-TW" dirty="0" err="1" smtClean="0">
                <a:solidFill>
                  <a:schemeClr val="accent6">
                    <a:lumMod val="60000"/>
                    <a:lumOff val="40000"/>
                  </a:schemeClr>
                </a:solidFill>
              </a:rPr>
              <a:t>DataFromDB.xaml</a:t>
            </a:r>
            <a:endParaRPr lang="zh-TW" altLang="en-US" dirty="0">
              <a:solidFill>
                <a:schemeClr val="accent6">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054" y="228600"/>
            <a:ext cx="8375946" cy="886397"/>
          </a:xfrm>
        </p:spPr>
        <p:txBody>
          <a:bodyPr/>
          <a:lstStyle/>
          <a:p>
            <a:r>
              <a:rPr lang="zh-TW" altLang="en-US" sz="3600" dirty="0" smtClean="0">
                <a:latin typeface="微軟正黑體" pitchFamily="34" charset="-120"/>
                <a:ea typeface="微軟正黑體" pitchFamily="34" charset="-120"/>
              </a:rPr>
              <a:t>資料繫結 與 後端資料庫內容</a:t>
            </a:r>
            <a:r>
              <a:rPr lang="zh-TW" altLang="en-US" sz="4000" dirty="0" smtClean="0"/>
              <a:t/>
            </a:r>
            <a:br>
              <a:rPr lang="zh-TW" altLang="en-US" sz="4000" dirty="0" smtClean="0"/>
            </a:br>
            <a:r>
              <a:rPr lang="zh-TW" altLang="en-US" sz="2800" dirty="0" smtClean="0">
                <a:solidFill>
                  <a:schemeClr val="tx2"/>
                </a:solidFill>
              </a:rPr>
              <a:t> </a:t>
            </a:r>
            <a:r>
              <a:rPr altLang="zh-TW" sz="2800" dirty="0" smtClean="0">
                <a:solidFill>
                  <a:schemeClr val="tx2"/>
                </a:solidFill>
              </a:rPr>
              <a:t>-</a:t>
            </a:r>
            <a:r>
              <a:rPr lang="zh-TW" altLang="en-US" sz="2800" dirty="0" smtClean="0">
                <a:solidFill>
                  <a:schemeClr val="tx2"/>
                </a:solidFill>
              </a:rPr>
              <a:t>非同步調用</a:t>
            </a:r>
            <a:r>
              <a:rPr altLang="zh-TW" sz="2800" dirty="0" smtClean="0">
                <a:solidFill>
                  <a:schemeClr val="tx2"/>
                </a:solidFill>
              </a:rPr>
              <a:t>WCF Service</a:t>
            </a:r>
            <a:endParaRPr lang="en-US" sz="2800" dirty="0"/>
          </a:p>
        </p:txBody>
      </p:sp>
      <p:sp>
        <p:nvSpPr>
          <p:cNvPr id="6" name="文字方塊 5"/>
          <p:cNvSpPr txBox="1"/>
          <p:nvPr/>
        </p:nvSpPr>
        <p:spPr>
          <a:xfrm>
            <a:off x="642910" y="1428736"/>
            <a:ext cx="8501090" cy="4154984"/>
          </a:xfrm>
          <a:prstGeom prst="rect">
            <a:avLst/>
          </a:prstGeom>
          <a:noFill/>
        </p:spPr>
        <p:txBody>
          <a:bodyPr wrap="square" rtlCol="0">
            <a:spAutoFit/>
          </a:bodyPr>
          <a:lstStyle/>
          <a:p>
            <a:r>
              <a:rPr lang="zh-TW" altLang="en-US" sz="2400" dirty="0" smtClean="0"/>
              <a:t> </a:t>
            </a:r>
            <a:r>
              <a:rPr lang="en-US" altLang="zh-TW" sz="2400" dirty="0" smtClean="0">
                <a:solidFill>
                  <a:srgbClr val="008000"/>
                </a:solidFill>
              </a:rPr>
              <a:t>'</a:t>
            </a:r>
            <a:r>
              <a:rPr lang="zh-TW" altLang="en-US" sz="2400" dirty="0" smtClean="0">
                <a:solidFill>
                  <a:srgbClr val="008000"/>
                </a:solidFill>
              </a:rPr>
              <a:t>建立</a:t>
            </a:r>
            <a:r>
              <a:rPr lang="en-US" altLang="zh-TW" sz="2400" dirty="0" smtClean="0">
                <a:solidFill>
                  <a:srgbClr val="008000"/>
                </a:solidFill>
              </a:rPr>
              <a:t>service</a:t>
            </a:r>
          </a:p>
          <a:p>
            <a:r>
              <a:rPr lang="en-US" altLang="zh-TW" sz="2400" dirty="0" smtClean="0">
                <a:solidFill>
                  <a:srgbClr val="008000"/>
                </a:solidFill>
              </a:rPr>
              <a:t>    </a:t>
            </a:r>
            <a:r>
              <a:rPr lang="en-US" altLang="zh-TW" sz="2400" dirty="0" smtClean="0">
                <a:solidFill>
                  <a:srgbClr val="0000FF"/>
                </a:solidFill>
              </a:rPr>
              <a:t>Dim </a:t>
            </a:r>
            <a:r>
              <a:rPr lang="en-US" altLang="zh-TW" sz="2400" dirty="0" err="1" smtClean="0">
                <a:solidFill>
                  <a:srgbClr val="0000FF"/>
                </a:solidFill>
              </a:rPr>
              <a:t>WithEvents</a:t>
            </a:r>
            <a:r>
              <a:rPr lang="en-US" altLang="zh-TW" sz="2400" dirty="0" smtClean="0">
                <a:solidFill>
                  <a:srgbClr val="0000FF"/>
                </a:solidFill>
              </a:rPr>
              <a:t> proxy As ServiceReference1.Service1Client</a:t>
            </a:r>
          </a:p>
          <a:p>
            <a:r>
              <a:rPr lang="zh-TW" altLang="en-US" sz="2400" dirty="0" smtClean="0">
                <a:solidFill>
                  <a:srgbClr val="0000FF"/>
                </a:solidFill>
              </a:rPr>
              <a:t>    </a:t>
            </a:r>
            <a:r>
              <a:rPr lang="en-US" altLang="zh-TW" sz="2400" dirty="0" smtClean="0">
                <a:solidFill>
                  <a:srgbClr val="008000"/>
                </a:solidFill>
              </a:rPr>
              <a:t>'</a:t>
            </a:r>
            <a:r>
              <a:rPr lang="zh-TW" altLang="en-US" sz="2400" dirty="0" smtClean="0">
                <a:solidFill>
                  <a:srgbClr val="008000"/>
                </a:solidFill>
              </a:rPr>
              <a:t>調用</a:t>
            </a:r>
            <a:r>
              <a:rPr lang="en-US" altLang="zh-TW" sz="2400" dirty="0" smtClean="0">
                <a:solidFill>
                  <a:srgbClr val="008000"/>
                </a:solidFill>
              </a:rPr>
              <a:t>Service</a:t>
            </a:r>
          </a:p>
          <a:p>
            <a:r>
              <a:rPr lang="en-US" altLang="zh-TW" sz="2400" dirty="0" smtClean="0">
                <a:solidFill>
                  <a:srgbClr val="008000"/>
                </a:solidFill>
              </a:rPr>
              <a:t>    </a:t>
            </a:r>
            <a:r>
              <a:rPr lang="en-US" altLang="zh-TW" sz="2400" dirty="0" smtClean="0">
                <a:solidFill>
                  <a:srgbClr val="0000FF"/>
                </a:solidFill>
              </a:rPr>
              <a:t>Private Sub Button1_Click(</a:t>
            </a:r>
            <a:r>
              <a:rPr lang="en-US" altLang="zh-TW" sz="2400" dirty="0" err="1" smtClean="0">
                <a:solidFill>
                  <a:srgbClr val="0000FF"/>
                </a:solidFill>
              </a:rPr>
              <a:t>ByVal</a:t>
            </a:r>
            <a:r>
              <a:rPr lang="en-US" altLang="zh-TW" sz="2400" dirty="0" smtClean="0">
                <a:solidFill>
                  <a:srgbClr val="0000FF"/>
                </a:solidFill>
              </a:rPr>
              <a:t> sender As </a:t>
            </a:r>
            <a:r>
              <a:rPr lang="en-US" altLang="zh-TW" sz="2400" dirty="0" err="1" smtClean="0">
                <a:solidFill>
                  <a:srgbClr val="0000FF"/>
                </a:solidFill>
              </a:rPr>
              <a:t>System.Object</a:t>
            </a:r>
            <a:r>
              <a:rPr lang="en-US" altLang="zh-TW" sz="2400" dirty="0" smtClean="0">
                <a:solidFill>
                  <a:srgbClr val="0000FF"/>
                </a:solidFill>
              </a:rPr>
              <a:t>, </a:t>
            </a:r>
            <a:r>
              <a:rPr lang="en-US" altLang="zh-TW" sz="2400" dirty="0" err="1" smtClean="0">
                <a:solidFill>
                  <a:srgbClr val="0000FF"/>
                </a:solidFill>
              </a:rPr>
              <a:t>ByVal</a:t>
            </a:r>
            <a:r>
              <a:rPr lang="en-US" altLang="zh-TW" sz="2400" dirty="0" smtClean="0">
                <a:solidFill>
                  <a:srgbClr val="0000FF"/>
                </a:solidFill>
              </a:rPr>
              <a:t> e As </a:t>
            </a:r>
            <a:r>
              <a:rPr lang="en-US" altLang="zh-TW" sz="2400" dirty="0" err="1" smtClean="0">
                <a:solidFill>
                  <a:srgbClr val="0000FF"/>
                </a:solidFill>
              </a:rPr>
              <a:t>System.Windows.RoutedEventArgs</a:t>
            </a:r>
            <a:r>
              <a:rPr lang="en-US" altLang="zh-TW" sz="2400" dirty="0" smtClean="0">
                <a:solidFill>
                  <a:srgbClr val="0000FF"/>
                </a:solidFill>
              </a:rPr>
              <a:t>)</a:t>
            </a:r>
          </a:p>
          <a:p>
            <a:r>
              <a:rPr lang="en-US" altLang="zh-TW" sz="2400" dirty="0" smtClean="0">
                <a:solidFill>
                  <a:srgbClr val="0000FF"/>
                </a:solidFill>
              </a:rPr>
              <a:t>        proxy = New ServiceReference1.Service1Client(</a:t>
            </a:r>
            <a:r>
              <a:rPr lang="en-US" altLang="zh-TW" sz="2400" dirty="0" smtClean="0">
                <a:solidFill>
                  <a:srgbClr val="A31515"/>
                </a:solidFill>
              </a:rPr>
              <a:t>"BasicHttpBinding_Service1", "http://localhost:59252/Service1.svc")</a:t>
            </a:r>
          </a:p>
          <a:p>
            <a:endParaRPr lang="zh-TW" altLang="en-US" sz="2400" dirty="0" smtClean="0">
              <a:solidFill>
                <a:srgbClr val="A31515"/>
              </a:solidFill>
            </a:endParaRPr>
          </a:p>
          <a:p>
            <a:r>
              <a:rPr lang="en-US" altLang="zh-TW" sz="2400" dirty="0" smtClean="0">
                <a:solidFill>
                  <a:srgbClr val="A31515"/>
                </a:solidFill>
              </a:rPr>
              <a:t>        </a:t>
            </a:r>
            <a:r>
              <a:rPr lang="en-US" altLang="zh-TW" sz="2400" dirty="0" err="1" smtClean="0">
                <a:solidFill>
                  <a:srgbClr val="A31515"/>
                </a:solidFill>
              </a:rPr>
              <a:t>proxy.GetStockDataAsync</a:t>
            </a:r>
            <a:r>
              <a:rPr lang="en-US" altLang="zh-TW" sz="2400" dirty="0" smtClean="0">
                <a:solidFill>
                  <a:srgbClr val="A31515"/>
                </a:solidFill>
              </a:rPr>
              <a:t>()</a:t>
            </a:r>
          </a:p>
          <a:p>
            <a:r>
              <a:rPr lang="en-US" altLang="zh-TW" sz="2400" dirty="0" smtClean="0">
                <a:solidFill>
                  <a:srgbClr val="A31515"/>
                </a:solidFill>
              </a:rPr>
              <a:t>    </a:t>
            </a:r>
            <a:r>
              <a:rPr lang="en-US" altLang="zh-TW" sz="2400" dirty="0" smtClean="0">
                <a:solidFill>
                  <a:srgbClr val="0000FF"/>
                </a:solidFill>
              </a:rPr>
              <a:t>End Sub</a:t>
            </a:r>
            <a:endParaRPr lang="zh-TW" altLang="en-US" sz="2400" dirty="0"/>
          </a:p>
        </p:txBody>
      </p:sp>
      <p:pic>
        <p:nvPicPr>
          <p:cNvPr id="7" name="Picture 2"/>
          <p:cNvPicPr>
            <a:picLocks noChangeAspect="1" noChangeArrowheads="1"/>
          </p:cNvPicPr>
          <p:nvPr/>
        </p:nvPicPr>
        <p:blipFill>
          <a:blip r:embed="rId3"/>
          <a:srcRect/>
          <a:stretch>
            <a:fillRect/>
          </a:stretch>
        </p:blipFill>
        <p:spPr bwMode="auto">
          <a:xfrm>
            <a:off x="6500826" y="4786322"/>
            <a:ext cx="2217186" cy="1852609"/>
          </a:xfrm>
          <a:prstGeom prst="rect">
            <a:avLst/>
          </a:prstGeom>
          <a:noFill/>
          <a:ln w="9525">
            <a:noFill/>
            <a:miter lim="800000"/>
            <a:headEnd/>
            <a:tailEnd/>
          </a:ln>
          <a:effectLst/>
        </p:spPr>
      </p:pic>
      <p:sp>
        <p:nvSpPr>
          <p:cNvPr id="8" name="矩形 7"/>
          <p:cNvSpPr/>
          <p:nvPr/>
        </p:nvSpPr>
        <p:spPr>
          <a:xfrm>
            <a:off x="7266563" y="642918"/>
            <a:ext cx="1877437" cy="369332"/>
          </a:xfrm>
          <a:prstGeom prst="rect">
            <a:avLst/>
          </a:prstGeom>
        </p:spPr>
        <p:txBody>
          <a:bodyPr wrap="none">
            <a:spAutoFit/>
          </a:bodyPr>
          <a:lstStyle/>
          <a:p>
            <a:r>
              <a:rPr lang="en-US" altLang="zh-TW" dirty="0" err="1" smtClean="0">
                <a:solidFill>
                  <a:schemeClr val="accent6">
                    <a:lumMod val="60000"/>
                    <a:lumOff val="40000"/>
                  </a:schemeClr>
                </a:solidFill>
              </a:rPr>
              <a:t>DataFromDB.xaml</a:t>
            </a:r>
            <a:endParaRPr lang="zh-TW" altLang="en-US" dirty="0">
              <a:solidFill>
                <a:schemeClr val="accent6">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054" y="228600"/>
            <a:ext cx="8375946" cy="886397"/>
          </a:xfrm>
        </p:spPr>
        <p:txBody>
          <a:bodyPr/>
          <a:lstStyle/>
          <a:p>
            <a:r>
              <a:rPr lang="zh-TW" altLang="en-US" sz="3600" dirty="0" smtClean="0">
                <a:latin typeface="微軟正黑體" pitchFamily="34" charset="-120"/>
                <a:ea typeface="微軟正黑體" pitchFamily="34" charset="-120"/>
              </a:rPr>
              <a:t>資料繫結 與 後端資料庫內容</a:t>
            </a:r>
            <a:r>
              <a:rPr lang="zh-TW" altLang="en-US" sz="4000" dirty="0" smtClean="0"/>
              <a:t/>
            </a:r>
            <a:br>
              <a:rPr lang="zh-TW" altLang="en-US" sz="4000" dirty="0" smtClean="0"/>
            </a:br>
            <a:r>
              <a:rPr lang="zh-TW" altLang="en-US" sz="2800" dirty="0" smtClean="0">
                <a:solidFill>
                  <a:schemeClr val="tx2"/>
                </a:solidFill>
              </a:rPr>
              <a:t> </a:t>
            </a:r>
            <a:r>
              <a:rPr altLang="zh-TW" sz="2800" dirty="0" smtClean="0">
                <a:solidFill>
                  <a:schemeClr val="tx2"/>
                </a:solidFill>
              </a:rPr>
              <a:t>-</a:t>
            </a:r>
            <a:r>
              <a:rPr lang="zh-TW" altLang="en-US" sz="2800" dirty="0" smtClean="0">
                <a:solidFill>
                  <a:schemeClr val="tx2"/>
                </a:solidFill>
              </a:rPr>
              <a:t>非同步調用</a:t>
            </a:r>
            <a:r>
              <a:rPr altLang="zh-TW" sz="2800" dirty="0" smtClean="0">
                <a:solidFill>
                  <a:schemeClr val="tx2"/>
                </a:solidFill>
              </a:rPr>
              <a:t>WCF Service</a:t>
            </a:r>
            <a:endParaRPr lang="en-US" sz="2800" dirty="0"/>
          </a:p>
        </p:txBody>
      </p:sp>
      <p:sp>
        <p:nvSpPr>
          <p:cNvPr id="6" name="文字方塊 5"/>
          <p:cNvSpPr txBox="1"/>
          <p:nvPr/>
        </p:nvSpPr>
        <p:spPr>
          <a:xfrm>
            <a:off x="642910" y="1285860"/>
            <a:ext cx="8501090" cy="5775187"/>
          </a:xfrm>
          <a:prstGeom prst="rect">
            <a:avLst/>
          </a:prstGeom>
          <a:noFill/>
        </p:spPr>
        <p:txBody>
          <a:bodyPr wrap="square" rtlCol="0">
            <a:spAutoFit/>
          </a:bodyPr>
          <a:lstStyle/>
          <a:p>
            <a:r>
              <a:rPr lang="en-US" altLang="zh-TW" dirty="0" smtClean="0">
                <a:solidFill>
                  <a:srgbClr val="008000"/>
                </a:solidFill>
              </a:rPr>
              <a:t>'call back</a:t>
            </a:r>
          </a:p>
          <a:p>
            <a:r>
              <a:rPr lang="en-US" altLang="zh-TW" dirty="0" smtClean="0">
                <a:solidFill>
                  <a:srgbClr val="008000"/>
                </a:solidFill>
              </a:rPr>
              <a:t>    </a:t>
            </a:r>
            <a:r>
              <a:rPr lang="en-US" altLang="zh-TW" dirty="0" smtClean="0">
                <a:solidFill>
                  <a:srgbClr val="0000FF"/>
                </a:solidFill>
              </a:rPr>
              <a:t>Private Sub </a:t>
            </a:r>
            <a:r>
              <a:rPr lang="en-US" altLang="zh-TW" dirty="0" err="1" smtClean="0">
                <a:solidFill>
                  <a:srgbClr val="0000FF"/>
                </a:solidFill>
              </a:rPr>
              <a:t>proxy_GetStockDataCompleted</a:t>
            </a:r>
            <a:r>
              <a:rPr lang="en-US" altLang="zh-TW" dirty="0" smtClean="0">
                <a:solidFill>
                  <a:srgbClr val="0000FF"/>
                </a:solidFill>
              </a:rPr>
              <a:t>(</a:t>
            </a:r>
            <a:r>
              <a:rPr lang="en-US" altLang="zh-TW" dirty="0" err="1" smtClean="0">
                <a:solidFill>
                  <a:srgbClr val="0000FF"/>
                </a:solidFill>
              </a:rPr>
              <a:t>ByVal</a:t>
            </a:r>
            <a:r>
              <a:rPr lang="en-US" altLang="zh-TW" dirty="0" smtClean="0">
                <a:solidFill>
                  <a:srgbClr val="0000FF"/>
                </a:solidFill>
              </a:rPr>
              <a:t> sender As Object, </a:t>
            </a:r>
            <a:r>
              <a:rPr lang="en-US" altLang="zh-TW" dirty="0" err="1" smtClean="0">
                <a:solidFill>
                  <a:srgbClr val="0000FF"/>
                </a:solidFill>
              </a:rPr>
              <a:t>ByVal</a:t>
            </a:r>
            <a:r>
              <a:rPr lang="en-US" altLang="zh-TW" dirty="0" smtClean="0">
                <a:solidFill>
                  <a:srgbClr val="0000FF"/>
                </a:solidFill>
              </a:rPr>
              <a:t> e As ServiceReference1.GetStockDataCompletedEventArgs) Handles </a:t>
            </a:r>
            <a:r>
              <a:rPr lang="en-US" altLang="zh-TW" dirty="0" err="1" smtClean="0">
                <a:solidFill>
                  <a:srgbClr val="0000FF"/>
                </a:solidFill>
              </a:rPr>
              <a:t>proxy.GetStockDataCompleted</a:t>
            </a:r>
            <a:endParaRPr lang="en-US" altLang="zh-TW" dirty="0" smtClean="0">
              <a:solidFill>
                <a:srgbClr val="0000FF"/>
              </a:solidFill>
            </a:endParaRPr>
          </a:p>
          <a:p>
            <a:r>
              <a:rPr lang="en-US" altLang="zh-TW" dirty="0" smtClean="0">
                <a:solidFill>
                  <a:srgbClr val="0000FF"/>
                </a:solidFill>
              </a:rPr>
              <a:t>        Dim ret = </a:t>
            </a:r>
            <a:r>
              <a:rPr lang="en-US" altLang="zh-TW" dirty="0" err="1" smtClean="0">
                <a:solidFill>
                  <a:srgbClr val="0000FF"/>
                </a:solidFill>
              </a:rPr>
              <a:t>e.Result</a:t>
            </a:r>
            <a:endParaRPr lang="en-US" altLang="zh-TW" dirty="0" smtClean="0">
              <a:solidFill>
                <a:srgbClr val="0000FF"/>
              </a:solidFill>
            </a:endParaRPr>
          </a:p>
          <a:p>
            <a:r>
              <a:rPr lang="zh-TW" altLang="en-US" dirty="0" smtClean="0">
                <a:solidFill>
                  <a:srgbClr val="0000FF"/>
                </a:solidFill>
              </a:rPr>
              <a:t>        </a:t>
            </a:r>
            <a:r>
              <a:rPr lang="en-US" altLang="zh-TW" dirty="0" smtClean="0">
                <a:solidFill>
                  <a:srgbClr val="008000"/>
                </a:solidFill>
              </a:rPr>
              <a:t>'</a:t>
            </a:r>
            <a:r>
              <a:rPr lang="zh-TW" altLang="en-US" dirty="0" smtClean="0">
                <a:solidFill>
                  <a:srgbClr val="008000"/>
                </a:solidFill>
              </a:rPr>
              <a:t>組出</a:t>
            </a:r>
            <a:r>
              <a:rPr lang="en-US" altLang="zh-TW" dirty="0" err="1" smtClean="0">
                <a:solidFill>
                  <a:srgbClr val="008000"/>
                </a:solidFill>
              </a:rPr>
              <a:t>DataCollection</a:t>
            </a:r>
            <a:endParaRPr lang="en-US" altLang="zh-TW" dirty="0" smtClean="0">
              <a:solidFill>
                <a:srgbClr val="008000"/>
              </a:solidFill>
            </a:endParaRPr>
          </a:p>
          <a:p>
            <a:r>
              <a:rPr lang="en-US" altLang="zh-TW" dirty="0" smtClean="0">
                <a:solidFill>
                  <a:srgbClr val="008000"/>
                </a:solidFill>
              </a:rPr>
              <a:t>        </a:t>
            </a:r>
            <a:r>
              <a:rPr lang="en-US" altLang="zh-TW" dirty="0" smtClean="0">
                <a:solidFill>
                  <a:srgbClr val="0000FF"/>
                </a:solidFill>
              </a:rPr>
              <a:t>Dim dc As New </a:t>
            </a:r>
            <a:r>
              <a:rPr lang="en-US" altLang="zh-TW" dirty="0" err="1" smtClean="0">
                <a:solidFill>
                  <a:srgbClr val="0000FF"/>
                </a:solidFill>
              </a:rPr>
              <a:t>DataCollection</a:t>
            </a:r>
            <a:endParaRPr lang="en-US" altLang="zh-TW" dirty="0" smtClean="0">
              <a:solidFill>
                <a:srgbClr val="0000FF"/>
              </a:solidFill>
            </a:endParaRPr>
          </a:p>
          <a:p>
            <a:r>
              <a:rPr lang="en-US" altLang="zh-TW" dirty="0" smtClean="0">
                <a:solidFill>
                  <a:srgbClr val="0000FF"/>
                </a:solidFill>
              </a:rPr>
              <a:t>        </a:t>
            </a:r>
            <a:r>
              <a:rPr lang="en-US" altLang="zh-TW" dirty="0" err="1" smtClean="0">
                <a:solidFill>
                  <a:srgbClr val="0000FF"/>
                </a:solidFill>
              </a:rPr>
              <a:t>dc.Clear</a:t>
            </a:r>
            <a:r>
              <a:rPr lang="en-US" altLang="zh-TW" dirty="0" smtClean="0">
                <a:solidFill>
                  <a:srgbClr val="0000FF"/>
                </a:solidFill>
              </a:rPr>
              <a:t>()</a:t>
            </a:r>
          </a:p>
          <a:p>
            <a:r>
              <a:rPr lang="en-US" altLang="zh-TW" dirty="0" smtClean="0">
                <a:solidFill>
                  <a:srgbClr val="0000FF"/>
                </a:solidFill>
              </a:rPr>
              <a:t>        For Each item As ServiceReference1.</a:t>
            </a:r>
            <a:r>
              <a:rPr lang="zh-TW" altLang="en-US" dirty="0" smtClean="0">
                <a:solidFill>
                  <a:srgbClr val="0000FF"/>
                </a:solidFill>
              </a:rPr>
              <a:t>產品資料</a:t>
            </a:r>
            <a:r>
              <a:rPr lang="en-US" altLang="zh-TW" dirty="0" smtClean="0">
                <a:solidFill>
                  <a:srgbClr val="0000FF"/>
                </a:solidFill>
              </a:rPr>
              <a:t> In ret</a:t>
            </a:r>
          </a:p>
          <a:p>
            <a:r>
              <a:rPr lang="en-US" altLang="zh-TW" dirty="0" smtClean="0">
                <a:solidFill>
                  <a:srgbClr val="0000FF"/>
                </a:solidFill>
              </a:rPr>
              <a:t>            </a:t>
            </a:r>
            <a:r>
              <a:rPr lang="en-US" altLang="zh-TW" dirty="0" err="1" smtClean="0">
                <a:solidFill>
                  <a:srgbClr val="0000FF"/>
                </a:solidFill>
              </a:rPr>
              <a:t>dc.Add</a:t>
            </a:r>
            <a:r>
              <a:rPr lang="en-US" altLang="zh-TW" dirty="0" smtClean="0">
                <a:solidFill>
                  <a:srgbClr val="0000FF"/>
                </a:solidFill>
              </a:rPr>
              <a:t>(New </a:t>
            </a:r>
            <a:r>
              <a:rPr lang="en-US" altLang="zh-TW" dirty="0" err="1" smtClean="0">
                <a:solidFill>
                  <a:srgbClr val="0000FF"/>
                </a:solidFill>
              </a:rPr>
              <a:t>DataItem</a:t>
            </a:r>
            <a:r>
              <a:rPr lang="en-US" altLang="zh-TW" dirty="0" smtClean="0">
                <a:solidFill>
                  <a:srgbClr val="0000FF"/>
                </a:solidFill>
              </a:rPr>
              <a:t> With {.Name = item.</a:t>
            </a:r>
            <a:r>
              <a:rPr lang="zh-TW" altLang="en-US" dirty="0" smtClean="0">
                <a:solidFill>
                  <a:srgbClr val="0000FF"/>
                </a:solidFill>
              </a:rPr>
              <a:t>產品</a:t>
            </a:r>
            <a:r>
              <a:rPr lang="en-US" altLang="zh-TW" dirty="0" smtClean="0">
                <a:solidFill>
                  <a:srgbClr val="0000FF"/>
                </a:solidFill>
              </a:rPr>
              <a:t>, .Value = item.</a:t>
            </a:r>
            <a:r>
              <a:rPr lang="zh-TW" altLang="en-US" dirty="0" smtClean="0">
                <a:solidFill>
                  <a:srgbClr val="0000FF"/>
                </a:solidFill>
              </a:rPr>
              <a:t>庫存量</a:t>
            </a:r>
            <a:r>
              <a:rPr lang="en-US" altLang="zh-TW" dirty="0" smtClean="0">
                <a:solidFill>
                  <a:srgbClr val="0000FF"/>
                </a:solidFill>
              </a:rPr>
              <a:t>})</a:t>
            </a:r>
          </a:p>
          <a:p>
            <a:r>
              <a:rPr lang="en-US" altLang="zh-TW" dirty="0" smtClean="0">
                <a:solidFill>
                  <a:srgbClr val="0000FF"/>
                </a:solidFill>
              </a:rPr>
              <a:t>        Next</a:t>
            </a:r>
          </a:p>
          <a:p>
            <a:r>
              <a:rPr lang="zh-TW" altLang="en-US" dirty="0" smtClean="0">
                <a:solidFill>
                  <a:srgbClr val="0000FF"/>
                </a:solidFill>
              </a:rPr>
              <a:t>        </a:t>
            </a:r>
            <a:r>
              <a:rPr lang="en-US" altLang="zh-TW" dirty="0" smtClean="0">
                <a:solidFill>
                  <a:srgbClr val="008000"/>
                </a:solidFill>
              </a:rPr>
              <a:t>'</a:t>
            </a:r>
            <a:r>
              <a:rPr lang="zh-TW" altLang="en-US" dirty="0" smtClean="0">
                <a:solidFill>
                  <a:srgbClr val="008000"/>
                </a:solidFill>
              </a:rPr>
              <a:t>顯示圖表</a:t>
            </a:r>
          </a:p>
          <a:p>
            <a:r>
              <a:rPr lang="en-US" altLang="zh-TW" dirty="0" smtClean="0">
                <a:solidFill>
                  <a:srgbClr val="008000"/>
                </a:solidFill>
              </a:rPr>
              <a:t>        </a:t>
            </a:r>
            <a:r>
              <a:rPr lang="en-US" altLang="zh-TW" dirty="0" smtClean="0">
                <a:solidFill>
                  <a:srgbClr val="0000FF"/>
                </a:solidFill>
              </a:rPr>
              <a:t>Dim </a:t>
            </a:r>
            <a:r>
              <a:rPr lang="en-US" altLang="zh-TW" dirty="0" err="1" smtClean="0">
                <a:solidFill>
                  <a:srgbClr val="0000FF"/>
                </a:solidFill>
              </a:rPr>
              <a:t>cs</a:t>
            </a:r>
            <a:r>
              <a:rPr lang="en-US" altLang="zh-TW" dirty="0" smtClean="0">
                <a:solidFill>
                  <a:srgbClr val="0000FF"/>
                </a:solidFill>
              </a:rPr>
              <a:t> As New </a:t>
            </a:r>
            <a:r>
              <a:rPr lang="en-US" altLang="zh-TW" dirty="0" err="1" smtClean="0">
                <a:solidFill>
                  <a:srgbClr val="0000FF"/>
                </a:solidFill>
              </a:rPr>
              <a:t>BarSeries</a:t>
            </a:r>
            <a:endParaRPr lang="en-US" altLang="zh-TW" dirty="0" smtClean="0">
              <a:solidFill>
                <a:srgbClr val="0000FF"/>
              </a:solidFill>
            </a:endParaRPr>
          </a:p>
          <a:p>
            <a:r>
              <a:rPr lang="en-US" altLang="zh-TW" dirty="0" smtClean="0">
                <a:solidFill>
                  <a:srgbClr val="0000FF"/>
                </a:solidFill>
              </a:rPr>
              <a:t>        </a:t>
            </a:r>
            <a:r>
              <a:rPr lang="en-US" altLang="zh-TW" dirty="0" err="1" smtClean="0">
                <a:solidFill>
                  <a:srgbClr val="0000FF"/>
                </a:solidFill>
              </a:rPr>
              <a:t>cs.ItemsSource</a:t>
            </a:r>
            <a:r>
              <a:rPr lang="en-US" altLang="zh-TW" dirty="0" smtClean="0">
                <a:solidFill>
                  <a:srgbClr val="0000FF"/>
                </a:solidFill>
              </a:rPr>
              <a:t> = dc</a:t>
            </a:r>
          </a:p>
          <a:p>
            <a:r>
              <a:rPr lang="en-US" altLang="zh-TW" dirty="0" smtClean="0">
                <a:solidFill>
                  <a:srgbClr val="0000FF"/>
                </a:solidFill>
              </a:rPr>
              <a:t>        </a:t>
            </a:r>
            <a:r>
              <a:rPr lang="en-US" altLang="zh-TW" dirty="0" err="1" smtClean="0">
                <a:solidFill>
                  <a:srgbClr val="0000FF"/>
                </a:solidFill>
              </a:rPr>
              <a:t>cs.IndependentValueBinding</a:t>
            </a:r>
            <a:r>
              <a:rPr lang="en-US" altLang="zh-TW" dirty="0" smtClean="0">
                <a:solidFill>
                  <a:srgbClr val="0000FF"/>
                </a:solidFill>
              </a:rPr>
              <a:t> = New </a:t>
            </a:r>
            <a:r>
              <a:rPr lang="en-US" altLang="zh-TW" dirty="0" err="1" smtClean="0">
                <a:solidFill>
                  <a:srgbClr val="0000FF"/>
                </a:solidFill>
              </a:rPr>
              <a:t>Data.Binding</a:t>
            </a:r>
            <a:r>
              <a:rPr lang="en-US" altLang="zh-TW" dirty="0" smtClean="0">
                <a:solidFill>
                  <a:srgbClr val="0000FF"/>
                </a:solidFill>
              </a:rPr>
              <a:t>(</a:t>
            </a:r>
            <a:r>
              <a:rPr lang="en-US" altLang="zh-TW" dirty="0" smtClean="0">
                <a:solidFill>
                  <a:srgbClr val="A31515"/>
                </a:solidFill>
              </a:rPr>
              <a:t>"Name")</a:t>
            </a:r>
          </a:p>
          <a:p>
            <a:r>
              <a:rPr lang="en-US" altLang="zh-TW" dirty="0" smtClean="0">
                <a:solidFill>
                  <a:srgbClr val="A31515"/>
                </a:solidFill>
              </a:rPr>
              <a:t>        </a:t>
            </a:r>
            <a:r>
              <a:rPr lang="en-US" altLang="zh-TW" dirty="0" err="1" smtClean="0">
                <a:solidFill>
                  <a:srgbClr val="A31515"/>
                </a:solidFill>
              </a:rPr>
              <a:t>cs.DependentValueBinding</a:t>
            </a:r>
            <a:r>
              <a:rPr lang="en-US" altLang="zh-TW" dirty="0" smtClean="0">
                <a:solidFill>
                  <a:srgbClr val="A31515"/>
                </a:solidFill>
              </a:rPr>
              <a:t> = </a:t>
            </a:r>
            <a:r>
              <a:rPr lang="en-US" altLang="zh-TW" dirty="0" smtClean="0">
                <a:solidFill>
                  <a:srgbClr val="0000FF"/>
                </a:solidFill>
              </a:rPr>
              <a:t>New </a:t>
            </a:r>
            <a:r>
              <a:rPr lang="en-US" altLang="zh-TW" dirty="0" err="1" smtClean="0">
                <a:solidFill>
                  <a:srgbClr val="0000FF"/>
                </a:solidFill>
              </a:rPr>
              <a:t>Data.Binding</a:t>
            </a:r>
            <a:r>
              <a:rPr lang="en-US" altLang="zh-TW" dirty="0" smtClean="0">
                <a:solidFill>
                  <a:srgbClr val="0000FF"/>
                </a:solidFill>
              </a:rPr>
              <a:t>(</a:t>
            </a:r>
            <a:r>
              <a:rPr lang="en-US" altLang="zh-TW" dirty="0" smtClean="0">
                <a:solidFill>
                  <a:srgbClr val="A31515"/>
                </a:solidFill>
              </a:rPr>
              <a:t>"Value")</a:t>
            </a:r>
          </a:p>
          <a:p>
            <a:r>
              <a:rPr lang="en-US" altLang="zh-TW" dirty="0" smtClean="0">
                <a:solidFill>
                  <a:srgbClr val="A31515"/>
                </a:solidFill>
              </a:rPr>
              <a:t>        </a:t>
            </a:r>
            <a:r>
              <a:rPr lang="en-US" altLang="zh-TW" dirty="0" err="1" smtClean="0">
                <a:solidFill>
                  <a:srgbClr val="A31515"/>
                </a:solidFill>
              </a:rPr>
              <a:t>cs.Foreground</a:t>
            </a:r>
            <a:r>
              <a:rPr lang="en-US" altLang="zh-TW" dirty="0" smtClean="0">
                <a:solidFill>
                  <a:srgbClr val="A31515"/>
                </a:solidFill>
              </a:rPr>
              <a:t> = </a:t>
            </a:r>
            <a:r>
              <a:rPr lang="en-US" altLang="zh-TW" dirty="0" smtClean="0">
                <a:solidFill>
                  <a:srgbClr val="0000FF"/>
                </a:solidFill>
              </a:rPr>
              <a:t>New </a:t>
            </a:r>
            <a:r>
              <a:rPr lang="en-US" altLang="zh-TW" dirty="0" err="1" smtClean="0">
                <a:solidFill>
                  <a:srgbClr val="0000FF"/>
                </a:solidFill>
              </a:rPr>
              <a:t>SolidColorBrush</a:t>
            </a:r>
            <a:r>
              <a:rPr lang="en-US" altLang="zh-TW" dirty="0" smtClean="0">
                <a:solidFill>
                  <a:srgbClr val="0000FF"/>
                </a:solidFill>
              </a:rPr>
              <a:t>(</a:t>
            </a:r>
            <a:r>
              <a:rPr lang="en-US" altLang="zh-TW" dirty="0" err="1" smtClean="0">
                <a:solidFill>
                  <a:srgbClr val="0000FF"/>
                </a:solidFill>
              </a:rPr>
              <a:t>Colors.Cyan</a:t>
            </a:r>
            <a:r>
              <a:rPr lang="en-US" altLang="zh-TW" dirty="0" smtClean="0">
                <a:solidFill>
                  <a:srgbClr val="0000FF"/>
                </a:solidFill>
              </a:rPr>
              <a:t>)</a:t>
            </a:r>
          </a:p>
          <a:p>
            <a:r>
              <a:rPr lang="en-US" altLang="zh-TW" dirty="0" smtClean="0">
                <a:solidFill>
                  <a:srgbClr val="0000FF"/>
                </a:solidFill>
              </a:rPr>
              <a:t>        </a:t>
            </a:r>
            <a:r>
              <a:rPr lang="en-US" altLang="zh-TW" dirty="0" err="1" smtClean="0">
                <a:solidFill>
                  <a:srgbClr val="0000FF"/>
                </a:solidFill>
              </a:rPr>
              <a:t>cs.Title</a:t>
            </a:r>
            <a:r>
              <a:rPr lang="en-US" altLang="zh-TW" dirty="0" smtClean="0">
                <a:solidFill>
                  <a:srgbClr val="0000FF"/>
                </a:solidFill>
              </a:rPr>
              <a:t> = </a:t>
            </a:r>
            <a:r>
              <a:rPr lang="en-US" altLang="zh-TW" dirty="0" smtClean="0">
                <a:solidFill>
                  <a:srgbClr val="A31515"/>
                </a:solidFill>
              </a:rPr>
              <a:t>"</a:t>
            </a:r>
            <a:r>
              <a:rPr lang="zh-TW" altLang="en-US" dirty="0" smtClean="0">
                <a:solidFill>
                  <a:srgbClr val="A31515"/>
                </a:solidFill>
              </a:rPr>
              <a:t>第四季產品庫存量</a:t>
            </a:r>
            <a:r>
              <a:rPr lang="en-US" altLang="zh-TW" dirty="0" smtClean="0">
                <a:solidFill>
                  <a:srgbClr val="A31515"/>
                </a:solidFill>
              </a:rPr>
              <a:t>"</a:t>
            </a:r>
          </a:p>
          <a:p>
            <a:r>
              <a:rPr lang="en-US" altLang="zh-TW" dirty="0" smtClean="0">
                <a:solidFill>
                  <a:srgbClr val="A31515"/>
                </a:solidFill>
              </a:rPr>
              <a:t>        </a:t>
            </a:r>
            <a:r>
              <a:rPr lang="en-US" altLang="zh-TW" dirty="0" smtClean="0">
                <a:solidFill>
                  <a:srgbClr val="0000FF"/>
                </a:solidFill>
              </a:rPr>
              <a:t>Me.Chart1.Series.Add(</a:t>
            </a:r>
            <a:r>
              <a:rPr lang="en-US" altLang="zh-TW" dirty="0" err="1" smtClean="0">
                <a:solidFill>
                  <a:srgbClr val="0000FF"/>
                </a:solidFill>
              </a:rPr>
              <a:t>cs</a:t>
            </a:r>
            <a:r>
              <a:rPr lang="en-US" altLang="zh-TW" dirty="0" smtClean="0">
                <a:solidFill>
                  <a:srgbClr val="0000FF"/>
                </a:solidFill>
              </a:rPr>
              <a:t>)</a:t>
            </a:r>
          </a:p>
          <a:p>
            <a:r>
              <a:rPr lang="en-US" altLang="zh-TW" dirty="0" smtClean="0">
                <a:solidFill>
                  <a:srgbClr val="0000FF"/>
                </a:solidFill>
              </a:rPr>
              <a:t>    End Sub</a:t>
            </a:r>
            <a:endParaRPr lang="zh-TW" altLang="en-US" dirty="0"/>
          </a:p>
        </p:txBody>
      </p:sp>
      <p:pic>
        <p:nvPicPr>
          <p:cNvPr id="7" name="Picture 2"/>
          <p:cNvPicPr>
            <a:picLocks noChangeAspect="1" noChangeArrowheads="1"/>
          </p:cNvPicPr>
          <p:nvPr/>
        </p:nvPicPr>
        <p:blipFill>
          <a:blip r:embed="rId3"/>
          <a:srcRect/>
          <a:stretch>
            <a:fillRect/>
          </a:stretch>
        </p:blipFill>
        <p:spPr bwMode="auto">
          <a:xfrm>
            <a:off x="6500826" y="4786322"/>
            <a:ext cx="2217186" cy="1852609"/>
          </a:xfrm>
          <a:prstGeom prst="rect">
            <a:avLst/>
          </a:prstGeom>
          <a:noFill/>
          <a:ln w="9525">
            <a:noFill/>
            <a:miter lim="800000"/>
            <a:headEnd/>
            <a:tailEnd/>
          </a:ln>
          <a:effectLst/>
        </p:spPr>
      </p:pic>
      <p:sp>
        <p:nvSpPr>
          <p:cNvPr id="8" name="矩形 7"/>
          <p:cNvSpPr/>
          <p:nvPr/>
        </p:nvSpPr>
        <p:spPr>
          <a:xfrm>
            <a:off x="7266563" y="642918"/>
            <a:ext cx="1877437" cy="369332"/>
          </a:xfrm>
          <a:prstGeom prst="rect">
            <a:avLst/>
          </a:prstGeom>
        </p:spPr>
        <p:txBody>
          <a:bodyPr wrap="none">
            <a:spAutoFit/>
          </a:bodyPr>
          <a:lstStyle/>
          <a:p>
            <a:r>
              <a:rPr lang="en-US" altLang="zh-TW" dirty="0" err="1" smtClean="0">
                <a:solidFill>
                  <a:schemeClr val="accent6">
                    <a:lumMod val="60000"/>
                    <a:lumOff val="40000"/>
                  </a:schemeClr>
                </a:solidFill>
              </a:rPr>
              <a:t>DataFromDB.xaml</a:t>
            </a:r>
            <a:endParaRPr lang="zh-TW" altLang="en-US" dirty="0">
              <a:solidFill>
                <a:schemeClr val="accent6">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85720" y="2214553"/>
            <a:ext cx="8643998" cy="1075439"/>
          </a:xfrm>
        </p:spPr>
        <p:txBody>
          <a:bodyPr/>
          <a:lstStyle/>
          <a:p>
            <a:pPr algn="ctr"/>
            <a:r>
              <a:rPr sz="5400" dirty="0">
                <a:latin typeface="微軟正黑體" pitchFamily="34" charset="-120"/>
                <a:ea typeface="微軟正黑體" pitchFamily="34" charset="-120"/>
              </a:rPr>
              <a:t>Silverlight </a:t>
            </a:r>
            <a:r>
              <a:rPr sz="5400" dirty="0" smtClean="0">
                <a:latin typeface="微軟正黑體" pitchFamily="34" charset="-120"/>
                <a:ea typeface="微軟正黑體" pitchFamily="34" charset="-120"/>
              </a:rPr>
              <a:t> Toolkit</a:t>
            </a:r>
            <a:r>
              <a:rPr lang="zh-TW" altLang="en-US" sz="5400" dirty="0" smtClean="0">
                <a:latin typeface="微軟正黑體" pitchFamily="34" charset="-120"/>
                <a:ea typeface="微軟正黑體" pitchFamily="34" charset="-120"/>
              </a:rPr>
              <a:t>中的</a:t>
            </a:r>
            <a:r>
              <a:rPr altLang="zh-TW" sz="5400" dirty="0" smtClean="0">
                <a:latin typeface="微軟正黑體" pitchFamily="34" charset="-120"/>
                <a:ea typeface="微軟正黑體" pitchFamily="34" charset="-120"/>
              </a:rPr>
              <a:t>Themes</a:t>
            </a:r>
            <a:endParaRPr lang="zh-TW" altLang="en-US" sz="5400" dirty="0">
              <a:latin typeface="微軟正黑體" pitchFamily="34" charset="-120"/>
              <a:ea typeface="微軟正黑體" pitchFamily="34" charset="-120"/>
            </a:endParaRPr>
          </a:p>
        </p:txBody>
      </p:sp>
      <p:sp>
        <p:nvSpPr>
          <p:cNvPr id="6" name="Title 1"/>
          <p:cNvSpPr txBox="1">
            <a:spLocks/>
          </p:cNvSpPr>
          <p:nvPr/>
        </p:nvSpPr>
        <p:spPr>
          <a:xfrm>
            <a:off x="214282" y="381505"/>
            <a:ext cx="8643998" cy="1547298"/>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altLang="zh-TW" sz="32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a:t>
            </a:r>
            <a:r>
              <a:rPr kumimoji="0" lang="zh-TW" altLang="en-US"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使用</a:t>
            </a:r>
            <a:r>
              <a:rPr kumimoji="0" lang="en-US" altLang="zh-TW"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Silverlight Toolkit</a:t>
            </a:r>
            <a:r>
              <a:rPr kumimoji="0" lang="zh-TW" altLang="en-US"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豐富你的</a:t>
            </a:r>
            <a:r>
              <a:rPr kumimoji="0" lang="en-US" altLang="zh-TW"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Web</a:t>
            </a:r>
            <a:r>
              <a:rPr kumimoji="0" lang="zh-TW" altLang="en-US" sz="28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應用程式 </a:t>
            </a:r>
            <a:r>
              <a:rPr kumimoji="0" lang="en-US" altLang="zh-TW" sz="3200" b="0" i="0" u="none" strike="noStrike" kern="1200" cap="none" spc="-100" normalizeH="0" baseline="0" noProof="0" dirty="0" smtClean="0">
                <a:ln w="3175">
                  <a:noFill/>
                </a:ln>
                <a:solidFill>
                  <a:schemeClr val="tx1"/>
                </a:solidFill>
                <a:effectLst/>
                <a:uLnTx/>
                <a:uFillTx/>
                <a:latin typeface="微軟正黑體" pitchFamily="34" charset="-120"/>
                <a:ea typeface="微軟正黑體" pitchFamily="34" charset="-120"/>
                <a:cs typeface="Arial" charset="0"/>
              </a:rPr>
              <a:t>- </a:t>
            </a:r>
            <a:endParaRPr kumimoji="0" lang="en-US" sz="3200" b="0" i="0" u="none" strike="noStrike" kern="1200" cap="none" spc="-100" normalizeH="0" baseline="0" noProof="0" dirty="0">
              <a:ln w="3175">
                <a:noFill/>
              </a:ln>
              <a:solidFill>
                <a:schemeClr val="tx1"/>
              </a:solidFill>
              <a:effectLst/>
              <a:uLnTx/>
              <a:uFillTx/>
              <a:latin typeface="微軟正黑體" pitchFamily="34" charset="-120"/>
              <a:ea typeface="微軟正黑體" pitchFamily="34" charset="-12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strips(downRight)">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941796"/>
          </a:xfrm>
        </p:spPr>
        <p:txBody>
          <a:bodyPr/>
          <a:lstStyle/>
          <a:p>
            <a:r>
              <a:rPr lang="zh-TW" altLang="en-US" sz="4400" dirty="0" smtClean="0">
                <a:latin typeface="微軟正黑體" pitchFamily="34" charset="-120"/>
                <a:ea typeface="微軟正黑體" pitchFamily="34" charset="-120"/>
              </a:rPr>
              <a:t>解決方案總是從問題而來</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sz="2400" dirty="0" smtClean="0">
                <a:solidFill>
                  <a:schemeClr val="tx2"/>
                </a:solidFill>
                <a:latin typeface="微軟正黑體" pitchFamily="34" charset="-120"/>
                <a:ea typeface="微軟正黑體" pitchFamily="34" charset="-120"/>
              </a:rPr>
              <a:t>   </a:t>
            </a:r>
            <a:r>
              <a:rPr lang="en-US" sz="2400" dirty="0" smtClean="0">
                <a:solidFill>
                  <a:schemeClr val="tx2"/>
                </a:solidFill>
                <a:latin typeface="微軟正黑體" pitchFamily="34" charset="-120"/>
                <a:ea typeface="微軟正黑體" pitchFamily="34" charset="-120"/>
              </a:rPr>
              <a:t>- Develop Rich </a:t>
            </a:r>
            <a:r>
              <a:rPr sz="2400" dirty="0" smtClean="0">
                <a:solidFill>
                  <a:schemeClr val="tx2"/>
                </a:solidFill>
                <a:latin typeface="微軟正黑體" pitchFamily="34" charset="-120"/>
                <a:ea typeface="微軟正黑體" pitchFamily="34" charset="-120"/>
              </a:rPr>
              <a:t>Web </a:t>
            </a:r>
            <a:r>
              <a:rPr lang="en-US" sz="2400" dirty="0" smtClean="0">
                <a:solidFill>
                  <a:schemeClr val="tx2"/>
                </a:solidFill>
                <a:latin typeface="微軟正黑體" pitchFamily="34" charset="-120"/>
                <a:ea typeface="微軟正黑體" pitchFamily="34" charset="-120"/>
              </a:rPr>
              <a:t>Application with 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357298"/>
            <a:ext cx="8382000" cy="4167295"/>
          </a:xfrm>
        </p:spPr>
        <p:txBody>
          <a:bodyPr/>
          <a:lstStyle/>
          <a:p>
            <a:r>
              <a:rPr lang="zh-TW" altLang="en-US" sz="4400" dirty="0" smtClean="0">
                <a:latin typeface="微軟正黑體" pitchFamily="34" charset="-120"/>
                <a:ea typeface="微軟正黑體" pitchFamily="34" charset="-120"/>
              </a:rPr>
              <a:t>第二次需求訪談</a:t>
            </a:r>
            <a:endParaRPr lang="en-US" altLang="zh-TW" sz="4400" dirty="0" smtClean="0">
              <a:latin typeface="微軟正黑體" pitchFamily="34" charset="-120"/>
              <a:ea typeface="微軟正黑體" pitchFamily="34" charset="-120"/>
            </a:endParaRPr>
          </a:p>
          <a:p>
            <a:pPr lvl="1"/>
            <a:r>
              <a:rPr lang="en-US" altLang="zh-TW" sz="3600" dirty="0" smtClean="0">
                <a:latin typeface="微軟正黑體" pitchFamily="34" charset="-120"/>
                <a:ea typeface="微軟正黑體" pitchFamily="34" charset="-120"/>
              </a:rPr>
              <a:t>User</a:t>
            </a:r>
            <a:endParaRPr lang="en-US" altLang="zh-TW" sz="3600" dirty="0" smtClean="0">
              <a:latin typeface="微軟正黑體" pitchFamily="34" charset="-120"/>
              <a:ea typeface="微軟正黑體" pitchFamily="34" charset="-120"/>
              <a:sym typeface="Wingdings" pitchFamily="2" charset="2"/>
            </a:endParaRPr>
          </a:p>
          <a:p>
            <a:pPr lvl="2"/>
            <a:r>
              <a:rPr lang="zh-TW" altLang="en-US" sz="2800" dirty="0" smtClean="0">
                <a:latin typeface="微軟正黑體" pitchFamily="34" charset="-120"/>
                <a:ea typeface="微軟正黑體" pitchFamily="34" charset="-120"/>
              </a:rPr>
              <a:t>我需要一個表格</a:t>
            </a:r>
            <a:r>
              <a:rPr lang="en-US" altLang="zh-TW" sz="2800" dirty="0" smtClean="0">
                <a:latin typeface="微軟正黑體" pitchFamily="34" charset="-120"/>
                <a:ea typeface="微軟正黑體" pitchFamily="34" charset="-120"/>
              </a:rPr>
              <a:t>,</a:t>
            </a:r>
          </a:p>
          <a:p>
            <a:pPr lvl="2"/>
            <a:r>
              <a:rPr lang="zh-TW" altLang="en-US" sz="2800" dirty="0" smtClean="0">
                <a:latin typeface="微軟正黑體" pitchFamily="34" charset="-120"/>
                <a:ea typeface="微軟正黑體" pitchFamily="34" charset="-120"/>
              </a:rPr>
              <a:t>表格資料需要連結資料庫</a:t>
            </a:r>
            <a:r>
              <a:rPr lang="en-US" altLang="zh-TW" sz="2800" dirty="0" smtClean="0">
                <a:latin typeface="微軟正黑體" pitchFamily="34" charset="-120"/>
                <a:ea typeface="微軟正黑體" pitchFamily="34" charset="-120"/>
              </a:rPr>
              <a:t>,</a:t>
            </a:r>
          </a:p>
          <a:p>
            <a:pPr lvl="2"/>
            <a:r>
              <a:rPr lang="zh-TW" altLang="en-US" sz="2800" dirty="0" smtClean="0">
                <a:latin typeface="微軟正黑體" pitchFamily="34" charset="-120"/>
                <a:ea typeface="微軟正黑體" pitchFamily="34" charset="-120"/>
              </a:rPr>
              <a:t>使用者可以在表格中填入數據</a:t>
            </a:r>
            <a:endParaRPr lang="en-US" altLang="zh-TW" sz="2800" dirty="0" smtClean="0">
              <a:latin typeface="微軟正黑體" pitchFamily="34" charset="-120"/>
              <a:ea typeface="微軟正黑體" pitchFamily="34" charset="-120"/>
            </a:endParaRPr>
          </a:p>
          <a:p>
            <a:pPr lvl="2"/>
            <a:r>
              <a:rPr lang="zh-TW" altLang="en-US" sz="2800" dirty="0" smtClean="0">
                <a:latin typeface="微軟正黑體" pitchFamily="34" charset="-120"/>
                <a:ea typeface="微軟正黑體" pitchFamily="34" charset="-120"/>
              </a:rPr>
              <a:t>數據可以即時編輯，可以即時修改、儲存</a:t>
            </a:r>
            <a:endParaRPr lang="en-US" altLang="zh-TW" sz="2800" dirty="0" smtClean="0">
              <a:latin typeface="微軟正黑體" pitchFamily="34" charset="-120"/>
              <a:ea typeface="微軟正黑體" pitchFamily="34" charset="-120"/>
            </a:endParaRPr>
          </a:p>
          <a:p>
            <a:pPr lvl="1"/>
            <a:r>
              <a:rPr lang="en-US" altLang="zh-TW" sz="3600" dirty="0" smtClean="0">
                <a:latin typeface="微軟正黑體" pitchFamily="34" charset="-120"/>
                <a:ea typeface="微軟正黑體" pitchFamily="34" charset="-120"/>
              </a:rPr>
              <a:t>SA</a:t>
            </a:r>
            <a:r>
              <a:rPr lang="en-US" altLang="zh-TW" sz="3600" dirty="0" smtClean="0">
                <a:latin typeface="微軟正黑體" pitchFamily="34" charset="-120"/>
                <a:ea typeface="微軟正黑體" pitchFamily="34" charset="-120"/>
                <a:sym typeface="Wingdings" pitchFamily="2" charset="2"/>
              </a:rPr>
              <a:t></a:t>
            </a:r>
            <a:r>
              <a:rPr lang="zh-TW" altLang="en-US" sz="3600" dirty="0" smtClean="0">
                <a:latin typeface="微軟正黑體" pitchFamily="34" charset="-120"/>
                <a:ea typeface="微軟正黑體" pitchFamily="34" charset="-120"/>
                <a:sym typeface="Wingdings" pitchFamily="2" charset="2"/>
              </a:rPr>
              <a:t>這樣</a:t>
            </a:r>
            <a:r>
              <a:rPr lang="en-US" altLang="zh-TW" sz="3600" dirty="0" smtClean="0">
                <a:latin typeface="微軟正黑體" pitchFamily="34" charset="-120"/>
                <a:ea typeface="微軟正黑體" pitchFamily="34" charset="-120"/>
                <a:sym typeface="Wingdings" pitchFamily="2" charset="2"/>
              </a:rPr>
              <a:t>?…</a:t>
            </a:r>
            <a:r>
              <a:rPr lang="zh-TW" altLang="en-US" sz="3600" dirty="0" smtClean="0">
                <a:latin typeface="微軟正黑體" pitchFamily="34" charset="-120"/>
                <a:ea typeface="微軟正黑體" pitchFamily="34" charset="-120"/>
                <a:sym typeface="Wingdings" pitchFamily="2" charset="2"/>
              </a:rPr>
              <a:t>嗯</a:t>
            </a:r>
            <a:r>
              <a:rPr lang="en-US" altLang="zh-TW" sz="3600" dirty="0" smtClean="0">
                <a:latin typeface="微軟正黑體" pitchFamily="34" charset="-120"/>
                <a:ea typeface="微軟正黑體" pitchFamily="34" charset="-120"/>
                <a:sym typeface="Wingdings" pitchFamily="2" charset="2"/>
              </a:rPr>
              <a:t>…</a:t>
            </a:r>
            <a:r>
              <a:rPr lang="zh-TW" altLang="en-US" sz="3600" dirty="0" smtClean="0">
                <a:latin typeface="微軟正黑體" pitchFamily="34" charset="-120"/>
                <a:ea typeface="微軟正黑體" pitchFamily="34" charset="-120"/>
                <a:sym typeface="Wingdings" pitchFamily="2" charset="2"/>
              </a:rPr>
              <a:t>沒問題</a:t>
            </a:r>
            <a:r>
              <a:rPr lang="en-US" altLang="zh-TW" sz="3600" dirty="0" smtClean="0">
                <a:latin typeface="微軟正黑體" pitchFamily="34" charset="-120"/>
                <a:ea typeface="微軟正黑體" pitchFamily="34" charset="-120"/>
                <a:sym typeface="Wingdings" pitchFamily="2" charset="2"/>
              </a:rPr>
              <a:t/>
            </a:r>
            <a:br>
              <a:rPr lang="en-US" altLang="zh-TW" sz="3600" dirty="0" smtClean="0">
                <a:latin typeface="微軟正黑體" pitchFamily="34" charset="-120"/>
                <a:ea typeface="微軟正黑體" pitchFamily="34" charset="-120"/>
                <a:sym typeface="Wingdings" pitchFamily="2" charset="2"/>
              </a:rPr>
            </a:br>
            <a:r>
              <a:rPr lang="en-US" altLang="zh-TW" sz="3200" dirty="0" smtClean="0">
                <a:latin typeface="微軟正黑體" pitchFamily="34" charset="-120"/>
                <a:ea typeface="微軟正黑體" pitchFamily="34" charset="-120"/>
                <a:sym typeface="Wingdings" pitchFamily="2" charset="2"/>
              </a:rPr>
              <a:t>(</a:t>
            </a:r>
            <a:r>
              <a:rPr lang="en-US" altLang="zh-TW" sz="3200" dirty="0" err="1" smtClean="0">
                <a:latin typeface="微軟正黑體" pitchFamily="34" charset="-120"/>
                <a:ea typeface="微軟正黑體" pitchFamily="34" charset="-120"/>
                <a:sym typeface="Wingdings" pitchFamily="2" charset="2"/>
              </a:rPr>
              <a:t>GridView</a:t>
            </a:r>
            <a:r>
              <a:rPr lang="zh-TW" altLang="en-US" sz="3200" dirty="0" smtClean="0">
                <a:latin typeface="微軟正黑體" pitchFamily="34" charset="-120"/>
                <a:ea typeface="微軟正黑體" pitchFamily="34" charset="-120"/>
                <a:sym typeface="Wingdings" pitchFamily="2" charset="2"/>
              </a:rPr>
              <a:t>加上</a:t>
            </a:r>
            <a:r>
              <a:rPr lang="en-US" altLang="zh-TW" sz="3200" dirty="0" smtClean="0">
                <a:latin typeface="微軟正黑體" pitchFamily="34" charset="-120"/>
                <a:ea typeface="微軟正黑體" pitchFamily="34" charset="-120"/>
                <a:sym typeface="Wingdings" pitchFamily="2" charset="2"/>
              </a:rPr>
              <a:t>AJAX</a:t>
            </a:r>
            <a:r>
              <a:rPr lang="zh-TW" altLang="en-US" sz="3200" dirty="0" smtClean="0">
                <a:latin typeface="微軟正黑體" pitchFamily="34" charset="-120"/>
                <a:ea typeface="微軟正黑體" pitchFamily="34" charset="-120"/>
                <a:sym typeface="Wingdings" pitchFamily="2" charset="2"/>
              </a:rPr>
              <a:t>應該就可以了</a:t>
            </a:r>
            <a:r>
              <a:rPr lang="en-US" altLang="zh-TW" sz="3200" dirty="0" smtClean="0">
                <a:latin typeface="微軟正黑體" pitchFamily="34" charset="-120"/>
                <a:ea typeface="微軟正黑體" pitchFamily="34" charset="-120"/>
                <a:sym typeface="Wingdings" pitchFamily="2" charset="2"/>
              </a:rPr>
              <a:t>)</a:t>
            </a:r>
            <a:endParaRPr lang="zh-TW" altLang="en-US" sz="3600"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altLang="zh-TW" sz="4400" dirty="0" smtClean="0">
                <a:latin typeface="微軟正黑體" pitchFamily="34" charset="-120"/>
                <a:ea typeface="微軟正黑體" pitchFamily="34" charset="-120"/>
              </a:rPr>
              <a:t>Theme</a:t>
            </a:r>
            <a:r>
              <a:rPr lang="zh-TW" altLang="en-US" sz="4400" dirty="0" smtClean="0">
                <a:latin typeface="微軟正黑體" pitchFamily="34" charset="-120"/>
                <a:ea typeface="微軟正黑體" pitchFamily="34" charset="-120"/>
              </a:rPr>
              <a:t>與</a:t>
            </a:r>
            <a:r>
              <a:rPr altLang="zh-TW" sz="4400" dirty="0" smtClean="0">
                <a:latin typeface="微軟正黑體" pitchFamily="34" charset="-120"/>
                <a:ea typeface="微軟正黑體" pitchFamily="34" charset="-120"/>
              </a:rPr>
              <a:t>ImplicitStyleManager </a:t>
            </a:r>
            <a:r>
              <a:rPr lang="zh-TW" altLang="en-US" sz="3600" dirty="0" smtClean="0"/>
              <a:t/>
            </a:r>
            <a:br>
              <a:rPr lang="zh-TW" altLang="en-US" sz="3600" dirty="0" smtClean="0"/>
            </a:br>
            <a:r>
              <a:rPr sz="3600" dirty="0" smtClean="0">
                <a:solidFill>
                  <a:schemeClr val="tx2"/>
                </a:solidFill>
              </a:rPr>
              <a:t>Silverlight Theme</a:t>
            </a:r>
            <a:endParaRPr lang="en-US" sz="2800" dirty="0">
              <a:solidFill>
                <a:schemeClr val="tx2"/>
              </a:solidFill>
            </a:endParaRPr>
          </a:p>
        </p:txBody>
      </p:sp>
      <p:sp>
        <p:nvSpPr>
          <p:cNvPr id="3" name="Text Placeholder 2"/>
          <p:cNvSpPr>
            <a:spLocks noGrp="1"/>
          </p:cNvSpPr>
          <p:nvPr>
            <p:ph idx="1"/>
          </p:nvPr>
        </p:nvSpPr>
        <p:spPr>
          <a:xfrm>
            <a:off x="381000" y="1500174"/>
            <a:ext cx="8382000" cy="3139321"/>
          </a:xfrm>
        </p:spPr>
        <p:txBody>
          <a:bodyPr/>
          <a:lstStyle/>
          <a:p>
            <a:r>
              <a:rPr lang="zh-TW" altLang="en-US" sz="4000" dirty="0" smtClean="0">
                <a:latin typeface="微軟正黑體" pitchFamily="34" charset="-120"/>
                <a:ea typeface="微軟正黑體" pitchFamily="34" charset="-120"/>
              </a:rPr>
              <a:t>可透過</a:t>
            </a:r>
            <a:r>
              <a:rPr lang="en-US" altLang="zh-TW" sz="4000" dirty="0" err="1" smtClean="0">
                <a:latin typeface="微軟正黑體" pitchFamily="34" charset="-120"/>
                <a:ea typeface="微軟正黑體" pitchFamily="34" charset="-120"/>
              </a:rPr>
              <a:t>Xaml</a:t>
            </a:r>
            <a:r>
              <a:rPr lang="en-US" altLang="zh-TW" sz="4000" dirty="0" smtClean="0">
                <a:latin typeface="微軟正黑體" pitchFamily="34" charset="-120"/>
                <a:ea typeface="微軟正黑體" pitchFamily="34" charset="-120"/>
              </a:rPr>
              <a:t> Code</a:t>
            </a:r>
            <a:r>
              <a:rPr lang="zh-TW" altLang="en-US" sz="4000" dirty="0" smtClean="0">
                <a:latin typeface="微軟正黑體" pitchFamily="34" charset="-120"/>
                <a:ea typeface="微軟正黑體" pitchFamily="34" charset="-120"/>
              </a:rPr>
              <a:t>隨意替換樣式</a:t>
            </a:r>
            <a:endParaRPr lang="en-US" altLang="zh-TW" sz="4000" dirty="0" smtClean="0">
              <a:latin typeface="微軟正黑體" pitchFamily="34" charset="-120"/>
              <a:ea typeface="微軟正黑體" pitchFamily="34" charset="-120"/>
            </a:endParaRPr>
          </a:p>
          <a:p>
            <a:r>
              <a:rPr lang="zh-TW" altLang="en-US" sz="4000" dirty="0" smtClean="0">
                <a:latin typeface="微軟正黑體" pitchFamily="34" charset="-120"/>
                <a:ea typeface="微軟正黑體" pitchFamily="34" charset="-120"/>
              </a:rPr>
              <a:t>透過</a:t>
            </a:r>
            <a:r>
              <a:rPr lang="en-US" altLang="zh-TW" sz="4000" dirty="0" err="1" smtClean="0">
                <a:latin typeface="微軟正黑體" pitchFamily="34" charset="-120"/>
                <a:ea typeface="微軟正黑體" pitchFamily="34" charset="-120"/>
              </a:rPr>
              <a:t>ImplicitStyleManager</a:t>
            </a:r>
            <a:r>
              <a:rPr lang="zh-TW" altLang="en-US" sz="4000" dirty="0" smtClean="0">
                <a:latin typeface="微軟正黑體" pitchFamily="34" charset="-120"/>
                <a:ea typeface="微軟正黑體" pitchFamily="34" charset="-120"/>
              </a:rPr>
              <a:t>可動態套用樣式</a:t>
            </a:r>
            <a:endParaRPr lang="en-US" altLang="zh-TW" sz="4000" dirty="0" smtClean="0">
              <a:latin typeface="微軟正黑體" pitchFamily="34" charset="-120"/>
              <a:ea typeface="微軟正黑體" pitchFamily="34" charset="-120"/>
            </a:endParaRPr>
          </a:p>
          <a:p>
            <a:r>
              <a:rPr lang="zh-TW" altLang="en-US" sz="4000" dirty="0" smtClean="0">
                <a:latin typeface="微軟正黑體" pitchFamily="34" charset="-120"/>
                <a:ea typeface="微軟正黑體" pitchFamily="34" charset="-120"/>
              </a:rPr>
              <a:t>內建六套樣式</a:t>
            </a:r>
            <a:endParaRPr lang="en-US" altLang="zh-TW" sz="4000" dirty="0" smtClean="0">
              <a:latin typeface="微軟正黑體" pitchFamily="34" charset="-120"/>
              <a:ea typeface="微軟正黑體" pitchFamily="34" charset="-120"/>
            </a:endParaRPr>
          </a:p>
          <a:p>
            <a:r>
              <a:rPr lang="zh-TW" altLang="en-US" sz="4000" dirty="0" smtClean="0">
                <a:latin typeface="微軟正黑體" pitchFamily="34" charset="-120"/>
                <a:ea typeface="微軟正黑體" pitchFamily="34" charset="-120"/>
              </a:rPr>
              <a:t>可自行創建樣式</a:t>
            </a:r>
            <a:endParaRPr lang="en-US" sz="4000"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altLang="zh-TW" sz="4400" dirty="0" smtClean="0">
                <a:latin typeface="微軟正黑體" pitchFamily="34" charset="-120"/>
                <a:ea typeface="微軟正黑體" pitchFamily="34" charset="-120"/>
              </a:rPr>
              <a:t>Theme</a:t>
            </a:r>
            <a:r>
              <a:rPr lang="zh-TW" altLang="en-US" sz="4400" dirty="0" smtClean="0">
                <a:latin typeface="微軟正黑體" pitchFamily="34" charset="-120"/>
                <a:ea typeface="微軟正黑體" pitchFamily="34" charset="-120"/>
              </a:rPr>
              <a:t>與</a:t>
            </a:r>
            <a:r>
              <a:rPr altLang="zh-TW" sz="4400" dirty="0" smtClean="0">
                <a:latin typeface="微軟正黑體" pitchFamily="34" charset="-120"/>
                <a:ea typeface="微軟正黑體" pitchFamily="34" charset="-120"/>
              </a:rPr>
              <a:t>ImplicitStyleManager </a:t>
            </a:r>
            <a:r>
              <a:rPr lang="zh-TW" altLang="en-US" sz="3600" dirty="0" smtClean="0"/>
              <a:t/>
            </a:r>
            <a:br>
              <a:rPr lang="zh-TW" altLang="en-US" sz="3600" dirty="0" smtClean="0"/>
            </a:br>
            <a:r>
              <a:rPr sz="3600" dirty="0" smtClean="0">
                <a:solidFill>
                  <a:schemeClr val="tx2"/>
                </a:solidFill>
              </a:rPr>
              <a:t> Theme</a:t>
            </a:r>
            <a:r>
              <a:rPr lang="zh-TW" altLang="en-US" sz="3600" dirty="0" smtClean="0">
                <a:solidFill>
                  <a:schemeClr val="tx2"/>
                </a:solidFill>
              </a:rPr>
              <a:t>與</a:t>
            </a:r>
            <a:r>
              <a:rPr sz="3600" dirty="0" smtClean="0">
                <a:solidFill>
                  <a:schemeClr val="tx2"/>
                </a:solidFill>
              </a:rPr>
              <a:t>ImplicitStyleManager </a:t>
            </a:r>
            <a:endParaRPr lang="en-US" sz="2800" dirty="0">
              <a:solidFill>
                <a:schemeClr val="tx2"/>
              </a:solidFill>
            </a:endParaRPr>
          </a:p>
        </p:txBody>
      </p:sp>
      <p:sp>
        <p:nvSpPr>
          <p:cNvPr id="3" name="Text Placeholder 2"/>
          <p:cNvSpPr>
            <a:spLocks noGrp="1"/>
          </p:cNvSpPr>
          <p:nvPr>
            <p:ph idx="1"/>
          </p:nvPr>
        </p:nvSpPr>
        <p:spPr>
          <a:xfrm>
            <a:off x="381000" y="1500174"/>
            <a:ext cx="8382000" cy="553998"/>
          </a:xfrm>
        </p:spPr>
        <p:txBody>
          <a:bodyPr/>
          <a:lstStyle/>
          <a:p>
            <a:r>
              <a:rPr lang="zh-TW" altLang="en-US" sz="4000" dirty="0" smtClean="0">
                <a:latin typeface="微軟正黑體" pitchFamily="34" charset="-120"/>
                <a:ea typeface="微軟正黑體" pitchFamily="34" charset="-120"/>
              </a:rPr>
              <a:t>透過</a:t>
            </a:r>
            <a:r>
              <a:rPr lang="en-US" altLang="zh-TW" sz="4000" dirty="0" err="1" smtClean="0">
                <a:latin typeface="微軟正黑體" pitchFamily="34" charset="-120"/>
                <a:ea typeface="微軟正黑體" pitchFamily="34" charset="-120"/>
              </a:rPr>
              <a:t>Xaml</a:t>
            </a:r>
            <a:r>
              <a:rPr lang="zh-TW" altLang="en-US" sz="4000" dirty="0" smtClean="0">
                <a:latin typeface="微軟正黑體" pitchFamily="34" charset="-120"/>
                <a:ea typeface="微軟正黑體" pitchFamily="34" charset="-120"/>
              </a:rPr>
              <a:t>指令碼指定主題樣式</a:t>
            </a:r>
            <a:endParaRPr lang="en-US" sz="4000" dirty="0" smtClean="0">
              <a:latin typeface="微軟正黑體" pitchFamily="34" charset="-120"/>
              <a:ea typeface="微軟正黑體" pitchFamily="34" charset="-120"/>
            </a:endParaRPr>
          </a:p>
        </p:txBody>
      </p:sp>
      <p:sp>
        <p:nvSpPr>
          <p:cNvPr id="4" name="文字方塊 3"/>
          <p:cNvSpPr txBox="1"/>
          <p:nvPr/>
        </p:nvSpPr>
        <p:spPr>
          <a:xfrm>
            <a:off x="428596" y="2143116"/>
            <a:ext cx="9144064" cy="3108543"/>
          </a:xfrm>
          <a:prstGeom prst="rect">
            <a:avLst/>
          </a:prstGeom>
          <a:noFill/>
        </p:spPr>
        <p:txBody>
          <a:bodyPr wrap="square" rtlCol="0">
            <a:spAutoFit/>
          </a:bodyPr>
          <a:lstStyle/>
          <a:p>
            <a:r>
              <a:rPr lang="en-US" altLang="zh-TW" sz="2400" dirty="0" smtClean="0">
                <a:solidFill>
                  <a:srgbClr val="0000FF"/>
                </a:solidFill>
              </a:rPr>
              <a:t>&lt;</a:t>
            </a:r>
            <a:r>
              <a:rPr lang="en-US" altLang="zh-TW" sz="2400" dirty="0" err="1" smtClean="0">
                <a:solidFill>
                  <a:srgbClr val="FFFF00"/>
                </a:solidFill>
              </a:rPr>
              <a:t>ExpressionDark:ExpressionDarkTheme</a:t>
            </a:r>
            <a:r>
              <a:rPr lang="en-US" altLang="zh-TW" sz="2400" dirty="0" smtClean="0">
                <a:solidFill>
                  <a:srgbClr val="FFFF00"/>
                </a:solidFill>
              </a:rPr>
              <a:t> Margin="0"</a:t>
            </a:r>
            <a:r>
              <a:rPr lang="en-US" altLang="zh-TW" sz="2400" dirty="0" smtClean="0">
                <a:solidFill>
                  <a:srgbClr val="0000FF"/>
                </a:solidFill>
              </a:rPr>
              <a:t>&gt;</a:t>
            </a:r>
          </a:p>
          <a:p>
            <a:r>
              <a:rPr lang="en-US" altLang="zh-TW" sz="2400" dirty="0" smtClean="0">
                <a:solidFill>
                  <a:srgbClr val="A31515"/>
                </a:solidFill>
              </a:rPr>
              <a:t>        </a:t>
            </a:r>
            <a:r>
              <a:rPr lang="en-US" altLang="zh-TW" sz="2400" dirty="0" smtClean="0">
                <a:solidFill>
                  <a:srgbClr val="0000FF"/>
                </a:solidFill>
              </a:rPr>
              <a:t>&lt;</a:t>
            </a:r>
            <a:r>
              <a:rPr lang="en-US" altLang="zh-TW" sz="2400" dirty="0" smtClean="0">
                <a:solidFill>
                  <a:srgbClr val="A31515"/>
                </a:solidFill>
              </a:rPr>
              <a:t>Grid</a:t>
            </a:r>
            <a:r>
              <a:rPr lang="en-US" altLang="zh-TW" sz="2400" dirty="0" smtClean="0">
                <a:solidFill>
                  <a:srgbClr val="FF0000"/>
                </a:solidFill>
              </a:rPr>
              <a:t> x</a:t>
            </a:r>
            <a:r>
              <a:rPr lang="en-US" altLang="zh-TW" sz="2400" dirty="0" smtClean="0">
                <a:solidFill>
                  <a:srgbClr val="0000FF"/>
                </a:solidFill>
              </a:rPr>
              <a:t>:</a:t>
            </a:r>
            <a:r>
              <a:rPr lang="en-US" altLang="zh-TW" sz="2400" dirty="0" smtClean="0">
                <a:solidFill>
                  <a:srgbClr val="FF0000"/>
                </a:solidFill>
              </a:rPr>
              <a:t>Name</a:t>
            </a:r>
            <a:r>
              <a:rPr lang="en-US" altLang="zh-TW" sz="2400" dirty="0" smtClean="0">
                <a:solidFill>
                  <a:srgbClr val="0000FF"/>
                </a:solidFill>
              </a:rPr>
              <a:t>="</a:t>
            </a:r>
            <a:r>
              <a:rPr lang="en-US" altLang="zh-TW" sz="2400" dirty="0" err="1" smtClean="0">
                <a:solidFill>
                  <a:srgbClr val="0000FF"/>
                </a:solidFill>
              </a:rPr>
              <a:t>LayoutRoot</a:t>
            </a:r>
            <a:r>
              <a:rPr lang="en-US" altLang="zh-TW" sz="2400" dirty="0" smtClean="0">
                <a:solidFill>
                  <a:srgbClr val="0000FF"/>
                </a:solidFill>
              </a:rPr>
              <a:t>"</a:t>
            </a:r>
            <a:r>
              <a:rPr lang="en-US" altLang="zh-TW" sz="2400" dirty="0" smtClean="0">
                <a:solidFill>
                  <a:srgbClr val="FF0000"/>
                </a:solidFill>
              </a:rPr>
              <a:t> Background</a:t>
            </a:r>
            <a:r>
              <a:rPr lang="en-US" altLang="zh-TW" sz="2400" dirty="0" smtClean="0">
                <a:solidFill>
                  <a:srgbClr val="0000FF"/>
                </a:solidFill>
              </a:rPr>
              <a:t>="White"&gt;</a:t>
            </a:r>
          </a:p>
          <a:p>
            <a:r>
              <a:rPr lang="en-US" altLang="zh-TW" sz="2000" dirty="0" smtClean="0">
                <a:solidFill>
                  <a:srgbClr val="A31515"/>
                </a:solidFill>
              </a:rPr>
              <a:t>        </a:t>
            </a:r>
            <a:r>
              <a:rPr lang="en-US" altLang="zh-TW" sz="2000" dirty="0" smtClean="0">
                <a:solidFill>
                  <a:srgbClr val="0000FF"/>
                </a:solidFill>
              </a:rPr>
              <a:t>&lt;</a:t>
            </a:r>
            <a:r>
              <a:rPr lang="en-US" altLang="zh-TW" sz="2000" dirty="0" smtClean="0">
                <a:solidFill>
                  <a:srgbClr val="A31515"/>
                </a:solidFill>
              </a:rPr>
              <a:t>Button</a:t>
            </a:r>
            <a:r>
              <a:rPr lang="en-US" altLang="zh-TW" sz="2000" dirty="0" smtClean="0">
                <a:solidFill>
                  <a:srgbClr val="FF0000"/>
                </a:solidFill>
              </a:rPr>
              <a:t> Width</a:t>
            </a:r>
            <a:r>
              <a:rPr lang="en-US" altLang="zh-TW" sz="2000" dirty="0" smtClean="0">
                <a:solidFill>
                  <a:srgbClr val="0000FF"/>
                </a:solidFill>
              </a:rPr>
              <a:t>="100"</a:t>
            </a:r>
            <a:r>
              <a:rPr lang="en-US" altLang="zh-TW" sz="2000" dirty="0" smtClean="0">
                <a:solidFill>
                  <a:srgbClr val="FF0000"/>
                </a:solidFill>
              </a:rPr>
              <a:t> Content</a:t>
            </a:r>
            <a:r>
              <a:rPr lang="en-US" altLang="zh-TW" sz="2000" dirty="0" smtClean="0">
                <a:solidFill>
                  <a:srgbClr val="0000FF"/>
                </a:solidFill>
              </a:rPr>
              <a:t>="Test123"</a:t>
            </a:r>
            <a:r>
              <a:rPr lang="en-US" altLang="zh-TW" sz="2000" dirty="0" smtClean="0">
                <a:solidFill>
                  <a:srgbClr val="FF0000"/>
                </a:solidFill>
              </a:rPr>
              <a:t> </a:t>
            </a:r>
            <a:r>
              <a:rPr lang="en-US" altLang="zh-TW" sz="2000" dirty="0" err="1" smtClean="0">
                <a:solidFill>
                  <a:srgbClr val="FF0000"/>
                </a:solidFill>
              </a:rPr>
              <a:t>HorizontalAlignment</a:t>
            </a:r>
            <a:r>
              <a:rPr lang="en-US" altLang="zh-TW" sz="2000" dirty="0" smtClean="0">
                <a:solidFill>
                  <a:srgbClr val="0000FF"/>
                </a:solidFill>
              </a:rPr>
              <a:t>="Left"</a:t>
            </a:r>
            <a:r>
              <a:rPr lang="en-US" altLang="zh-TW" sz="2000" dirty="0" smtClean="0">
                <a:solidFill>
                  <a:srgbClr val="FF0000"/>
                </a:solidFill>
              </a:rPr>
              <a:t> Margin</a:t>
            </a:r>
            <a:r>
              <a:rPr lang="en-US" altLang="zh-TW" sz="2000" dirty="0" smtClean="0">
                <a:solidFill>
                  <a:srgbClr val="0000FF"/>
                </a:solidFill>
              </a:rPr>
              <a:t>="32,129,0,141" /&gt;</a:t>
            </a:r>
          </a:p>
          <a:p>
            <a:r>
              <a:rPr lang="en-US" altLang="zh-TW" sz="2000" dirty="0" smtClean="0">
                <a:solidFill>
                  <a:srgbClr val="A31515"/>
                </a:solidFill>
              </a:rPr>
              <a:t>        </a:t>
            </a:r>
            <a:r>
              <a:rPr lang="en-US" altLang="zh-TW" sz="2000" dirty="0" smtClean="0">
                <a:solidFill>
                  <a:srgbClr val="0000FF"/>
                </a:solidFill>
              </a:rPr>
              <a:t>&lt;</a:t>
            </a:r>
            <a:r>
              <a:rPr lang="en-US" altLang="zh-TW" sz="2000" dirty="0" err="1" smtClean="0">
                <a:solidFill>
                  <a:srgbClr val="A31515"/>
                </a:solidFill>
              </a:rPr>
              <a:t>TextBox</a:t>
            </a:r>
            <a:r>
              <a:rPr lang="en-US" altLang="zh-TW" sz="2000" dirty="0" smtClean="0">
                <a:solidFill>
                  <a:srgbClr val="FF0000"/>
                </a:solidFill>
              </a:rPr>
              <a:t> Width</a:t>
            </a:r>
            <a:r>
              <a:rPr lang="en-US" altLang="zh-TW" sz="2000" dirty="0" smtClean="0">
                <a:solidFill>
                  <a:srgbClr val="0000FF"/>
                </a:solidFill>
              </a:rPr>
              <a:t>="100"</a:t>
            </a:r>
            <a:r>
              <a:rPr lang="en-US" altLang="zh-TW" sz="2000" dirty="0" smtClean="0">
                <a:solidFill>
                  <a:srgbClr val="FF0000"/>
                </a:solidFill>
              </a:rPr>
              <a:t> Height</a:t>
            </a:r>
            <a:r>
              <a:rPr lang="en-US" altLang="zh-TW" sz="2000" dirty="0" smtClean="0">
                <a:solidFill>
                  <a:srgbClr val="0000FF"/>
                </a:solidFill>
              </a:rPr>
              <a:t>="30"</a:t>
            </a:r>
            <a:r>
              <a:rPr lang="en-US" altLang="zh-TW" sz="2000" dirty="0" smtClean="0">
                <a:solidFill>
                  <a:srgbClr val="FF0000"/>
                </a:solidFill>
              </a:rPr>
              <a:t> </a:t>
            </a:r>
            <a:r>
              <a:rPr lang="en-US" altLang="zh-TW" sz="2000" dirty="0" err="1" smtClean="0">
                <a:solidFill>
                  <a:srgbClr val="FF0000"/>
                </a:solidFill>
              </a:rPr>
              <a:t>HorizontalAlignment</a:t>
            </a:r>
            <a:r>
              <a:rPr lang="en-US" altLang="zh-TW" sz="2000" dirty="0" smtClean="0">
                <a:solidFill>
                  <a:srgbClr val="0000FF"/>
                </a:solidFill>
              </a:rPr>
              <a:t>="Left"</a:t>
            </a:r>
            <a:r>
              <a:rPr lang="en-US" altLang="zh-TW" sz="2000" dirty="0" smtClean="0">
                <a:solidFill>
                  <a:srgbClr val="FF0000"/>
                </a:solidFill>
              </a:rPr>
              <a:t> </a:t>
            </a:r>
            <a:r>
              <a:rPr lang="en-US" altLang="zh-TW" sz="2000" dirty="0" err="1" smtClean="0">
                <a:solidFill>
                  <a:srgbClr val="FF0000"/>
                </a:solidFill>
              </a:rPr>
              <a:t>VerticalAlignment</a:t>
            </a:r>
            <a:r>
              <a:rPr lang="en-US" altLang="zh-TW" sz="2000" dirty="0" smtClean="0">
                <a:solidFill>
                  <a:srgbClr val="0000FF"/>
                </a:solidFill>
              </a:rPr>
              <a:t>="Top"</a:t>
            </a:r>
            <a:r>
              <a:rPr lang="en-US" altLang="zh-TW" sz="2000" dirty="0" smtClean="0">
                <a:solidFill>
                  <a:srgbClr val="FF0000"/>
                </a:solidFill>
              </a:rPr>
              <a:t> Margin</a:t>
            </a:r>
            <a:r>
              <a:rPr lang="en-US" altLang="zh-TW" sz="2000" dirty="0" smtClean="0">
                <a:solidFill>
                  <a:srgbClr val="0000FF"/>
                </a:solidFill>
              </a:rPr>
              <a:t>="32,53,0,0"/&gt;</a:t>
            </a:r>
          </a:p>
          <a:p>
            <a:r>
              <a:rPr lang="en-US" altLang="zh-TW" sz="2000" dirty="0" smtClean="0">
                <a:solidFill>
                  <a:srgbClr val="A31515"/>
                </a:solidFill>
              </a:rPr>
              <a:t>        </a:t>
            </a:r>
            <a:r>
              <a:rPr lang="en-US" altLang="zh-TW" sz="2000" dirty="0" smtClean="0">
                <a:solidFill>
                  <a:srgbClr val="0000FF"/>
                </a:solidFill>
              </a:rPr>
              <a:t>&lt;</a:t>
            </a:r>
            <a:r>
              <a:rPr lang="en-US" altLang="zh-TW" sz="2000" dirty="0" err="1" smtClean="0">
                <a:solidFill>
                  <a:srgbClr val="A31515"/>
                </a:solidFill>
              </a:rPr>
              <a:t>basics</a:t>
            </a:r>
            <a:r>
              <a:rPr lang="en-US" altLang="zh-TW" sz="2000" dirty="0" err="1" smtClean="0">
                <a:solidFill>
                  <a:srgbClr val="0000FF"/>
                </a:solidFill>
              </a:rPr>
              <a:t>:</a:t>
            </a:r>
            <a:r>
              <a:rPr lang="en-US" altLang="zh-TW" sz="2000" dirty="0" err="1" smtClean="0">
                <a:solidFill>
                  <a:srgbClr val="A31515"/>
                </a:solidFill>
              </a:rPr>
              <a:t>Calendar</a:t>
            </a:r>
            <a:r>
              <a:rPr lang="en-US" altLang="zh-TW" sz="2000" dirty="0" smtClean="0">
                <a:solidFill>
                  <a:srgbClr val="FF0000"/>
                </a:solidFill>
              </a:rPr>
              <a:t> Margin</a:t>
            </a:r>
            <a:r>
              <a:rPr lang="en-US" altLang="zh-TW" sz="2000" dirty="0" smtClean="0">
                <a:solidFill>
                  <a:srgbClr val="0000FF"/>
                </a:solidFill>
              </a:rPr>
              <a:t>="164,53,51,74"/&gt;</a:t>
            </a:r>
          </a:p>
          <a:p>
            <a:r>
              <a:rPr lang="en-US" altLang="zh-TW" sz="2400" dirty="0" smtClean="0">
                <a:solidFill>
                  <a:srgbClr val="A31515"/>
                </a:solidFill>
              </a:rPr>
              <a:t>    </a:t>
            </a:r>
            <a:r>
              <a:rPr lang="en-US" altLang="zh-TW" sz="2400" dirty="0" smtClean="0">
                <a:solidFill>
                  <a:srgbClr val="0000FF"/>
                </a:solidFill>
              </a:rPr>
              <a:t>&lt;/</a:t>
            </a:r>
            <a:r>
              <a:rPr lang="en-US" altLang="zh-TW" sz="2400" dirty="0" smtClean="0">
                <a:solidFill>
                  <a:srgbClr val="A31515"/>
                </a:solidFill>
              </a:rPr>
              <a:t>Grid</a:t>
            </a:r>
            <a:r>
              <a:rPr lang="en-US" altLang="zh-TW" sz="2400" dirty="0" smtClean="0">
                <a:solidFill>
                  <a:srgbClr val="0000FF"/>
                </a:solidFill>
              </a:rPr>
              <a:t>&gt;</a:t>
            </a:r>
          </a:p>
          <a:p>
            <a:r>
              <a:rPr lang="en-US" altLang="zh-TW" sz="2400" dirty="0" smtClean="0">
                <a:solidFill>
                  <a:srgbClr val="0000FF"/>
                </a:solidFill>
              </a:rPr>
              <a:t>&lt;/</a:t>
            </a:r>
            <a:r>
              <a:rPr lang="en-US" altLang="zh-TW" sz="2400" dirty="0" err="1" smtClean="0">
                <a:solidFill>
                  <a:srgbClr val="FFFF00"/>
                </a:solidFill>
              </a:rPr>
              <a:t>ExpressionDark:ExpressionDarkTheme</a:t>
            </a:r>
            <a:r>
              <a:rPr lang="en-US" altLang="zh-TW" sz="2400" dirty="0" smtClean="0">
                <a:solidFill>
                  <a:srgbClr val="0000FF"/>
                </a:solidFill>
              </a:rPr>
              <a:t>&gt;</a:t>
            </a:r>
          </a:p>
        </p:txBody>
      </p:sp>
      <p:pic>
        <p:nvPicPr>
          <p:cNvPr id="339970" name="Picture 2"/>
          <p:cNvPicPr>
            <a:picLocks noChangeAspect="1" noChangeArrowheads="1"/>
          </p:cNvPicPr>
          <p:nvPr/>
        </p:nvPicPr>
        <p:blipFill>
          <a:blip r:embed="rId3"/>
          <a:srcRect/>
          <a:stretch>
            <a:fillRect/>
          </a:stretch>
        </p:blipFill>
        <p:spPr bwMode="auto">
          <a:xfrm>
            <a:off x="5786446" y="4786322"/>
            <a:ext cx="3133725" cy="17907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altLang="zh-TW" sz="4400" dirty="0" smtClean="0">
                <a:latin typeface="微軟正黑體" pitchFamily="34" charset="-120"/>
                <a:ea typeface="微軟正黑體" pitchFamily="34" charset="-120"/>
              </a:rPr>
              <a:t>Theme</a:t>
            </a:r>
            <a:r>
              <a:rPr lang="zh-TW" altLang="en-US" sz="4400" dirty="0" smtClean="0">
                <a:latin typeface="微軟正黑體" pitchFamily="34" charset="-120"/>
                <a:ea typeface="微軟正黑體" pitchFamily="34" charset="-120"/>
              </a:rPr>
              <a:t>與</a:t>
            </a:r>
            <a:r>
              <a:rPr altLang="zh-TW" sz="4400" dirty="0" smtClean="0">
                <a:latin typeface="微軟正黑體" pitchFamily="34" charset="-120"/>
                <a:ea typeface="微軟正黑體" pitchFamily="34" charset="-120"/>
              </a:rPr>
              <a:t>ImplicitStyleManager </a:t>
            </a:r>
            <a:r>
              <a:rPr lang="zh-TW" altLang="en-US" sz="3600" dirty="0" smtClean="0"/>
              <a:t/>
            </a:r>
            <a:br>
              <a:rPr lang="zh-TW" altLang="en-US" sz="3600" dirty="0" smtClean="0"/>
            </a:br>
            <a:r>
              <a:rPr sz="3600" dirty="0" smtClean="0">
                <a:solidFill>
                  <a:schemeClr val="tx2"/>
                </a:solidFill>
              </a:rPr>
              <a:t> Theme</a:t>
            </a:r>
            <a:r>
              <a:rPr lang="zh-TW" altLang="en-US" sz="3600" dirty="0" smtClean="0">
                <a:solidFill>
                  <a:schemeClr val="tx2"/>
                </a:solidFill>
              </a:rPr>
              <a:t>與</a:t>
            </a:r>
            <a:r>
              <a:rPr sz="3600" dirty="0" smtClean="0">
                <a:solidFill>
                  <a:schemeClr val="tx2"/>
                </a:solidFill>
              </a:rPr>
              <a:t>ImplicitStyleManager </a:t>
            </a:r>
            <a:endParaRPr lang="en-US" sz="2800" dirty="0">
              <a:solidFill>
                <a:schemeClr val="tx2"/>
              </a:solidFill>
            </a:endParaRPr>
          </a:p>
        </p:txBody>
      </p:sp>
      <p:sp>
        <p:nvSpPr>
          <p:cNvPr id="3" name="Text Placeholder 2"/>
          <p:cNvSpPr>
            <a:spLocks noGrp="1"/>
          </p:cNvSpPr>
          <p:nvPr>
            <p:ph idx="1"/>
          </p:nvPr>
        </p:nvSpPr>
        <p:spPr>
          <a:xfrm>
            <a:off x="381000" y="1500174"/>
            <a:ext cx="8382000" cy="553998"/>
          </a:xfrm>
        </p:spPr>
        <p:txBody>
          <a:bodyPr/>
          <a:lstStyle/>
          <a:p>
            <a:r>
              <a:rPr lang="zh-TW" altLang="en-US" sz="4000" dirty="0" smtClean="0">
                <a:latin typeface="微軟正黑體" pitchFamily="34" charset="-120"/>
                <a:ea typeface="微軟正黑體" pitchFamily="34" charset="-120"/>
              </a:rPr>
              <a:t>透過程式碼動態套用主題樣式</a:t>
            </a:r>
            <a:endParaRPr lang="en-US" sz="4000" dirty="0" smtClean="0">
              <a:latin typeface="微軟正黑體" pitchFamily="34" charset="-120"/>
              <a:ea typeface="微軟正黑體" pitchFamily="34" charset="-120"/>
            </a:endParaRPr>
          </a:p>
        </p:txBody>
      </p:sp>
      <p:sp>
        <p:nvSpPr>
          <p:cNvPr id="4" name="文字方塊 3"/>
          <p:cNvSpPr txBox="1"/>
          <p:nvPr/>
        </p:nvSpPr>
        <p:spPr>
          <a:xfrm>
            <a:off x="428596" y="2143116"/>
            <a:ext cx="9144064" cy="2308324"/>
          </a:xfrm>
          <a:prstGeom prst="rect">
            <a:avLst/>
          </a:prstGeom>
          <a:noFill/>
        </p:spPr>
        <p:txBody>
          <a:bodyPr wrap="square" rtlCol="0">
            <a:spAutoFit/>
          </a:bodyPr>
          <a:lstStyle/>
          <a:p>
            <a:r>
              <a:rPr lang="en-US" altLang="zh-TW" sz="2400" dirty="0" smtClean="0">
                <a:solidFill>
                  <a:srgbClr val="FFFF00"/>
                </a:solidFill>
              </a:rPr>
              <a:t>Dim </a:t>
            </a:r>
            <a:r>
              <a:rPr lang="en-US" altLang="zh-TW" sz="2400" dirty="0" err="1" smtClean="0">
                <a:solidFill>
                  <a:srgbClr val="FFFF00"/>
                </a:solidFill>
              </a:rPr>
              <a:t>uri</a:t>
            </a:r>
            <a:r>
              <a:rPr lang="en-US" altLang="zh-TW" sz="2400" dirty="0" smtClean="0">
                <a:solidFill>
                  <a:srgbClr val="FFFF00"/>
                </a:solidFill>
              </a:rPr>
              <a:t> As New Uri("</a:t>
            </a:r>
            <a:r>
              <a:rPr lang="en-US" altLang="zh-TW" sz="2400" dirty="0" err="1" smtClean="0">
                <a:solidFill>
                  <a:srgbClr val="FFFF00"/>
                </a:solidFill>
              </a:rPr>
              <a:t>Themes;component</a:t>
            </a:r>
            <a:r>
              <a:rPr lang="en-US" altLang="zh-TW" sz="2400" dirty="0" smtClean="0">
                <a:solidFill>
                  <a:srgbClr val="FFFF00"/>
                </a:solidFill>
              </a:rPr>
              <a:t>/</a:t>
            </a:r>
            <a:r>
              <a:rPr lang="en-US" altLang="zh-TW" sz="2400" dirty="0" err="1" smtClean="0">
                <a:solidFill>
                  <a:srgbClr val="FFFF00"/>
                </a:solidFill>
              </a:rPr>
              <a:t>RainierOrange.xaml</a:t>
            </a:r>
            <a:r>
              <a:rPr lang="en-US" altLang="zh-TW" sz="2400" dirty="0" smtClean="0">
                <a:solidFill>
                  <a:srgbClr val="FFFF00"/>
                </a:solidFill>
              </a:rPr>
              <a:t>", </a:t>
            </a:r>
            <a:r>
              <a:rPr lang="en-US" altLang="zh-TW" sz="2400" dirty="0" err="1" smtClean="0">
                <a:solidFill>
                  <a:srgbClr val="FFFF00"/>
                </a:solidFill>
              </a:rPr>
              <a:t>UriKind.Relative</a:t>
            </a:r>
            <a:r>
              <a:rPr lang="en-US" altLang="zh-TW" sz="2400" dirty="0" smtClean="0">
                <a:solidFill>
                  <a:srgbClr val="FFFF00"/>
                </a:solidFill>
              </a:rPr>
              <a:t>)</a:t>
            </a:r>
          </a:p>
          <a:p>
            <a:r>
              <a:rPr lang="en-US" altLang="zh-TW" sz="2400" dirty="0" smtClean="0">
                <a:solidFill>
                  <a:srgbClr val="FFFF00"/>
                </a:solidFill>
              </a:rPr>
              <a:t>        </a:t>
            </a:r>
            <a:r>
              <a:rPr lang="en-US" altLang="zh-TW" sz="2400" dirty="0" err="1" smtClean="0">
                <a:solidFill>
                  <a:srgbClr val="FFFF00"/>
                </a:solidFill>
              </a:rPr>
              <a:t>ImplicitStyleManager.SetResourceDictionaryUri</a:t>
            </a:r>
            <a:r>
              <a:rPr lang="en-US" altLang="zh-TW" sz="2400" dirty="0" smtClean="0">
                <a:solidFill>
                  <a:srgbClr val="FFFF00"/>
                </a:solidFill>
              </a:rPr>
              <a:t>(</a:t>
            </a:r>
            <a:r>
              <a:rPr lang="en-US" altLang="zh-TW" sz="2400" dirty="0" err="1" smtClean="0">
                <a:solidFill>
                  <a:srgbClr val="FFFF00"/>
                </a:solidFill>
              </a:rPr>
              <a:t>LayoutRoot</a:t>
            </a:r>
            <a:r>
              <a:rPr lang="en-US" altLang="zh-TW" sz="2400" dirty="0" smtClean="0">
                <a:solidFill>
                  <a:srgbClr val="FFFF00"/>
                </a:solidFill>
              </a:rPr>
              <a:t>, Uri)</a:t>
            </a:r>
          </a:p>
          <a:p>
            <a:r>
              <a:rPr lang="en-US" altLang="zh-TW" sz="2400" dirty="0" smtClean="0">
                <a:solidFill>
                  <a:srgbClr val="FFFF00"/>
                </a:solidFill>
              </a:rPr>
              <a:t>        </a:t>
            </a:r>
            <a:r>
              <a:rPr lang="en-US" altLang="zh-TW" sz="2400" dirty="0" err="1" smtClean="0">
                <a:solidFill>
                  <a:srgbClr val="FFFF00"/>
                </a:solidFill>
              </a:rPr>
              <a:t>ImplicitStyleManager.SetApplyMode</a:t>
            </a:r>
            <a:r>
              <a:rPr lang="en-US" altLang="zh-TW" sz="2400" dirty="0" smtClean="0">
                <a:solidFill>
                  <a:srgbClr val="FFFF00"/>
                </a:solidFill>
              </a:rPr>
              <a:t>(</a:t>
            </a:r>
            <a:r>
              <a:rPr lang="en-US" altLang="zh-TW" sz="2400" dirty="0" err="1" smtClean="0">
                <a:solidFill>
                  <a:srgbClr val="FFFF00"/>
                </a:solidFill>
              </a:rPr>
              <a:t>LayoutRoot</a:t>
            </a:r>
            <a:r>
              <a:rPr lang="en-US" altLang="zh-TW" sz="2400" dirty="0" smtClean="0">
                <a:solidFill>
                  <a:srgbClr val="FFFF00"/>
                </a:solidFill>
              </a:rPr>
              <a:t>, </a:t>
            </a:r>
            <a:r>
              <a:rPr lang="en-US" altLang="zh-TW" sz="2400" dirty="0" err="1" smtClean="0">
                <a:solidFill>
                  <a:srgbClr val="FFFF00"/>
                </a:solidFill>
              </a:rPr>
              <a:t>ImplicitStylesApplyMode.Auto</a:t>
            </a:r>
            <a:r>
              <a:rPr lang="en-US" altLang="zh-TW" sz="2400" dirty="0" smtClean="0">
                <a:solidFill>
                  <a:srgbClr val="FFFF00"/>
                </a:solidFill>
              </a:rPr>
              <a:t>)</a:t>
            </a:r>
          </a:p>
          <a:p>
            <a:r>
              <a:rPr lang="en-US" altLang="zh-TW" sz="2400" dirty="0" smtClean="0">
                <a:solidFill>
                  <a:srgbClr val="FFFF00"/>
                </a:solidFill>
              </a:rPr>
              <a:t>        </a:t>
            </a:r>
            <a:r>
              <a:rPr lang="en-US" altLang="zh-TW" sz="2400" dirty="0" err="1" smtClean="0">
                <a:solidFill>
                  <a:srgbClr val="FFFF00"/>
                </a:solidFill>
              </a:rPr>
              <a:t>ImplicitStyleManager.Apply</a:t>
            </a:r>
            <a:r>
              <a:rPr lang="en-US" altLang="zh-TW" sz="2400" dirty="0" smtClean="0">
                <a:solidFill>
                  <a:srgbClr val="FFFF00"/>
                </a:solidFill>
              </a:rPr>
              <a:t>(</a:t>
            </a:r>
            <a:r>
              <a:rPr lang="en-US" altLang="zh-TW" sz="2400" dirty="0" err="1" smtClean="0">
                <a:solidFill>
                  <a:srgbClr val="FFFF00"/>
                </a:solidFill>
              </a:rPr>
              <a:t>LayoutRoot</a:t>
            </a:r>
            <a:r>
              <a:rPr lang="en-US" altLang="zh-TW" sz="2400" dirty="0" smtClean="0">
                <a:solidFill>
                  <a:srgbClr val="FFFF00"/>
                </a:solidFill>
              </a:rPr>
              <a:t>)</a:t>
            </a:r>
          </a:p>
        </p:txBody>
      </p:sp>
      <p:pic>
        <p:nvPicPr>
          <p:cNvPr id="339970" name="Picture 2"/>
          <p:cNvPicPr>
            <a:picLocks noChangeAspect="1" noChangeArrowheads="1"/>
          </p:cNvPicPr>
          <p:nvPr/>
        </p:nvPicPr>
        <p:blipFill>
          <a:blip r:embed="rId3"/>
          <a:srcRect/>
          <a:stretch>
            <a:fillRect/>
          </a:stretch>
        </p:blipFill>
        <p:spPr bwMode="auto">
          <a:xfrm>
            <a:off x="5786446" y="4786322"/>
            <a:ext cx="3133725" cy="17907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smtClean="0"/>
              <a:t>Q &amp; A</a:t>
            </a:r>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941796"/>
          </a:xfrm>
        </p:spPr>
        <p:txBody>
          <a:bodyPr/>
          <a:lstStyle/>
          <a:p>
            <a:r>
              <a:rPr lang="zh-TW" altLang="en-US" sz="4400" dirty="0" smtClean="0">
                <a:latin typeface="微軟正黑體" pitchFamily="34" charset="-120"/>
                <a:ea typeface="微軟正黑體" pitchFamily="34" charset="-120"/>
              </a:rPr>
              <a:t>解決方案總是從問題而來</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sz="2400" dirty="0" smtClean="0">
                <a:solidFill>
                  <a:schemeClr val="tx2"/>
                </a:solidFill>
                <a:latin typeface="微軟正黑體" pitchFamily="34" charset="-120"/>
                <a:ea typeface="微軟正黑體" pitchFamily="34" charset="-120"/>
              </a:rPr>
              <a:t>   </a:t>
            </a:r>
            <a:r>
              <a:rPr lang="en-US" sz="2400" dirty="0" smtClean="0">
                <a:solidFill>
                  <a:schemeClr val="tx2"/>
                </a:solidFill>
                <a:latin typeface="微軟正黑體" pitchFamily="34" charset="-120"/>
                <a:ea typeface="微軟正黑體" pitchFamily="34" charset="-120"/>
              </a:rPr>
              <a:t>- Develop Rich </a:t>
            </a:r>
            <a:r>
              <a:rPr sz="2400" dirty="0" smtClean="0">
                <a:solidFill>
                  <a:schemeClr val="tx2"/>
                </a:solidFill>
                <a:latin typeface="微軟正黑體" pitchFamily="34" charset="-120"/>
                <a:ea typeface="微軟正黑體" pitchFamily="34" charset="-120"/>
              </a:rPr>
              <a:t>Web </a:t>
            </a:r>
            <a:r>
              <a:rPr lang="en-US" sz="2400" dirty="0" smtClean="0">
                <a:solidFill>
                  <a:schemeClr val="tx2"/>
                </a:solidFill>
                <a:latin typeface="微軟正黑體" pitchFamily="34" charset="-120"/>
                <a:ea typeface="微軟正黑體" pitchFamily="34" charset="-120"/>
              </a:rPr>
              <a:t>Application with 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357298"/>
            <a:ext cx="8382000" cy="4825937"/>
          </a:xfrm>
        </p:spPr>
        <p:txBody>
          <a:bodyPr/>
          <a:lstStyle/>
          <a:p>
            <a:r>
              <a:rPr lang="zh-TW" altLang="en-US" sz="4000" dirty="0" smtClean="0">
                <a:latin typeface="微軟正黑體" pitchFamily="34" charset="-120"/>
                <a:ea typeface="微軟正黑體" pitchFamily="34" charset="-120"/>
              </a:rPr>
              <a:t>第三次需求訪談</a:t>
            </a:r>
            <a:endParaRPr lang="en-US" altLang="zh-TW" sz="4000" dirty="0" smtClean="0">
              <a:latin typeface="微軟正黑體" pitchFamily="34" charset="-120"/>
              <a:ea typeface="微軟正黑體" pitchFamily="34" charset="-120"/>
            </a:endParaRPr>
          </a:p>
          <a:p>
            <a:pPr lvl="1"/>
            <a:r>
              <a:rPr lang="en-US" altLang="zh-TW" sz="3200" dirty="0" smtClean="0">
                <a:latin typeface="微軟正黑體" pitchFamily="34" charset="-120"/>
                <a:ea typeface="微軟正黑體" pitchFamily="34" charset="-120"/>
              </a:rPr>
              <a:t>User</a:t>
            </a:r>
            <a:endParaRPr lang="en-US" altLang="zh-TW" sz="3200" dirty="0" smtClean="0">
              <a:latin typeface="微軟正黑體" pitchFamily="34" charset="-120"/>
              <a:ea typeface="微軟正黑體" pitchFamily="34" charset="-120"/>
              <a:sym typeface="Wingdings" pitchFamily="2" charset="2"/>
            </a:endParaRPr>
          </a:p>
          <a:p>
            <a:pPr lvl="2"/>
            <a:r>
              <a:rPr lang="zh-TW" altLang="en-US" dirty="0" smtClean="0">
                <a:latin typeface="微軟正黑體" pitchFamily="34" charset="-120"/>
                <a:ea typeface="微軟正黑體" pitchFamily="34" charset="-120"/>
              </a:rPr>
              <a:t>我需要一個表格</a:t>
            </a:r>
            <a:r>
              <a:rPr lang="en-US" altLang="zh-TW" dirty="0" smtClean="0">
                <a:latin typeface="微軟正黑體" pitchFamily="34" charset="-120"/>
                <a:ea typeface="微軟正黑體" pitchFamily="34" charset="-120"/>
              </a:rPr>
              <a:t>,</a:t>
            </a:r>
          </a:p>
          <a:p>
            <a:pPr lvl="2"/>
            <a:r>
              <a:rPr lang="zh-TW" altLang="en-US" dirty="0" smtClean="0">
                <a:latin typeface="微軟正黑體" pitchFamily="34" charset="-120"/>
                <a:ea typeface="微軟正黑體" pitchFamily="34" charset="-120"/>
              </a:rPr>
              <a:t>表格資料需要連結資料庫</a:t>
            </a:r>
            <a:endParaRPr lang="en-US" altLang="zh-TW" dirty="0" smtClean="0">
              <a:latin typeface="微軟正黑體" pitchFamily="34" charset="-120"/>
              <a:ea typeface="微軟正黑體" pitchFamily="34" charset="-120"/>
            </a:endParaRPr>
          </a:p>
          <a:p>
            <a:pPr lvl="2"/>
            <a:r>
              <a:rPr lang="zh-TW" altLang="en-US" dirty="0" smtClean="0">
                <a:latin typeface="微軟正黑體" pitchFamily="34" charset="-120"/>
                <a:ea typeface="微軟正黑體" pitchFamily="34" charset="-120"/>
              </a:rPr>
              <a:t>使用者可以在表格中填入數據，可以即時編輯，可以即時修改</a:t>
            </a:r>
            <a:endParaRPr lang="en-US" altLang="zh-TW" dirty="0" smtClean="0">
              <a:latin typeface="微軟正黑體" pitchFamily="34" charset="-120"/>
              <a:ea typeface="微軟正黑體" pitchFamily="34" charset="-120"/>
            </a:endParaRPr>
          </a:p>
          <a:p>
            <a:pPr lvl="2"/>
            <a:r>
              <a:rPr lang="zh-TW" altLang="en-US" dirty="0" smtClean="0">
                <a:latin typeface="微軟正黑體" pitchFamily="34" charset="-120"/>
                <a:ea typeface="微軟正黑體" pitchFamily="34" charset="-120"/>
              </a:rPr>
              <a:t>我的表格要像</a:t>
            </a:r>
            <a:r>
              <a:rPr lang="en-US" altLang="zh-TW" dirty="0" smtClean="0">
                <a:latin typeface="微軟正黑體" pitchFamily="34" charset="-120"/>
                <a:ea typeface="微軟正黑體" pitchFamily="34" charset="-120"/>
              </a:rPr>
              <a:t>Excel</a:t>
            </a:r>
            <a:r>
              <a:rPr lang="zh-TW" altLang="en-US" dirty="0" smtClean="0">
                <a:latin typeface="微軟正黑體" pitchFamily="34" charset="-120"/>
                <a:ea typeface="微軟正黑體" pitchFamily="34" charset="-120"/>
              </a:rPr>
              <a:t>一樣可以拖曳欄位改變位置、資料要可以排序、要可以固定或隱藏欄位</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嗯</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最好還有計算功能</a:t>
            </a:r>
            <a:r>
              <a:rPr lang="en-US" altLang="zh-TW" dirty="0" smtClean="0">
                <a:latin typeface="微軟正黑體" pitchFamily="34" charset="-120"/>
                <a:ea typeface="微軟正黑體" pitchFamily="34" charset="-120"/>
              </a:rPr>
              <a:t>…</a:t>
            </a:r>
          </a:p>
          <a:p>
            <a:pPr lvl="1"/>
            <a:r>
              <a:rPr lang="en-US" altLang="zh-TW" sz="3200" dirty="0" smtClean="0">
                <a:latin typeface="微軟正黑體" pitchFamily="34" charset="-120"/>
                <a:ea typeface="微軟正黑體" pitchFamily="34" charset="-120"/>
              </a:rPr>
              <a:t>SA</a:t>
            </a:r>
            <a:r>
              <a:rPr lang="en-US" altLang="zh-TW" sz="3200" dirty="0" smtClean="0">
                <a:latin typeface="微軟正黑體" pitchFamily="34" charset="-120"/>
                <a:ea typeface="微軟正黑體" pitchFamily="34" charset="-120"/>
                <a:sym typeface="Wingdings" pitchFamily="2" charset="2"/>
              </a:rPr>
              <a:t></a:t>
            </a:r>
            <a:r>
              <a:rPr lang="zh-TW" altLang="en-US" sz="3200" dirty="0" smtClean="0">
                <a:latin typeface="微軟正黑體" pitchFamily="34" charset="-120"/>
                <a:ea typeface="微軟正黑體" pitchFamily="34" charset="-120"/>
                <a:sym typeface="Wingdings" pitchFamily="2" charset="2"/>
              </a:rPr>
              <a:t>嗯</a:t>
            </a:r>
            <a:r>
              <a:rPr lang="en-US" altLang="zh-TW" sz="3200" dirty="0" smtClean="0">
                <a:latin typeface="微軟正黑體" pitchFamily="34" charset="-120"/>
                <a:ea typeface="微軟正黑體" pitchFamily="34" charset="-120"/>
                <a:sym typeface="Wingdings" pitchFamily="2" charset="2"/>
              </a:rPr>
              <a:t>…</a:t>
            </a:r>
            <a:r>
              <a:rPr lang="zh-TW" altLang="en-US" sz="3200" dirty="0" smtClean="0">
                <a:latin typeface="微軟正黑體" pitchFamily="34" charset="-120"/>
                <a:ea typeface="微軟正黑體" pitchFamily="34" charset="-120"/>
                <a:sym typeface="Wingdings" pitchFamily="2" charset="2"/>
              </a:rPr>
              <a:t>這樣</a:t>
            </a:r>
            <a:r>
              <a:rPr lang="en-US" altLang="zh-TW" sz="3200" dirty="0" smtClean="0">
                <a:latin typeface="微軟正黑體" pitchFamily="34" charset="-120"/>
                <a:ea typeface="微軟正黑體" pitchFamily="34" charset="-120"/>
                <a:sym typeface="Wingdings" pitchFamily="2" charset="2"/>
              </a:rPr>
              <a:t>?…</a:t>
            </a:r>
            <a:r>
              <a:rPr lang="zh-TW" altLang="en-US" sz="3200" dirty="0" smtClean="0">
                <a:latin typeface="微軟正黑體" pitchFamily="34" charset="-120"/>
                <a:ea typeface="微軟正黑體" pitchFamily="34" charset="-120"/>
                <a:sym typeface="Wingdings" pitchFamily="2" charset="2"/>
              </a:rPr>
              <a:t>這個</a:t>
            </a:r>
            <a:r>
              <a:rPr lang="en-US" altLang="zh-TW" sz="3200" dirty="0" smtClean="0">
                <a:latin typeface="微軟正黑體" pitchFamily="34" charset="-120"/>
                <a:ea typeface="微軟正黑體" pitchFamily="34" charset="-120"/>
                <a:sym typeface="Wingdings" pitchFamily="2" charset="2"/>
              </a:rPr>
              <a:t>…</a:t>
            </a:r>
            <a:r>
              <a:rPr lang="zh-TW" altLang="en-US" sz="3200" dirty="0" smtClean="0">
                <a:latin typeface="微軟正黑體" pitchFamily="34" charset="-120"/>
                <a:ea typeface="微軟正黑體" pitchFamily="34" charset="-120"/>
                <a:sym typeface="Wingdings" pitchFamily="2" charset="2"/>
              </a:rPr>
              <a:t>我們需要評估一下</a:t>
            </a:r>
            <a:r>
              <a:rPr lang="en-US" altLang="zh-TW" sz="3200" dirty="0" smtClean="0">
                <a:latin typeface="微軟正黑體" pitchFamily="34" charset="-120"/>
                <a:ea typeface="微軟正黑體" pitchFamily="34" charset="-120"/>
                <a:sym typeface="Wingdings" pitchFamily="2" charset="2"/>
              </a:rPr>
              <a:t/>
            </a:r>
            <a:br>
              <a:rPr lang="en-US" altLang="zh-TW" sz="3200" dirty="0" smtClean="0">
                <a:latin typeface="微軟正黑體" pitchFamily="34" charset="-120"/>
                <a:ea typeface="微軟正黑體" pitchFamily="34" charset="-120"/>
                <a:sym typeface="Wingdings" pitchFamily="2" charset="2"/>
              </a:rPr>
            </a:br>
            <a:r>
              <a:rPr lang="en-US" altLang="zh-TW" sz="3200" dirty="0" smtClean="0">
                <a:latin typeface="微軟正黑體" pitchFamily="34" charset="-120"/>
                <a:ea typeface="微軟正黑體" pitchFamily="34" charset="-120"/>
                <a:sym typeface="Wingdings" pitchFamily="2" charset="2"/>
              </a:rPr>
              <a:t>         </a:t>
            </a:r>
            <a:r>
              <a:rPr lang="en-US" altLang="zh-TW" dirty="0" smtClean="0">
                <a:latin typeface="微軟正黑體" pitchFamily="34" charset="-120"/>
                <a:ea typeface="微軟正黑體" pitchFamily="34" charset="-120"/>
                <a:sym typeface="Wingdings" pitchFamily="2" charset="2"/>
              </a:rPr>
              <a:t>(………...)</a:t>
            </a:r>
            <a:endParaRPr lang="zh-TW" altLang="en-US" sz="3200"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941796"/>
          </a:xfrm>
        </p:spPr>
        <p:txBody>
          <a:bodyPr/>
          <a:lstStyle/>
          <a:p>
            <a:r>
              <a:rPr lang="zh-TW" altLang="en-US" sz="4400" dirty="0" smtClean="0">
                <a:latin typeface="微軟正黑體" pitchFamily="34" charset="-120"/>
                <a:ea typeface="微軟正黑體" pitchFamily="34" charset="-120"/>
              </a:rPr>
              <a:t>解決方案總是從問題而來</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sz="2400" dirty="0" smtClean="0">
                <a:solidFill>
                  <a:schemeClr val="tx2"/>
                </a:solidFill>
                <a:latin typeface="微軟正黑體" pitchFamily="34" charset="-120"/>
                <a:ea typeface="微軟正黑體" pitchFamily="34" charset="-120"/>
              </a:rPr>
              <a:t>   </a:t>
            </a:r>
            <a:r>
              <a:rPr lang="en-US" sz="2400" dirty="0" smtClean="0">
                <a:solidFill>
                  <a:schemeClr val="tx2"/>
                </a:solidFill>
                <a:latin typeface="微軟正黑體" pitchFamily="34" charset="-120"/>
                <a:ea typeface="微軟正黑體" pitchFamily="34" charset="-120"/>
              </a:rPr>
              <a:t>- Develop Rich </a:t>
            </a:r>
            <a:r>
              <a:rPr sz="2400" dirty="0" smtClean="0">
                <a:solidFill>
                  <a:schemeClr val="tx2"/>
                </a:solidFill>
                <a:latin typeface="微軟正黑體" pitchFamily="34" charset="-120"/>
                <a:ea typeface="微軟正黑體" pitchFamily="34" charset="-120"/>
              </a:rPr>
              <a:t>Web </a:t>
            </a:r>
            <a:r>
              <a:rPr lang="en-US" sz="2400" dirty="0" smtClean="0">
                <a:solidFill>
                  <a:schemeClr val="tx2"/>
                </a:solidFill>
                <a:latin typeface="微軟正黑體" pitchFamily="34" charset="-120"/>
                <a:ea typeface="微軟正黑體" pitchFamily="34" charset="-120"/>
              </a:rPr>
              <a:t>Application with 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357298"/>
            <a:ext cx="8382000" cy="5109091"/>
          </a:xfrm>
        </p:spPr>
        <p:txBody>
          <a:bodyPr/>
          <a:lstStyle/>
          <a:p>
            <a:r>
              <a:rPr lang="zh-TW" altLang="en-US" sz="4000" dirty="0" smtClean="0">
                <a:latin typeface="微軟正黑體" pitchFamily="34" charset="-120"/>
                <a:ea typeface="微軟正黑體" pitchFamily="34" charset="-120"/>
              </a:rPr>
              <a:t>第四次需求訪談</a:t>
            </a:r>
            <a:r>
              <a:rPr lang="en-US" altLang="zh-TW" sz="4000" dirty="0" smtClean="0">
                <a:latin typeface="微軟正黑體" pitchFamily="34" charset="-120"/>
                <a:ea typeface="微軟正黑體" pitchFamily="34" charset="-120"/>
              </a:rPr>
              <a:t>…</a:t>
            </a:r>
            <a:r>
              <a:rPr lang="zh-TW" altLang="en-US" sz="2400" dirty="0" smtClean="0">
                <a:solidFill>
                  <a:schemeClr val="accent6">
                    <a:lumMod val="60000"/>
                    <a:lumOff val="40000"/>
                  </a:schemeClr>
                </a:solidFill>
                <a:latin typeface="微軟正黑體" pitchFamily="34" charset="-120"/>
                <a:ea typeface="微軟正黑體" pitchFamily="34" charset="-120"/>
              </a:rPr>
              <a:t>如果還有的話</a:t>
            </a:r>
            <a:endParaRPr lang="en-US" altLang="zh-TW" sz="4000" dirty="0" smtClean="0">
              <a:solidFill>
                <a:schemeClr val="accent6">
                  <a:lumMod val="60000"/>
                  <a:lumOff val="40000"/>
                </a:schemeClr>
              </a:solidFill>
              <a:latin typeface="微軟正黑體" pitchFamily="34" charset="-120"/>
              <a:ea typeface="微軟正黑體" pitchFamily="34" charset="-120"/>
            </a:endParaRPr>
          </a:p>
          <a:p>
            <a:pPr lvl="1"/>
            <a:r>
              <a:rPr lang="en-US" altLang="zh-TW" sz="3200" dirty="0" smtClean="0">
                <a:latin typeface="微軟正黑體" pitchFamily="34" charset="-120"/>
                <a:ea typeface="微軟正黑體" pitchFamily="34" charset="-120"/>
              </a:rPr>
              <a:t>User</a:t>
            </a:r>
            <a:endParaRPr lang="en-US" altLang="zh-TW" sz="3200" dirty="0" smtClean="0">
              <a:latin typeface="微軟正黑體" pitchFamily="34" charset="-120"/>
              <a:ea typeface="微軟正黑體" pitchFamily="34" charset="-120"/>
              <a:sym typeface="Wingdings" pitchFamily="2" charset="2"/>
            </a:endParaRPr>
          </a:p>
          <a:p>
            <a:pPr lvl="2"/>
            <a:r>
              <a:rPr lang="zh-TW" altLang="en-US" dirty="0" smtClean="0">
                <a:latin typeface="微軟正黑體" pitchFamily="34" charset="-120"/>
                <a:ea typeface="微軟正黑體" pitchFamily="34" charset="-120"/>
              </a:rPr>
              <a:t>我需要一個表格</a:t>
            </a:r>
            <a:r>
              <a:rPr lang="en-US" altLang="zh-TW" dirty="0" smtClean="0">
                <a:latin typeface="微軟正黑體" pitchFamily="34" charset="-120"/>
                <a:ea typeface="微軟正黑體" pitchFamily="34" charset="-120"/>
              </a:rPr>
              <a:t>,</a:t>
            </a:r>
          </a:p>
          <a:p>
            <a:pPr lvl="2"/>
            <a:r>
              <a:rPr lang="zh-TW" altLang="en-US" dirty="0" smtClean="0">
                <a:latin typeface="微軟正黑體" pitchFamily="34" charset="-120"/>
                <a:ea typeface="微軟正黑體" pitchFamily="34" charset="-120"/>
              </a:rPr>
              <a:t>表格資料需要連結資料庫</a:t>
            </a:r>
            <a:endParaRPr lang="en-US" altLang="zh-TW" dirty="0" smtClean="0">
              <a:latin typeface="微軟正黑體" pitchFamily="34" charset="-120"/>
              <a:ea typeface="微軟正黑體" pitchFamily="34" charset="-120"/>
            </a:endParaRPr>
          </a:p>
          <a:p>
            <a:pPr lvl="2"/>
            <a:r>
              <a:rPr lang="zh-TW" altLang="en-US" dirty="0" smtClean="0">
                <a:latin typeface="微軟正黑體" pitchFamily="34" charset="-120"/>
                <a:ea typeface="微軟正黑體" pitchFamily="34" charset="-120"/>
              </a:rPr>
              <a:t>使用者可以在表格中填入數據，可以即時編輯，可以即時修改</a:t>
            </a:r>
            <a:endParaRPr lang="en-US" altLang="zh-TW" dirty="0" smtClean="0">
              <a:latin typeface="微軟正黑體" pitchFamily="34" charset="-120"/>
              <a:ea typeface="微軟正黑體" pitchFamily="34" charset="-120"/>
            </a:endParaRPr>
          </a:p>
          <a:p>
            <a:pPr lvl="2"/>
            <a:r>
              <a:rPr lang="zh-TW" altLang="en-US" dirty="0" smtClean="0">
                <a:latin typeface="微軟正黑體" pitchFamily="34" charset="-120"/>
                <a:ea typeface="微軟正黑體" pitchFamily="34" charset="-120"/>
              </a:rPr>
              <a:t>我的表格要像</a:t>
            </a:r>
            <a:r>
              <a:rPr lang="en-US" altLang="zh-TW" dirty="0" smtClean="0">
                <a:latin typeface="微軟正黑體" pitchFamily="34" charset="-120"/>
                <a:ea typeface="微軟正黑體" pitchFamily="34" charset="-120"/>
              </a:rPr>
              <a:t>Excel</a:t>
            </a:r>
            <a:r>
              <a:rPr lang="zh-TW" altLang="en-US" dirty="0" smtClean="0">
                <a:latin typeface="微軟正黑體" pitchFamily="34" charset="-120"/>
                <a:ea typeface="微軟正黑體" pitchFamily="34" charset="-120"/>
              </a:rPr>
              <a:t>一樣可以拖曳欄位改變位置、資料要可以排序、要可以固定或隱藏欄位</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嗯</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最好還有計算功能</a:t>
            </a:r>
            <a:r>
              <a:rPr lang="en-US" altLang="zh-TW" dirty="0" smtClean="0">
                <a:latin typeface="微軟正黑體" pitchFamily="34" charset="-120"/>
                <a:ea typeface="微軟正黑體" pitchFamily="34" charset="-120"/>
              </a:rPr>
              <a:t>…</a:t>
            </a:r>
          </a:p>
          <a:p>
            <a:pPr lvl="2"/>
            <a:r>
              <a:rPr lang="zh-TW" altLang="en-US" dirty="0" smtClean="0">
                <a:latin typeface="微軟正黑體" pitchFamily="34" charset="-120"/>
                <a:ea typeface="微軟正黑體" pitchFamily="34" charset="-120"/>
              </a:rPr>
              <a:t>編輯完資料之後，順便在旁邊產生圖表</a:t>
            </a:r>
            <a:r>
              <a:rPr lang="en-US" altLang="zh-TW" dirty="0" smtClean="0">
                <a:latin typeface="微軟正黑體" pitchFamily="34" charset="-120"/>
                <a:ea typeface="微軟正黑體" pitchFamily="34" charset="-120"/>
              </a:rPr>
              <a:t>…</a:t>
            </a:r>
          </a:p>
          <a:p>
            <a:pPr lvl="1"/>
            <a:r>
              <a:rPr lang="en-US" altLang="zh-TW" sz="3200" dirty="0" smtClean="0">
                <a:latin typeface="微軟正黑體" pitchFamily="34" charset="-120"/>
                <a:ea typeface="微軟正黑體" pitchFamily="34" charset="-120"/>
              </a:rPr>
              <a:t>SA</a:t>
            </a:r>
            <a:r>
              <a:rPr lang="en-US" altLang="zh-TW" sz="3200" dirty="0" smtClean="0">
                <a:latin typeface="微軟正黑體" pitchFamily="34" charset="-120"/>
                <a:ea typeface="微軟正黑體" pitchFamily="34" charset="-120"/>
                <a:sym typeface="Wingdings" pitchFamily="2" charset="2"/>
              </a:rPr>
              <a:t>(…….)</a:t>
            </a:r>
            <a:br>
              <a:rPr lang="en-US" altLang="zh-TW" sz="3200" dirty="0" smtClean="0">
                <a:latin typeface="微軟正黑體" pitchFamily="34" charset="-120"/>
                <a:ea typeface="微軟正黑體" pitchFamily="34" charset="-120"/>
                <a:sym typeface="Wingdings" pitchFamily="2" charset="2"/>
              </a:rPr>
            </a:br>
            <a:r>
              <a:rPr lang="en-US" altLang="zh-TW" sz="3200" dirty="0" smtClean="0">
                <a:latin typeface="微軟正黑體" pitchFamily="34" charset="-120"/>
                <a:ea typeface="微軟正黑體" pitchFamily="34" charset="-120"/>
                <a:sym typeface="Wingdings" pitchFamily="2" charset="2"/>
              </a:rPr>
              <a:t>          </a:t>
            </a:r>
            <a:r>
              <a:rPr lang="en-US" altLang="zh-TW" dirty="0" smtClean="0">
                <a:solidFill>
                  <a:schemeClr val="accent6">
                    <a:lumMod val="60000"/>
                    <a:lumOff val="40000"/>
                  </a:schemeClr>
                </a:solidFill>
                <a:latin typeface="微軟正黑體" pitchFamily="34" charset="-120"/>
                <a:ea typeface="微軟正黑體" pitchFamily="34" charset="-120"/>
                <a:sym typeface="Wingdings" pitchFamily="2" charset="2"/>
              </a:rPr>
              <a:t>(</a:t>
            </a:r>
            <a:r>
              <a:rPr lang="zh-TW" altLang="en-US" dirty="0" smtClean="0">
                <a:solidFill>
                  <a:schemeClr val="accent6">
                    <a:lumMod val="60000"/>
                    <a:lumOff val="40000"/>
                  </a:schemeClr>
                </a:solidFill>
                <a:latin typeface="微軟正黑體" pitchFamily="34" charset="-120"/>
                <a:ea typeface="微軟正黑體" pitchFamily="34" charset="-120"/>
                <a:sym typeface="Wingdings" pitchFamily="2" charset="2"/>
              </a:rPr>
              <a:t>這個客戶是看我們不順眼嗎</a:t>
            </a:r>
            <a:r>
              <a:rPr lang="en-US" altLang="zh-TW" dirty="0" smtClean="0">
                <a:solidFill>
                  <a:schemeClr val="accent6">
                    <a:lumMod val="60000"/>
                    <a:lumOff val="40000"/>
                  </a:schemeClr>
                </a:solidFill>
                <a:latin typeface="微軟正黑體" pitchFamily="34" charset="-120"/>
                <a:ea typeface="微軟正黑體" pitchFamily="34" charset="-120"/>
                <a:sym typeface="Wingdings" pitchFamily="2" charset="2"/>
              </a:rPr>
              <a:t>?)</a:t>
            </a:r>
            <a:endParaRPr lang="zh-TW" altLang="en-US" sz="3200" dirty="0" smtClean="0">
              <a:solidFill>
                <a:schemeClr val="accent6">
                  <a:lumMod val="60000"/>
                  <a:lumOff val="40000"/>
                </a:schemeClr>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941796"/>
          </a:xfrm>
        </p:spPr>
        <p:txBody>
          <a:bodyPr/>
          <a:lstStyle/>
          <a:p>
            <a:r>
              <a:rPr lang="zh-TW" altLang="en-US" sz="4400" dirty="0" smtClean="0">
                <a:latin typeface="微軟正黑體" pitchFamily="34" charset="-120"/>
                <a:ea typeface="微軟正黑體" pitchFamily="34" charset="-120"/>
              </a:rPr>
              <a:t>解決方案總是從問題而來</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sz="2400" dirty="0" smtClean="0">
                <a:solidFill>
                  <a:schemeClr val="tx2"/>
                </a:solidFill>
                <a:latin typeface="微軟正黑體" pitchFamily="34" charset="-120"/>
                <a:ea typeface="微軟正黑體" pitchFamily="34" charset="-120"/>
              </a:rPr>
              <a:t>   </a:t>
            </a:r>
            <a:r>
              <a:rPr lang="en-US" sz="2400" dirty="0" smtClean="0">
                <a:solidFill>
                  <a:schemeClr val="tx2"/>
                </a:solidFill>
                <a:latin typeface="微軟正黑體" pitchFamily="34" charset="-120"/>
                <a:ea typeface="微軟正黑體" pitchFamily="34" charset="-120"/>
              </a:rPr>
              <a:t>- Develop Rich </a:t>
            </a:r>
            <a:r>
              <a:rPr sz="2400" dirty="0" smtClean="0">
                <a:solidFill>
                  <a:schemeClr val="tx2"/>
                </a:solidFill>
                <a:latin typeface="微軟正黑體" pitchFamily="34" charset="-120"/>
                <a:ea typeface="微軟正黑體" pitchFamily="34" charset="-120"/>
              </a:rPr>
              <a:t>Web </a:t>
            </a:r>
            <a:r>
              <a:rPr lang="en-US" sz="2400" dirty="0" smtClean="0">
                <a:solidFill>
                  <a:schemeClr val="tx2"/>
                </a:solidFill>
                <a:latin typeface="微軟正黑體" pitchFamily="34" charset="-120"/>
                <a:ea typeface="微軟正黑體" pitchFamily="34" charset="-120"/>
              </a:rPr>
              <a:t>Application with 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357298"/>
            <a:ext cx="8548718" cy="4136517"/>
          </a:xfrm>
        </p:spPr>
        <p:txBody>
          <a:bodyPr/>
          <a:lstStyle/>
          <a:p>
            <a:r>
              <a:rPr lang="en-US" altLang="zh-TW" sz="3600" dirty="0" smtClean="0">
                <a:latin typeface="微軟正黑體" pitchFamily="34" charset="-120"/>
                <a:ea typeface="微軟正黑體" pitchFamily="34" charset="-120"/>
              </a:rPr>
              <a:t>Web Application</a:t>
            </a:r>
            <a:r>
              <a:rPr lang="zh-TW" altLang="en-US" sz="3600" dirty="0" smtClean="0">
                <a:latin typeface="微軟正黑體" pitchFamily="34" charset="-120"/>
                <a:ea typeface="微軟正黑體" pitchFamily="34" charset="-120"/>
              </a:rPr>
              <a:t>典型的障礙</a:t>
            </a:r>
            <a:endParaRPr lang="en-US" altLang="zh-TW" sz="3600"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類似</a:t>
            </a:r>
            <a:r>
              <a:rPr lang="en-US" altLang="zh-TW" dirty="0" smtClean="0">
                <a:latin typeface="微軟正黑體" pitchFamily="34" charset="-120"/>
                <a:ea typeface="微軟正黑體" pitchFamily="34" charset="-120"/>
              </a:rPr>
              <a:t>Excel</a:t>
            </a:r>
            <a:r>
              <a:rPr lang="zh-TW" altLang="en-US" dirty="0" smtClean="0">
                <a:latin typeface="微軟正黑體" pitchFamily="34" charset="-120"/>
                <a:ea typeface="微軟正黑體" pitchFamily="34" charset="-120"/>
              </a:rPr>
              <a:t>功能的</a:t>
            </a:r>
            <a:r>
              <a:rPr lang="en-US" altLang="zh-TW" dirty="0" smtClean="0">
                <a:latin typeface="微軟正黑體" pitchFamily="34" charset="-120"/>
                <a:ea typeface="微軟正黑體" pitchFamily="34" charset="-120"/>
              </a:rPr>
              <a:t>Grid</a:t>
            </a:r>
          </a:p>
          <a:p>
            <a:pPr lvl="1"/>
            <a:r>
              <a:rPr lang="zh-TW" altLang="en-US" dirty="0" smtClean="0">
                <a:latin typeface="微軟正黑體" pitchFamily="34" charset="-120"/>
                <a:ea typeface="微軟正黑體" pitchFamily="34" charset="-120"/>
              </a:rPr>
              <a:t>動態顯示、可以和使用者互動的圖表</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圖形化、視覺化、即時的數位儀錶板</a:t>
            </a:r>
            <a:endParaRPr lang="en-US" altLang="zh-TW" sz="36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隨著需求訪談次數</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釐清客戶實際需求後</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，往往規格變大</a:t>
            </a:r>
            <a:r>
              <a:rPr lang="en-US" altLang="zh-TW" sz="3600" dirty="0" smtClean="0">
                <a:latin typeface="微軟正黑體" pitchFamily="34" charset="-120"/>
                <a:ea typeface="微軟正黑體" pitchFamily="34" charset="-120"/>
              </a:rPr>
              <a:t>, </a:t>
            </a:r>
            <a:r>
              <a:rPr lang="zh-TW" altLang="en-US" sz="3600" dirty="0" smtClean="0">
                <a:latin typeface="微軟正黑體" pitchFamily="34" charset="-120"/>
                <a:ea typeface="微軟正黑體" pitchFamily="34" charset="-120"/>
              </a:rPr>
              <a:t>功能變多</a:t>
            </a:r>
            <a:r>
              <a:rPr lang="en-US" altLang="zh-TW" sz="3600" dirty="0" smtClean="0">
                <a:latin typeface="微軟正黑體" pitchFamily="34" charset="-120"/>
                <a:ea typeface="微軟正黑體" pitchFamily="34" charset="-120"/>
              </a:rPr>
              <a:t>, </a:t>
            </a:r>
            <a:r>
              <a:rPr lang="zh-TW" altLang="en-US" sz="3600" dirty="0" smtClean="0">
                <a:latin typeface="微軟正黑體" pitchFamily="34" charset="-120"/>
                <a:ea typeface="微軟正黑體" pitchFamily="34" charset="-120"/>
              </a:rPr>
              <a:t>成本變高</a:t>
            </a:r>
            <a:r>
              <a:rPr lang="en-US" altLang="zh-TW" sz="3600" dirty="0" smtClean="0">
                <a:latin typeface="微軟正黑體" pitchFamily="34" charset="-120"/>
                <a:ea typeface="微軟正黑體" pitchFamily="34" charset="-120"/>
              </a:rPr>
              <a:t>…</a:t>
            </a:r>
          </a:p>
          <a:p>
            <a:r>
              <a:rPr lang="zh-TW" altLang="en-US" sz="3600" dirty="0" smtClean="0">
                <a:latin typeface="微軟正黑體" pitchFamily="34" charset="-120"/>
                <a:ea typeface="微軟正黑體" pitchFamily="34" charset="-120"/>
              </a:rPr>
              <a:t>但客戶滿意度呢</a:t>
            </a:r>
            <a:r>
              <a:rPr lang="en-US" altLang="zh-TW" sz="3600" dirty="0" smtClean="0">
                <a:latin typeface="微軟正黑體" pitchFamily="34" charset="-120"/>
                <a:ea typeface="微軟正黑體" pitchFamily="34" charset="-120"/>
              </a:rPr>
              <a:t>? </a:t>
            </a:r>
            <a:r>
              <a:rPr lang="zh-TW" altLang="en-US" sz="3600" dirty="0" smtClean="0">
                <a:latin typeface="微軟正黑體" pitchFamily="34" charset="-120"/>
                <a:ea typeface="微軟正黑體" pitchFamily="34" charset="-120"/>
              </a:rPr>
              <a:t>不見得相對提高</a:t>
            </a:r>
            <a:r>
              <a:rPr lang="en-US" altLang="zh-TW" sz="3600" dirty="0" smtClean="0">
                <a:latin typeface="微軟正黑體" pitchFamily="34" charset="-120"/>
                <a:ea typeface="微軟正黑體" pitchFamily="34" charset="-120"/>
              </a:rPr>
              <a:t>!!!</a:t>
            </a:r>
            <a:endParaRPr lang="zh-TW" altLang="en-US" sz="3600" dirty="0" smtClean="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941796"/>
          </a:xfrm>
        </p:spPr>
        <p:txBody>
          <a:bodyPr/>
          <a:lstStyle/>
          <a:p>
            <a:r>
              <a:rPr lang="zh-TW" altLang="en-US" sz="4400" dirty="0" smtClean="0">
                <a:latin typeface="微軟正黑體" pitchFamily="34" charset="-120"/>
                <a:ea typeface="微軟正黑體" pitchFamily="34" charset="-120"/>
              </a:rPr>
              <a:t>解決方案總是從問題而來</a:t>
            </a:r>
            <a:r>
              <a:rPr lang="en-US" sz="4400" dirty="0" smtClean="0">
                <a:latin typeface="微軟正黑體" pitchFamily="34" charset="-120"/>
                <a:ea typeface="微軟正黑體" pitchFamily="34" charset="-120"/>
              </a:rPr>
              <a:t/>
            </a:r>
            <a:br>
              <a:rPr lang="en-US" sz="4400" dirty="0" smtClean="0">
                <a:latin typeface="微軟正黑體" pitchFamily="34" charset="-120"/>
                <a:ea typeface="微軟正黑體" pitchFamily="34" charset="-120"/>
              </a:rPr>
            </a:br>
            <a:r>
              <a:rPr sz="2400" dirty="0" smtClean="0">
                <a:solidFill>
                  <a:schemeClr val="tx2"/>
                </a:solidFill>
                <a:latin typeface="微軟正黑體" pitchFamily="34" charset="-120"/>
                <a:ea typeface="微軟正黑體" pitchFamily="34" charset="-120"/>
              </a:rPr>
              <a:t>   </a:t>
            </a:r>
            <a:r>
              <a:rPr lang="en-US" sz="2400" dirty="0" smtClean="0">
                <a:solidFill>
                  <a:schemeClr val="tx2"/>
                </a:solidFill>
                <a:latin typeface="微軟正黑體" pitchFamily="34" charset="-120"/>
                <a:ea typeface="微軟正黑體" pitchFamily="34" charset="-120"/>
              </a:rPr>
              <a:t>- Develop Rich </a:t>
            </a:r>
            <a:r>
              <a:rPr sz="2400" dirty="0" smtClean="0">
                <a:solidFill>
                  <a:schemeClr val="tx2"/>
                </a:solidFill>
                <a:latin typeface="微軟正黑體" pitchFamily="34" charset="-120"/>
                <a:ea typeface="微軟正黑體" pitchFamily="34" charset="-120"/>
              </a:rPr>
              <a:t>Web </a:t>
            </a:r>
            <a:r>
              <a:rPr lang="en-US" sz="2400" dirty="0" smtClean="0">
                <a:solidFill>
                  <a:schemeClr val="tx2"/>
                </a:solidFill>
                <a:latin typeface="微軟正黑體" pitchFamily="34" charset="-120"/>
                <a:ea typeface="微軟正黑體" pitchFamily="34" charset="-120"/>
              </a:rPr>
              <a:t>Application with Silverlight Toolkit</a:t>
            </a:r>
            <a:endParaRPr lang="en-US" sz="4400" dirty="0">
              <a:solidFill>
                <a:schemeClr val="tx2"/>
              </a:solidFill>
              <a:latin typeface="微軟正黑體" pitchFamily="34" charset="-120"/>
              <a:ea typeface="微軟正黑體" pitchFamily="34" charset="-120"/>
            </a:endParaRPr>
          </a:p>
        </p:txBody>
      </p:sp>
      <p:sp>
        <p:nvSpPr>
          <p:cNvPr id="3" name="Text Placeholder 2"/>
          <p:cNvSpPr>
            <a:spLocks noGrp="1"/>
          </p:cNvSpPr>
          <p:nvPr>
            <p:ph idx="1"/>
          </p:nvPr>
        </p:nvSpPr>
        <p:spPr>
          <a:xfrm>
            <a:off x="381000" y="1357298"/>
            <a:ext cx="8382000" cy="3182410"/>
          </a:xfrm>
        </p:spPr>
        <p:txBody>
          <a:bodyPr/>
          <a:lstStyle/>
          <a:p>
            <a:r>
              <a:rPr lang="en-US" altLang="zh-TW" sz="3600" dirty="0" smtClean="0">
                <a:latin typeface="微軟正黑體" pitchFamily="34" charset="-120"/>
                <a:ea typeface="微軟正黑體" pitchFamily="34" charset="-120"/>
              </a:rPr>
              <a:t>Silverlight </a:t>
            </a:r>
            <a:r>
              <a:rPr lang="zh-TW" altLang="en-US" sz="3600" dirty="0" smtClean="0">
                <a:latin typeface="微軟正黑體" pitchFamily="34" charset="-120"/>
                <a:ea typeface="微軟正黑體" pitchFamily="34" charset="-120"/>
              </a:rPr>
              <a:t>可以提供什麼</a:t>
            </a:r>
            <a:r>
              <a:rPr lang="en-US" altLang="zh-TW" sz="3600" dirty="0" smtClean="0">
                <a:latin typeface="微軟正黑體" pitchFamily="34" charset="-120"/>
                <a:ea typeface="微軟正黑體" pitchFamily="34" charset="-120"/>
              </a:rPr>
              <a:t>?</a:t>
            </a:r>
          </a:p>
          <a:p>
            <a:r>
              <a:rPr lang="zh-TW" altLang="en-US" sz="3600" dirty="0" smtClean="0">
                <a:latin typeface="微軟正黑體" pitchFamily="34" charset="-120"/>
                <a:ea typeface="微軟正黑體" pitchFamily="34" charset="-120"/>
              </a:rPr>
              <a:t>拜託，真的不只是搞炫而已</a:t>
            </a:r>
            <a:r>
              <a:rPr lang="en-US" altLang="zh-TW" sz="3600" dirty="0" smtClean="0">
                <a:latin typeface="微軟正黑體" pitchFamily="34" charset="-120"/>
                <a:ea typeface="微軟正黑體" pitchFamily="34" charset="-120"/>
              </a:rPr>
              <a:t>…</a:t>
            </a:r>
          </a:p>
          <a:p>
            <a:r>
              <a:rPr lang="zh-TW" altLang="en-US" sz="3600" dirty="0" smtClean="0">
                <a:latin typeface="微軟正黑體" pitchFamily="34" charset="-120"/>
                <a:ea typeface="微軟正黑體" pitchFamily="34" charset="-120"/>
              </a:rPr>
              <a:t>高互動性以及網頁上豐富的可能性</a:t>
            </a:r>
            <a:r>
              <a:rPr lang="en-US" altLang="zh-TW" sz="3600" dirty="0" smtClean="0">
                <a:latin typeface="微軟正黑體" pitchFamily="34" charset="-120"/>
                <a:ea typeface="微軟正黑體" pitchFamily="34" charset="-120"/>
              </a:rPr>
              <a:t>…</a:t>
            </a:r>
          </a:p>
          <a:p>
            <a:pPr lvl="0">
              <a:lnSpc>
                <a:spcPct val="150000"/>
              </a:lnSpc>
            </a:pPr>
            <a:r>
              <a:rPr lang="zh-TW" altLang="en-US" sz="3600" dirty="0" smtClean="0">
                <a:latin typeface="微軟正黑體" pitchFamily="34" charset="-120"/>
                <a:ea typeface="微軟正黑體" pitchFamily="34" charset="-120"/>
              </a:rPr>
              <a:t>你可能錯過了什麼</a:t>
            </a:r>
            <a:r>
              <a:rPr lang="en-US" altLang="zh-TW" sz="3600" dirty="0" smtClean="0">
                <a:latin typeface="微軟正黑體" pitchFamily="34" charset="-120"/>
                <a:ea typeface="微軟正黑體" pitchFamily="34" charset="-120"/>
              </a:rPr>
              <a:t>?</a:t>
            </a:r>
            <a:r>
              <a:rPr lang="en-US" sz="3600" b="1" dirty="0" smtClean="0">
                <a:solidFill>
                  <a:srgbClr val="FFFF00"/>
                </a:solidFill>
                <a:latin typeface="微軟正黑體" pitchFamily="34" charset="-120"/>
                <a:ea typeface="微軟正黑體" pitchFamily="34" charset="-120"/>
              </a:rPr>
              <a:t> </a:t>
            </a:r>
            <a:r>
              <a:rPr lang="en-US" sz="1800" b="1" dirty="0" smtClean="0">
                <a:solidFill>
                  <a:srgbClr val="FFFF00"/>
                </a:solidFill>
                <a:latin typeface="微軟正黑體" pitchFamily="34" charset="-120"/>
                <a:ea typeface="微軟正黑體" pitchFamily="34" charset="-120"/>
              </a:rPr>
              <a:t>http://studyhost.blogspot.com/</a:t>
            </a:r>
          </a:p>
          <a:p>
            <a:pPr>
              <a:lnSpc>
                <a:spcPct val="150000"/>
              </a:lnSpc>
            </a:pPr>
            <a:endParaRPr lang="zh-TW" altLang="en-US" sz="1800" dirty="0" smtClean="0">
              <a:latin typeface="微軟正黑體" pitchFamily="34" charset="-120"/>
              <a:ea typeface="微軟正黑體" pitchFamily="34" charset="-120"/>
            </a:endParaRPr>
          </a:p>
        </p:txBody>
      </p:sp>
      <p:pic>
        <p:nvPicPr>
          <p:cNvPr id="4" name="圖片 3" descr="Silverlight 2.0 developer reference.png"/>
          <p:cNvPicPr>
            <a:picLocks noChangeAspect="1"/>
          </p:cNvPicPr>
          <p:nvPr/>
        </p:nvPicPr>
        <p:blipFill>
          <a:blip r:embed="rId3"/>
          <a:stretch>
            <a:fillRect/>
          </a:stretch>
        </p:blipFill>
        <p:spPr>
          <a:xfrm>
            <a:off x="4814405" y="3929066"/>
            <a:ext cx="4043875" cy="2516751"/>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08_Taiwan_4-3">
  <a:themeElements>
    <a:clrScheme name="TechEd 2008 colors">
      <a:dk1>
        <a:srgbClr val="000000"/>
      </a:dk1>
      <a:lt1>
        <a:srgbClr val="FFFFFF"/>
      </a:lt1>
      <a:dk2>
        <a:srgbClr val="5F5F5F"/>
      </a:dk2>
      <a:lt2>
        <a:srgbClr val="2DB557"/>
      </a:lt2>
      <a:accent1>
        <a:srgbClr val="FFC000"/>
      </a:accent1>
      <a:accent2>
        <a:srgbClr val="2DB557"/>
      </a:accent2>
      <a:accent3>
        <a:srgbClr val="DF8045"/>
      </a:accent3>
      <a:accent4>
        <a:srgbClr val="2A86DA"/>
      </a:accent4>
      <a:accent5>
        <a:srgbClr val="FF9929"/>
      </a:accent5>
      <a:accent6>
        <a:srgbClr val="808080"/>
      </a:accent6>
      <a:hlink>
        <a:srgbClr val="AAF0BC"/>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TechEd_2008_Taiwan_4-3</Template>
  <TotalTime>3361</TotalTime>
  <Words>8214</Words>
  <Application>Microsoft Office PowerPoint</Application>
  <PresentationFormat>如螢幕大小 (4:3)</PresentationFormat>
  <Paragraphs>835</Paragraphs>
  <Slides>54</Slides>
  <Notes>52</Notes>
  <HiddenSlides>0</HiddenSlides>
  <MMClips>0</MMClips>
  <ScaleCrop>false</ScaleCrop>
  <HeadingPairs>
    <vt:vector size="4" baseType="variant">
      <vt:variant>
        <vt:lpstr>佈景主題</vt:lpstr>
      </vt:variant>
      <vt:variant>
        <vt:i4>1</vt:i4>
      </vt:variant>
      <vt:variant>
        <vt:lpstr>投影片標題</vt:lpstr>
      </vt:variant>
      <vt:variant>
        <vt:i4>54</vt:i4>
      </vt:variant>
    </vt:vector>
  </HeadingPairs>
  <TitlesOfParts>
    <vt:vector size="55" baseType="lpstr">
      <vt:lpstr>TechEd_2008_Taiwan_4-3</vt:lpstr>
      <vt:lpstr>利用Silverlight Toolkit         豐富你的Web應用程式</vt:lpstr>
      <vt:lpstr>投影片 2</vt:lpstr>
      <vt:lpstr>解決方案總是從問題而來    - Develop Rich Web Application with Silverlight Toolkit</vt:lpstr>
      <vt:lpstr>解決方案總是從問題而來    - Develop Rich Web Application with Silverlight Toolkit</vt:lpstr>
      <vt:lpstr>解決方案總是從問題而來    - Develop Rich Web Application with Silverlight Toolkit</vt:lpstr>
      <vt:lpstr>解決方案總是從問題而來    - Develop Rich Web Application with Silverlight Toolkit</vt:lpstr>
      <vt:lpstr>解決方案總是從問題而來    - Develop Rich Web Application with Silverlight Toolkit</vt:lpstr>
      <vt:lpstr>解決方案總是從問題而來    - Develop Rich Web Application with Silverlight Toolkit</vt:lpstr>
      <vt:lpstr>解決方案總是從問題而來    - Develop Rich Web Application with Silverlight Toolkit</vt:lpstr>
      <vt:lpstr>本場次大綱    - Develop Rich Web Application with Silverlight Toolkit</vt:lpstr>
      <vt:lpstr>一般控件 Silverlight Toolkit</vt:lpstr>
      <vt:lpstr>輸入控件 Silverlight Toolkit</vt:lpstr>
      <vt:lpstr>圖表相關控件 Silverlight Toolkit</vt:lpstr>
      <vt:lpstr>主題樣式相關功能 Silverlight Toolkit</vt:lpstr>
      <vt:lpstr>投影片 15</vt:lpstr>
      <vt:lpstr>一般控件 - AutoCompleteBox Silverlight Toolkit</vt:lpstr>
      <vt:lpstr>AutoCompleteBox-SearchMode</vt:lpstr>
      <vt:lpstr>一般控件 - AutoCompleteBox Silverlight Toolkit</vt:lpstr>
      <vt:lpstr>一般控件 - AutoCompleteBox Silverlight Toolkit</vt:lpstr>
      <vt:lpstr>一般控件 - WrapPanel Silverlight Toolkit</vt:lpstr>
      <vt:lpstr>一般控件 - DockPanel Silverlight Toolkit</vt:lpstr>
      <vt:lpstr>一般控件 - DockPanel Silverlight Toolkit</vt:lpstr>
      <vt:lpstr>一般控件 - ViewBox Silverlight Toolkit</vt:lpstr>
      <vt:lpstr>一般控件 - HeaderedItemsControl  Silverlight Toolkit</vt:lpstr>
      <vt:lpstr>一般控件 - ExpanderControl  Silverlight Toolkit</vt:lpstr>
      <vt:lpstr>一般控件 - TreeView Silverlight Toolkit</vt:lpstr>
      <vt:lpstr>投影片 27</vt:lpstr>
      <vt:lpstr>輸入控件 - ButtonSpinner  Silverlight Toolkit</vt:lpstr>
      <vt:lpstr>輸入控件 - NumericUpDown  Silverlight Toolkit</vt:lpstr>
      <vt:lpstr>輸入控件 - UpDownBase Silverlight Toolkit</vt:lpstr>
      <vt:lpstr>投影片 31</vt:lpstr>
      <vt:lpstr>支援的圖表種類 Silverlight DataVisualization</vt:lpstr>
      <vt:lpstr>圖表結構 Silverlight DataVisualization</vt:lpstr>
      <vt:lpstr>以Xaml Code表達一張圖表 Silverlight DataVisualization</vt:lpstr>
      <vt:lpstr>以Xaml Code客製化軸線 Silverlight DataVisualization</vt:lpstr>
      <vt:lpstr>以Xaml Code客製化繪製區域背景 Silverlight DataVisualization</vt:lpstr>
      <vt:lpstr>以Xaml Code客製化繪製區域背景 Silverlight DataVisualization</vt:lpstr>
      <vt:lpstr>以Xaml Code客製化圖表顏色 Silverlight DataVisualization</vt:lpstr>
      <vt:lpstr>以Xaml Code客製化圖表顏色 Silverlight DataVisualization</vt:lpstr>
      <vt:lpstr>以Xaml Code表達一張圖表-使用資料繫結 Silverlight DataVisualization</vt:lpstr>
      <vt:lpstr>以程式碼動態產生圖表 Silverlight DataVisualization</vt:lpstr>
      <vt:lpstr>以程式碼動態產生圖表 Silverlight DataVisualization</vt:lpstr>
      <vt:lpstr>以程式碼動態產生圖表-使用資料繫結 Silverlight DataVisualization</vt:lpstr>
      <vt:lpstr>資料繫結 與 動態數據顯示 Silverlight DataVisualization</vt:lpstr>
      <vt:lpstr>資料繫結 與 後端資料庫內容 Silverlight DataVisualization</vt:lpstr>
      <vt:lpstr>資料繫結 與 後端資料庫內容  -透過Linq抓取資料</vt:lpstr>
      <vt:lpstr>資料繫結 與 後端資料庫內容  -非同步調用WCF Service</vt:lpstr>
      <vt:lpstr>資料繫結 與 後端資料庫內容  -非同步調用WCF Service</vt:lpstr>
      <vt:lpstr>投影片 49</vt:lpstr>
      <vt:lpstr>Theme與ImplicitStyleManager  Silverlight Theme</vt:lpstr>
      <vt:lpstr>Theme與ImplicitStyleManager   Theme與ImplicitStyleManager </vt:lpstr>
      <vt:lpstr>Theme與ImplicitStyleManager   Theme與ImplicitStyleManager </vt:lpstr>
      <vt:lpstr>投影片 53</vt:lpstr>
      <vt:lpstr>投影片 54</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subject>Tech Ed 2008</dc:subject>
  <dc:creator>jliao</dc:creator>
  <cp:keywords>Technical, partners and customers, dev, developers, developer, IT IT Pro Pros Professionals,</cp:keywords>
  <dc:description>Template: Maryfj_x000d_
Formatting:_x000d_
Event Date: _x000d_
Event Location:_x000d_
Audience: Technical, partners and customers, dev, developers, developer, IT IT Pro Pros Professionals,</dc:description>
  <cp:lastModifiedBy>David</cp:lastModifiedBy>
  <cp:revision>171</cp:revision>
  <dcterms:created xsi:type="dcterms:W3CDTF">2008-08-08T05:43:41Z</dcterms:created>
  <dcterms:modified xsi:type="dcterms:W3CDTF">2008-12-02T01:03:54Z</dcterms:modified>
</cp:coreProperties>
</file>