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61"/>
  </p:notesMasterIdLst>
  <p:handoutMasterIdLst>
    <p:handoutMasterId r:id="rId62"/>
  </p:handoutMasterIdLst>
  <p:sldIdLst>
    <p:sldId id="260" r:id="rId2"/>
    <p:sldId id="310" r:id="rId3"/>
    <p:sldId id="359" r:id="rId4"/>
    <p:sldId id="342" r:id="rId5"/>
    <p:sldId id="360" r:id="rId6"/>
    <p:sldId id="344" r:id="rId7"/>
    <p:sldId id="340" r:id="rId8"/>
    <p:sldId id="361" r:id="rId9"/>
    <p:sldId id="363" r:id="rId10"/>
    <p:sldId id="404" r:id="rId11"/>
    <p:sldId id="365" r:id="rId12"/>
    <p:sldId id="391" r:id="rId13"/>
    <p:sldId id="392" r:id="rId14"/>
    <p:sldId id="369" r:id="rId15"/>
    <p:sldId id="370" r:id="rId16"/>
    <p:sldId id="372" r:id="rId17"/>
    <p:sldId id="350" r:id="rId18"/>
    <p:sldId id="346" r:id="rId19"/>
    <p:sldId id="345" r:id="rId20"/>
    <p:sldId id="371" r:id="rId21"/>
    <p:sldId id="373" r:id="rId22"/>
    <p:sldId id="375" r:id="rId23"/>
    <p:sldId id="388" r:id="rId24"/>
    <p:sldId id="376" r:id="rId25"/>
    <p:sldId id="393" r:id="rId26"/>
    <p:sldId id="328" r:id="rId27"/>
    <p:sldId id="330" r:id="rId28"/>
    <p:sldId id="329" r:id="rId29"/>
    <p:sldId id="394" r:id="rId30"/>
    <p:sldId id="331" r:id="rId31"/>
    <p:sldId id="334" r:id="rId32"/>
    <p:sldId id="356" r:id="rId33"/>
    <p:sldId id="395" r:id="rId34"/>
    <p:sldId id="396" r:id="rId35"/>
    <p:sldId id="335" r:id="rId36"/>
    <p:sldId id="397" r:id="rId37"/>
    <p:sldId id="398" r:id="rId38"/>
    <p:sldId id="399" r:id="rId39"/>
    <p:sldId id="400" r:id="rId40"/>
    <p:sldId id="358" r:id="rId41"/>
    <p:sldId id="377" r:id="rId42"/>
    <p:sldId id="389" r:id="rId43"/>
    <p:sldId id="378" r:id="rId44"/>
    <p:sldId id="337" r:id="rId45"/>
    <p:sldId id="402" r:id="rId46"/>
    <p:sldId id="338" r:id="rId47"/>
    <p:sldId id="403" r:id="rId48"/>
    <p:sldId id="379" r:id="rId49"/>
    <p:sldId id="380" r:id="rId50"/>
    <p:sldId id="381" r:id="rId51"/>
    <p:sldId id="343" r:id="rId52"/>
    <p:sldId id="385" r:id="rId53"/>
    <p:sldId id="386" r:id="rId54"/>
    <p:sldId id="383" r:id="rId55"/>
    <p:sldId id="387" r:id="rId56"/>
    <p:sldId id="384" r:id="rId57"/>
    <p:sldId id="319" r:id="rId58"/>
    <p:sldId id="327" r:id="rId59"/>
    <p:sldId id="324" r:id="rId6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9" clrIdx="0"/>
  <p:cmAuthor id="1" name="claireh" initials="ceh"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B486"/>
    <a:srgbClr val="F4C19A"/>
    <a:srgbClr val="F6C9A8"/>
    <a:srgbClr val="ED9655"/>
    <a:srgbClr val="EA883E"/>
    <a:srgbClr val="F0A770"/>
    <a:srgbClr val="99C8DF"/>
    <a:srgbClr val="A2CDE2"/>
    <a:srgbClr val="9BCFE9"/>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4054" autoAdjust="0"/>
    <p:restoredTop sz="79928" autoAdjust="0"/>
  </p:normalViewPr>
  <p:slideViewPr>
    <p:cSldViewPr snapToGrid="0">
      <p:cViewPr varScale="1">
        <p:scale>
          <a:sx n="46" d="100"/>
          <a:sy n="46" d="100"/>
        </p:scale>
        <p:origin x="-826" y="-72"/>
      </p:cViewPr>
      <p:guideLst>
        <p:guide orient="horz" pos="144"/>
        <p:guide orient="horz" pos="1488"/>
        <p:guide orient="horz" pos="1200"/>
        <p:guide orient="horz" pos="2304"/>
        <p:guide orient="horz" pos="891"/>
        <p:guide orient="horz" pos="4175"/>
        <p:guide pos="2880"/>
        <p:guide pos="240"/>
        <p:guide pos="460"/>
        <p:guide pos="5520"/>
        <p:guide pos="864"/>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37965-1636-4569-9F84-48A0146920B5}" type="doc">
      <dgm:prSet loTypeId="urn:microsoft.com/office/officeart/2005/8/layout/vList5" loCatId="list" qsTypeId="urn:microsoft.com/office/officeart/2005/8/quickstyle/simple5" qsCatId="simple" csTypeId="urn:microsoft.com/office/officeart/2005/8/colors/accent6_2" csCatId="accent6" phldr="1"/>
      <dgm:spPr/>
      <dgm:t>
        <a:bodyPr/>
        <a:lstStyle/>
        <a:p>
          <a:endParaRPr lang="en-US"/>
        </a:p>
      </dgm:t>
    </dgm:pt>
    <dgm:pt modelId="{76FC4E09-D9C6-4968-AB08-3D831A3F51DE}">
      <dgm:prSet phldrT="[Text]" custT="1"/>
      <dgm:spPr/>
      <dgm:t>
        <a:bodyPr/>
        <a:lstStyle/>
        <a:p>
          <a:r>
            <a:rPr lang="en-US" sz="3200" dirty="0" smtClean="0"/>
            <a:t>URIs</a:t>
          </a:r>
          <a:endParaRPr lang="en-US" sz="3200" dirty="0"/>
        </a:p>
      </dgm:t>
    </dgm:pt>
    <dgm:pt modelId="{D1D56525-AD7D-4D2E-BB51-6114DAD0C471}" type="parTrans" cxnId="{322DBFC6-5E42-468C-9AE0-B4D2C523998E}">
      <dgm:prSet/>
      <dgm:spPr/>
      <dgm:t>
        <a:bodyPr/>
        <a:lstStyle/>
        <a:p>
          <a:endParaRPr lang="en-US"/>
        </a:p>
      </dgm:t>
    </dgm:pt>
    <dgm:pt modelId="{4FBCE2DB-DDD4-4BDE-807A-2EC0D699F4A6}" type="sibTrans" cxnId="{322DBFC6-5E42-468C-9AE0-B4D2C523998E}">
      <dgm:prSet/>
      <dgm:spPr/>
      <dgm:t>
        <a:bodyPr/>
        <a:lstStyle/>
        <a:p>
          <a:endParaRPr lang="en-US"/>
        </a:p>
      </dgm:t>
    </dgm:pt>
    <dgm:pt modelId="{111E101C-D9FA-472F-9B76-82B986350C16}">
      <dgm:prSet phldrT="[Text]"/>
      <dgm:spPr>
        <a:solidFill>
          <a:srgbClr val="FFFFFF"/>
        </a:solidFill>
      </dgm:spPr>
      <dgm:t>
        <a:bodyPr/>
        <a:lstStyle/>
        <a:p>
          <a:r>
            <a:rPr lang="zh-TW" altLang="en-US" dirty="0" smtClean="0">
              <a:solidFill>
                <a:srgbClr val="002060"/>
              </a:solidFill>
              <a:latin typeface="微軟正黑體" pitchFamily="34" charset="-120"/>
              <a:ea typeface="微軟正黑體" pitchFamily="34" charset="-120"/>
            </a:rPr>
            <a:t>所有資源皆可透過</a:t>
          </a:r>
          <a:r>
            <a:rPr lang="en-US" altLang="zh-TW" dirty="0" smtClean="0">
              <a:solidFill>
                <a:srgbClr val="002060"/>
              </a:solidFill>
              <a:latin typeface="微軟正黑體" pitchFamily="34" charset="-120"/>
              <a:ea typeface="微軟正黑體" pitchFamily="34" charset="-120"/>
            </a:rPr>
            <a:t>URIs</a:t>
          </a:r>
          <a:r>
            <a:rPr lang="zh-TW" altLang="en-US" dirty="0" smtClean="0">
              <a:solidFill>
                <a:srgbClr val="002060"/>
              </a:solidFill>
              <a:latin typeface="微軟正黑體" pitchFamily="34" charset="-120"/>
              <a:ea typeface="微軟正黑體" pitchFamily="34" charset="-120"/>
            </a:rPr>
            <a:t>來定址</a:t>
          </a:r>
          <a:endParaRPr lang="en-US" dirty="0">
            <a:solidFill>
              <a:srgbClr val="002060"/>
            </a:solidFill>
            <a:latin typeface="微軟正黑體" pitchFamily="34" charset="-120"/>
            <a:ea typeface="微軟正黑體" pitchFamily="34" charset="-120"/>
          </a:endParaRPr>
        </a:p>
      </dgm:t>
    </dgm:pt>
    <dgm:pt modelId="{60455869-C6E2-4448-89A0-43E771E81868}" type="parTrans" cxnId="{56CA4155-055C-4F6F-82AA-D7005D59FB81}">
      <dgm:prSet/>
      <dgm:spPr/>
      <dgm:t>
        <a:bodyPr/>
        <a:lstStyle/>
        <a:p>
          <a:endParaRPr lang="en-US"/>
        </a:p>
      </dgm:t>
    </dgm:pt>
    <dgm:pt modelId="{56F6426B-DD37-4039-9364-BB8BA4E0937D}" type="sibTrans" cxnId="{56CA4155-055C-4F6F-82AA-D7005D59FB81}">
      <dgm:prSet/>
      <dgm:spPr/>
      <dgm:t>
        <a:bodyPr/>
        <a:lstStyle/>
        <a:p>
          <a:endParaRPr lang="en-US"/>
        </a:p>
      </dgm:t>
    </dgm:pt>
    <dgm:pt modelId="{52756E20-1F93-4D1F-9987-66177DEBD790}">
      <dgm:prSet phldrT="[Text]" custT="1"/>
      <dgm:spPr/>
      <dgm:t>
        <a:bodyPr/>
        <a:lstStyle/>
        <a:p>
          <a:r>
            <a:rPr lang="en-US" sz="3200" dirty="0" smtClean="0"/>
            <a:t>HTTP</a:t>
          </a:r>
          <a:endParaRPr lang="en-US" sz="3200" dirty="0"/>
        </a:p>
      </dgm:t>
    </dgm:pt>
    <dgm:pt modelId="{B5DB13C7-5B51-4DF4-9AEA-91F55C24D24E}" type="parTrans" cxnId="{D2ED80D9-2ED0-414D-A9A7-172500B31C81}">
      <dgm:prSet/>
      <dgm:spPr/>
      <dgm:t>
        <a:bodyPr/>
        <a:lstStyle/>
        <a:p>
          <a:endParaRPr lang="en-US"/>
        </a:p>
      </dgm:t>
    </dgm:pt>
    <dgm:pt modelId="{03D46907-46CE-47FF-BD96-241DDD836B3C}" type="sibTrans" cxnId="{D2ED80D9-2ED0-414D-A9A7-172500B31C81}">
      <dgm:prSet/>
      <dgm:spPr/>
      <dgm:t>
        <a:bodyPr/>
        <a:lstStyle/>
        <a:p>
          <a:endParaRPr lang="en-US"/>
        </a:p>
      </dgm:t>
    </dgm:pt>
    <dgm:pt modelId="{F63D9EDB-73AB-4EAE-B97C-2ACD9845BAF8}">
      <dgm:prSet phldrT="[Text]"/>
      <dgm:spPr>
        <a:solidFill>
          <a:srgbClr val="FFFFFF"/>
        </a:solidFill>
      </dgm:spPr>
      <dgm:t>
        <a:bodyPr/>
        <a:lstStyle/>
        <a:p>
          <a:r>
            <a:rPr lang="zh-TW" altLang="en-US" dirty="0" smtClean="0">
              <a:solidFill>
                <a:srgbClr val="002060"/>
              </a:solidFill>
              <a:latin typeface="微軟正黑體" pitchFamily="34" charset="-120"/>
              <a:ea typeface="微軟正黑體" pitchFamily="34" charset="-120"/>
            </a:rPr>
            <a:t>資料即資源</a:t>
          </a:r>
          <a:r>
            <a:rPr lang="en-US" dirty="0" smtClean="0">
              <a:solidFill>
                <a:srgbClr val="002060"/>
              </a:solidFill>
              <a:latin typeface="微軟正黑體" pitchFamily="34" charset="-120"/>
              <a:ea typeface="微軟正黑體" pitchFamily="34" charset="-120"/>
            </a:rPr>
            <a:t>, </a:t>
          </a:r>
          <a:r>
            <a:rPr lang="zh-TW" altLang="en-US" dirty="0" smtClean="0">
              <a:solidFill>
                <a:srgbClr val="002060"/>
              </a:solidFill>
              <a:latin typeface="微軟正黑體" pitchFamily="34" charset="-120"/>
              <a:ea typeface="微軟正黑體" pitchFamily="34" charset="-120"/>
            </a:rPr>
            <a:t>使用</a:t>
          </a:r>
          <a:r>
            <a:rPr lang="en-US" dirty="0" smtClean="0">
              <a:solidFill>
                <a:srgbClr val="002060"/>
              </a:solidFill>
              <a:latin typeface="微軟正黑體" pitchFamily="34" charset="-120"/>
              <a:ea typeface="微軟正黑體" pitchFamily="34" charset="-120"/>
            </a:rPr>
            <a:t>HTTP verbs</a:t>
          </a:r>
          <a:r>
            <a:rPr lang="zh-TW" altLang="en-US" dirty="0" smtClean="0">
              <a:solidFill>
                <a:srgbClr val="002060"/>
              </a:solidFill>
              <a:latin typeface="微軟正黑體" pitchFamily="34" charset="-120"/>
              <a:ea typeface="微軟正黑體" pitchFamily="34" charset="-120"/>
            </a:rPr>
            <a:t>進行操作</a:t>
          </a:r>
          <a:endParaRPr lang="en-US" dirty="0">
            <a:solidFill>
              <a:srgbClr val="002060"/>
            </a:solidFill>
            <a:latin typeface="微軟正黑體" pitchFamily="34" charset="-120"/>
            <a:ea typeface="微軟正黑體" pitchFamily="34" charset="-120"/>
          </a:endParaRPr>
        </a:p>
      </dgm:t>
    </dgm:pt>
    <dgm:pt modelId="{08B33D85-6199-4A51-A184-F39366C0EA7B}" type="parTrans" cxnId="{2490E9A9-24DD-4054-B347-9437B5DFE81B}">
      <dgm:prSet/>
      <dgm:spPr/>
      <dgm:t>
        <a:bodyPr/>
        <a:lstStyle/>
        <a:p>
          <a:endParaRPr lang="en-US"/>
        </a:p>
      </dgm:t>
    </dgm:pt>
    <dgm:pt modelId="{6D58ED4B-3D5D-44FD-BE88-3161BD1E153F}" type="sibTrans" cxnId="{2490E9A9-24DD-4054-B347-9437B5DFE81B}">
      <dgm:prSet/>
      <dgm:spPr/>
      <dgm:t>
        <a:bodyPr/>
        <a:lstStyle/>
        <a:p>
          <a:endParaRPr lang="en-US"/>
        </a:p>
      </dgm:t>
    </dgm:pt>
    <dgm:pt modelId="{D31A48A3-6F15-44F4-A064-1D2798572B54}">
      <dgm:prSet phldrT="[Text]" custT="1"/>
      <dgm:spPr/>
      <dgm:t>
        <a:bodyPr/>
        <a:lstStyle/>
        <a:p>
          <a:r>
            <a:rPr lang="en-US" sz="3200" dirty="0" smtClean="0"/>
            <a:t>Formats</a:t>
          </a:r>
          <a:endParaRPr lang="en-US" sz="3200" dirty="0"/>
        </a:p>
      </dgm:t>
    </dgm:pt>
    <dgm:pt modelId="{A6865AAF-C210-49FA-8974-C48DCF18E021}" type="parTrans" cxnId="{B8F5AB3D-F40E-4F48-8252-4A8C6CC57CFC}">
      <dgm:prSet/>
      <dgm:spPr/>
      <dgm:t>
        <a:bodyPr/>
        <a:lstStyle/>
        <a:p>
          <a:endParaRPr lang="en-US"/>
        </a:p>
      </dgm:t>
    </dgm:pt>
    <dgm:pt modelId="{CFE6B97D-FE71-470A-8DC6-6C0DEA0A8772}" type="sibTrans" cxnId="{B8F5AB3D-F40E-4F48-8252-4A8C6CC57CFC}">
      <dgm:prSet/>
      <dgm:spPr/>
      <dgm:t>
        <a:bodyPr/>
        <a:lstStyle/>
        <a:p>
          <a:endParaRPr lang="en-US"/>
        </a:p>
      </dgm:t>
    </dgm:pt>
    <dgm:pt modelId="{B000BCCA-8C5B-450A-B08D-01C933C0C475}">
      <dgm:prSet phldrT="[Text]"/>
      <dgm:spPr>
        <a:solidFill>
          <a:srgbClr val="FFFFFF"/>
        </a:solidFill>
      </dgm:spPr>
      <dgm:t>
        <a:bodyPr/>
        <a:lstStyle/>
        <a:p>
          <a:r>
            <a:rPr lang="zh-TW" altLang="en-US" dirty="0" smtClean="0">
              <a:solidFill>
                <a:srgbClr val="002060"/>
              </a:solidFill>
              <a:latin typeface="微軟正黑體" pitchFamily="34" charset="-120"/>
              <a:ea typeface="微軟正黑體" pitchFamily="34" charset="-120"/>
            </a:rPr>
            <a:t>支援</a:t>
          </a:r>
          <a:r>
            <a:rPr lang="en-US" dirty="0" err="1" smtClean="0">
              <a:solidFill>
                <a:srgbClr val="002060"/>
              </a:solidFill>
              <a:latin typeface="微軟正黑體" pitchFamily="34" charset="-120"/>
              <a:ea typeface="微軟正黑體" pitchFamily="34" charset="-120"/>
            </a:rPr>
            <a:t>AtomPub</a:t>
          </a:r>
          <a:r>
            <a:rPr lang="en-US" dirty="0" smtClean="0">
              <a:solidFill>
                <a:srgbClr val="002060"/>
              </a:solidFill>
              <a:latin typeface="微軟正黑體" pitchFamily="34" charset="-120"/>
              <a:ea typeface="微軟正黑體" pitchFamily="34" charset="-120"/>
            </a:rPr>
            <a:t>, JSON</a:t>
          </a:r>
          <a:endParaRPr lang="en-US" dirty="0">
            <a:solidFill>
              <a:srgbClr val="002060"/>
            </a:solidFill>
            <a:latin typeface="微軟正黑體" pitchFamily="34" charset="-120"/>
            <a:ea typeface="微軟正黑體" pitchFamily="34" charset="-120"/>
          </a:endParaRPr>
        </a:p>
      </dgm:t>
    </dgm:pt>
    <dgm:pt modelId="{812A24B2-20FF-4441-9389-F8C10C1697BD}" type="parTrans" cxnId="{6EA5DF80-6120-4448-B489-2977C3B575F4}">
      <dgm:prSet/>
      <dgm:spPr/>
      <dgm:t>
        <a:bodyPr/>
        <a:lstStyle/>
        <a:p>
          <a:endParaRPr lang="en-US"/>
        </a:p>
      </dgm:t>
    </dgm:pt>
    <dgm:pt modelId="{16AAD0A1-1101-4F15-A4F9-78CDBF1A8FA4}" type="sibTrans" cxnId="{6EA5DF80-6120-4448-B489-2977C3B575F4}">
      <dgm:prSet/>
      <dgm:spPr/>
      <dgm:t>
        <a:bodyPr/>
        <a:lstStyle/>
        <a:p>
          <a:endParaRPr lang="en-US"/>
        </a:p>
      </dgm:t>
    </dgm:pt>
    <dgm:pt modelId="{06DC53EC-9FF3-44EC-B775-EAFBA008CFDC}">
      <dgm:prSet/>
      <dgm:spPr>
        <a:solidFill>
          <a:srgbClr val="FFFFFF"/>
        </a:solidFill>
      </dgm:spPr>
      <dgm:t>
        <a:bodyPr/>
        <a:lstStyle/>
        <a:p>
          <a:r>
            <a:rPr lang="zh-TW" altLang="en-US" dirty="0" smtClean="0">
              <a:solidFill>
                <a:srgbClr val="002060"/>
              </a:solidFill>
              <a:latin typeface="微軟正黑體" pitchFamily="34" charset="-120"/>
              <a:ea typeface="微軟正黑體" pitchFamily="34" charset="-120"/>
            </a:rPr>
            <a:t>充份利用</a:t>
          </a:r>
          <a:r>
            <a:rPr lang="en-US" dirty="0" smtClean="0">
              <a:solidFill>
                <a:srgbClr val="002060"/>
              </a:solidFill>
              <a:latin typeface="微軟正黑體" pitchFamily="34" charset="-120"/>
              <a:ea typeface="微軟正黑體" pitchFamily="34" charset="-120"/>
            </a:rPr>
            <a:t>caching, proxies, authentication</a:t>
          </a:r>
          <a:r>
            <a:rPr lang="zh-TW" altLang="en-US" dirty="0" smtClean="0">
              <a:solidFill>
                <a:srgbClr val="002060"/>
              </a:solidFill>
              <a:latin typeface="微軟正黑體" pitchFamily="34" charset="-120"/>
              <a:ea typeface="微軟正黑體" pitchFamily="34" charset="-120"/>
            </a:rPr>
            <a:t>機制</a:t>
          </a:r>
          <a:endParaRPr lang="en-US" dirty="0">
            <a:latin typeface="微軟正黑體" pitchFamily="34" charset="-120"/>
            <a:ea typeface="微軟正黑體" pitchFamily="34" charset="-120"/>
          </a:endParaRPr>
        </a:p>
      </dgm:t>
    </dgm:pt>
    <dgm:pt modelId="{1F2852E4-5633-41BA-AFEA-9BE21173EB8C}" type="parTrans" cxnId="{AA671385-C587-4DF4-AA9C-D24886CE8A69}">
      <dgm:prSet/>
      <dgm:spPr/>
      <dgm:t>
        <a:bodyPr/>
        <a:lstStyle/>
        <a:p>
          <a:endParaRPr lang="en-US"/>
        </a:p>
      </dgm:t>
    </dgm:pt>
    <dgm:pt modelId="{48445C09-235E-48A5-B9E9-6777775595A6}" type="sibTrans" cxnId="{AA671385-C587-4DF4-AA9C-D24886CE8A69}">
      <dgm:prSet/>
      <dgm:spPr/>
      <dgm:t>
        <a:bodyPr/>
        <a:lstStyle/>
        <a:p>
          <a:endParaRPr lang="en-US"/>
        </a:p>
      </dgm:t>
    </dgm:pt>
    <dgm:pt modelId="{1A6C375F-0D6C-4049-B84A-873BCA803BF0}">
      <dgm:prSet/>
      <dgm:spPr>
        <a:solidFill>
          <a:srgbClr val="FFFFFF"/>
        </a:solidFill>
      </dgm:spPr>
      <dgm:t>
        <a:bodyPr/>
        <a:lstStyle/>
        <a:p>
          <a:r>
            <a:rPr lang="zh-TW" altLang="en-US" dirty="0" smtClean="0">
              <a:solidFill>
                <a:srgbClr val="002060"/>
              </a:solidFill>
              <a:latin typeface="微軟正黑體" pitchFamily="34" charset="-120"/>
              <a:ea typeface="微軟正黑體" pitchFamily="34" charset="-120"/>
            </a:rPr>
            <a:t>彈性</a:t>
          </a:r>
          <a:r>
            <a:rPr lang="en-US" dirty="0" smtClean="0">
              <a:solidFill>
                <a:srgbClr val="002060"/>
              </a:solidFill>
              <a:latin typeface="微軟正黑體" pitchFamily="34" charset="-120"/>
              <a:ea typeface="微軟正黑體" pitchFamily="34" charset="-120"/>
            </a:rPr>
            <a:t>URI scheme </a:t>
          </a:r>
          <a:r>
            <a:rPr lang="zh-TW" altLang="en-US" dirty="0" smtClean="0">
              <a:solidFill>
                <a:srgbClr val="002060"/>
              </a:solidFill>
              <a:latin typeface="微軟正黑體" pitchFamily="34" charset="-120"/>
              <a:ea typeface="微軟正黑體" pitchFamily="34" charset="-120"/>
            </a:rPr>
            <a:t>方便資料存取</a:t>
          </a:r>
          <a:endParaRPr lang="en-US" dirty="0">
            <a:solidFill>
              <a:srgbClr val="002060"/>
            </a:solidFill>
            <a:latin typeface="微軟正黑體" pitchFamily="34" charset="-120"/>
            <a:ea typeface="微軟正黑體" pitchFamily="34" charset="-120"/>
          </a:endParaRPr>
        </a:p>
      </dgm:t>
    </dgm:pt>
    <dgm:pt modelId="{4643C954-6002-4458-9E50-225BFD400007}" type="parTrans" cxnId="{48FACD03-150D-4A08-8414-993A64BB1381}">
      <dgm:prSet/>
      <dgm:spPr/>
      <dgm:t>
        <a:bodyPr/>
        <a:lstStyle/>
        <a:p>
          <a:endParaRPr lang="en-US"/>
        </a:p>
      </dgm:t>
    </dgm:pt>
    <dgm:pt modelId="{96394BA5-2943-43A0-B1C3-25D41519EB80}" type="sibTrans" cxnId="{48FACD03-150D-4A08-8414-993A64BB1381}">
      <dgm:prSet/>
      <dgm:spPr/>
      <dgm:t>
        <a:bodyPr/>
        <a:lstStyle/>
        <a:p>
          <a:endParaRPr lang="en-US"/>
        </a:p>
      </dgm:t>
    </dgm:pt>
    <dgm:pt modelId="{378CB3C1-9CD4-4113-A84B-392FD7DCCF04}">
      <dgm:prSet custT="1"/>
      <dgm:spPr/>
      <dgm:t>
        <a:bodyPr/>
        <a:lstStyle/>
        <a:p>
          <a:r>
            <a:rPr lang="en-US" sz="3000" dirty="0" smtClean="0"/>
            <a:t>Entity Data Model</a:t>
          </a:r>
          <a:endParaRPr lang="en-US" sz="3000" dirty="0"/>
        </a:p>
      </dgm:t>
    </dgm:pt>
    <dgm:pt modelId="{17655FEF-6ACF-4028-B314-E593612AAC92}" type="parTrans" cxnId="{F95D53A4-0B7E-4273-8451-75D73F5977FE}">
      <dgm:prSet/>
      <dgm:spPr/>
      <dgm:t>
        <a:bodyPr/>
        <a:lstStyle/>
        <a:p>
          <a:endParaRPr lang="en-US"/>
        </a:p>
      </dgm:t>
    </dgm:pt>
    <dgm:pt modelId="{29ED2398-3C8F-4C70-94A4-E58D40A297E5}" type="sibTrans" cxnId="{F95D53A4-0B7E-4273-8451-75D73F5977FE}">
      <dgm:prSet/>
      <dgm:spPr/>
      <dgm:t>
        <a:bodyPr/>
        <a:lstStyle/>
        <a:p>
          <a:endParaRPr lang="en-US"/>
        </a:p>
      </dgm:t>
    </dgm:pt>
    <dgm:pt modelId="{5E82F8EA-A79B-4FE7-A8C2-A5A34B4DFAEF}" type="pres">
      <dgm:prSet presAssocID="{33637965-1636-4569-9F84-48A0146920B5}" presName="Name0" presStyleCnt="0">
        <dgm:presLayoutVars>
          <dgm:dir/>
          <dgm:animLvl val="lvl"/>
          <dgm:resizeHandles val="exact"/>
        </dgm:presLayoutVars>
      </dgm:prSet>
      <dgm:spPr/>
      <dgm:t>
        <a:bodyPr/>
        <a:lstStyle/>
        <a:p>
          <a:endParaRPr lang="en-US"/>
        </a:p>
      </dgm:t>
    </dgm:pt>
    <dgm:pt modelId="{E7200E36-1A1E-4026-B5B1-FF63D96AB4E7}" type="pres">
      <dgm:prSet presAssocID="{378CB3C1-9CD4-4113-A84B-392FD7DCCF04}" presName="linNode" presStyleCnt="0"/>
      <dgm:spPr/>
      <dgm:t>
        <a:bodyPr/>
        <a:lstStyle/>
        <a:p>
          <a:endParaRPr lang="en-US"/>
        </a:p>
      </dgm:t>
    </dgm:pt>
    <dgm:pt modelId="{D9FA8A56-AE31-4444-B5CB-DC0D6D8E3DAC}" type="pres">
      <dgm:prSet presAssocID="{378CB3C1-9CD4-4113-A84B-392FD7DCCF04}" presName="parentText" presStyleLbl="node1" presStyleIdx="0" presStyleCnt="4" custLinFactNeighborX="-2849" custLinFactNeighborY="-8991">
        <dgm:presLayoutVars>
          <dgm:chMax val="1"/>
          <dgm:bulletEnabled val="1"/>
        </dgm:presLayoutVars>
      </dgm:prSet>
      <dgm:spPr/>
      <dgm:t>
        <a:bodyPr/>
        <a:lstStyle/>
        <a:p>
          <a:endParaRPr lang="en-US"/>
        </a:p>
      </dgm:t>
    </dgm:pt>
    <dgm:pt modelId="{7E99086F-01D9-4775-9939-4AE8FE2D32A2}" type="pres">
      <dgm:prSet presAssocID="{29ED2398-3C8F-4C70-94A4-E58D40A297E5}" presName="sp" presStyleCnt="0"/>
      <dgm:spPr/>
      <dgm:t>
        <a:bodyPr/>
        <a:lstStyle/>
        <a:p>
          <a:endParaRPr lang="en-US"/>
        </a:p>
      </dgm:t>
    </dgm:pt>
    <dgm:pt modelId="{ED4A5F0D-4832-4871-BEB6-17B88B0729F6}" type="pres">
      <dgm:prSet presAssocID="{76FC4E09-D9C6-4968-AB08-3D831A3F51DE}" presName="linNode" presStyleCnt="0"/>
      <dgm:spPr/>
      <dgm:t>
        <a:bodyPr/>
        <a:lstStyle/>
        <a:p>
          <a:endParaRPr lang="en-US"/>
        </a:p>
      </dgm:t>
    </dgm:pt>
    <dgm:pt modelId="{56AA7003-1ACE-46CF-A63B-F3E2479D35FA}" type="pres">
      <dgm:prSet presAssocID="{76FC4E09-D9C6-4968-AB08-3D831A3F51DE}" presName="parentText" presStyleLbl="node1" presStyleIdx="1" presStyleCnt="4" custLinFactNeighborX="-123" custLinFactNeighborY="-78">
        <dgm:presLayoutVars>
          <dgm:chMax val="1"/>
          <dgm:bulletEnabled val="1"/>
        </dgm:presLayoutVars>
      </dgm:prSet>
      <dgm:spPr/>
      <dgm:t>
        <a:bodyPr/>
        <a:lstStyle/>
        <a:p>
          <a:endParaRPr lang="en-US"/>
        </a:p>
      </dgm:t>
    </dgm:pt>
    <dgm:pt modelId="{73C99A45-D96F-4789-BC27-B17B248DDE4A}" type="pres">
      <dgm:prSet presAssocID="{76FC4E09-D9C6-4968-AB08-3D831A3F51DE}" presName="descendantText" presStyleLbl="alignAccFollowNode1" presStyleIdx="0" presStyleCnt="3">
        <dgm:presLayoutVars>
          <dgm:bulletEnabled val="1"/>
        </dgm:presLayoutVars>
      </dgm:prSet>
      <dgm:spPr/>
      <dgm:t>
        <a:bodyPr/>
        <a:lstStyle/>
        <a:p>
          <a:endParaRPr lang="en-US"/>
        </a:p>
      </dgm:t>
    </dgm:pt>
    <dgm:pt modelId="{D142C013-389B-4793-9DF6-536432B8B55A}" type="pres">
      <dgm:prSet presAssocID="{4FBCE2DB-DDD4-4BDE-807A-2EC0D699F4A6}" presName="sp" presStyleCnt="0"/>
      <dgm:spPr/>
      <dgm:t>
        <a:bodyPr/>
        <a:lstStyle/>
        <a:p>
          <a:endParaRPr lang="en-US"/>
        </a:p>
      </dgm:t>
    </dgm:pt>
    <dgm:pt modelId="{957C8E09-97D7-4099-8187-B39CCFDC1634}" type="pres">
      <dgm:prSet presAssocID="{52756E20-1F93-4D1F-9987-66177DEBD790}" presName="linNode" presStyleCnt="0"/>
      <dgm:spPr/>
      <dgm:t>
        <a:bodyPr/>
        <a:lstStyle/>
        <a:p>
          <a:endParaRPr lang="en-US"/>
        </a:p>
      </dgm:t>
    </dgm:pt>
    <dgm:pt modelId="{E0D6B951-B15F-4B6F-BF9A-9E0AB3834EDC}" type="pres">
      <dgm:prSet presAssocID="{52756E20-1F93-4D1F-9987-66177DEBD790}" presName="parentText" presStyleLbl="node1" presStyleIdx="2" presStyleCnt="4" custLinFactNeighborX="-123" custLinFactNeighborY="-78">
        <dgm:presLayoutVars>
          <dgm:chMax val="1"/>
          <dgm:bulletEnabled val="1"/>
        </dgm:presLayoutVars>
      </dgm:prSet>
      <dgm:spPr/>
      <dgm:t>
        <a:bodyPr/>
        <a:lstStyle/>
        <a:p>
          <a:endParaRPr lang="en-US"/>
        </a:p>
      </dgm:t>
    </dgm:pt>
    <dgm:pt modelId="{1A6C2A29-B302-4331-8EA9-5E3F668D2C4F}" type="pres">
      <dgm:prSet presAssocID="{52756E20-1F93-4D1F-9987-66177DEBD790}" presName="descendantText" presStyleLbl="alignAccFollowNode1" presStyleIdx="1" presStyleCnt="3">
        <dgm:presLayoutVars>
          <dgm:bulletEnabled val="1"/>
        </dgm:presLayoutVars>
      </dgm:prSet>
      <dgm:spPr/>
      <dgm:t>
        <a:bodyPr/>
        <a:lstStyle/>
        <a:p>
          <a:endParaRPr lang="en-US"/>
        </a:p>
      </dgm:t>
    </dgm:pt>
    <dgm:pt modelId="{9DB093E7-8CB6-40BD-AA95-4B5B3196EFCD}" type="pres">
      <dgm:prSet presAssocID="{03D46907-46CE-47FF-BD96-241DDD836B3C}" presName="sp" presStyleCnt="0"/>
      <dgm:spPr/>
      <dgm:t>
        <a:bodyPr/>
        <a:lstStyle/>
        <a:p>
          <a:endParaRPr lang="en-US"/>
        </a:p>
      </dgm:t>
    </dgm:pt>
    <dgm:pt modelId="{04478664-81FC-4031-B18A-6FA6E2BAB388}" type="pres">
      <dgm:prSet presAssocID="{D31A48A3-6F15-44F4-A064-1D2798572B54}" presName="linNode" presStyleCnt="0"/>
      <dgm:spPr/>
      <dgm:t>
        <a:bodyPr/>
        <a:lstStyle/>
        <a:p>
          <a:endParaRPr lang="en-US"/>
        </a:p>
      </dgm:t>
    </dgm:pt>
    <dgm:pt modelId="{B0A504BB-8BFB-4995-9BB7-99D3FEB1250A}" type="pres">
      <dgm:prSet presAssocID="{D31A48A3-6F15-44F4-A064-1D2798572B54}" presName="parentText" presStyleLbl="node1" presStyleIdx="3" presStyleCnt="4" custLinFactNeighborX="-123" custLinFactNeighborY="-78">
        <dgm:presLayoutVars>
          <dgm:chMax val="1"/>
          <dgm:bulletEnabled val="1"/>
        </dgm:presLayoutVars>
      </dgm:prSet>
      <dgm:spPr/>
      <dgm:t>
        <a:bodyPr/>
        <a:lstStyle/>
        <a:p>
          <a:endParaRPr lang="en-US"/>
        </a:p>
      </dgm:t>
    </dgm:pt>
    <dgm:pt modelId="{6CD3613F-BE59-4009-B5AD-C252ED901201}" type="pres">
      <dgm:prSet presAssocID="{D31A48A3-6F15-44F4-A064-1D2798572B54}" presName="descendantText" presStyleLbl="alignAccFollowNode1" presStyleIdx="2" presStyleCnt="3">
        <dgm:presLayoutVars>
          <dgm:bulletEnabled val="1"/>
        </dgm:presLayoutVars>
      </dgm:prSet>
      <dgm:spPr/>
      <dgm:t>
        <a:bodyPr/>
        <a:lstStyle/>
        <a:p>
          <a:endParaRPr lang="en-US"/>
        </a:p>
      </dgm:t>
    </dgm:pt>
  </dgm:ptLst>
  <dgm:cxnLst>
    <dgm:cxn modelId="{1C89D084-AF27-4737-81C9-272B72E8F411}" type="presOf" srcId="{B000BCCA-8C5B-450A-B08D-01C933C0C475}" destId="{6CD3613F-BE59-4009-B5AD-C252ED901201}" srcOrd="0" destOrd="0" presId="urn:microsoft.com/office/officeart/2005/8/layout/vList5"/>
    <dgm:cxn modelId="{678F2D7F-3E1E-4009-83E8-D1ED19BCF0EA}" type="presOf" srcId="{F63D9EDB-73AB-4EAE-B97C-2ACD9845BAF8}" destId="{1A6C2A29-B302-4331-8EA9-5E3F668D2C4F}" srcOrd="0" destOrd="0" presId="urn:microsoft.com/office/officeart/2005/8/layout/vList5"/>
    <dgm:cxn modelId="{2ADD1A38-EB7F-4EC1-856C-3D4CFAA1B656}" type="presOf" srcId="{1A6C375F-0D6C-4049-B84A-873BCA803BF0}" destId="{73C99A45-D96F-4789-BC27-B17B248DDE4A}" srcOrd="0" destOrd="1" presId="urn:microsoft.com/office/officeart/2005/8/layout/vList5"/>
    <dgm:cxn modelId="{56CA4155-055C-4F6F-82AA-D7005D59FB81}" srcId="{76FC4E09-D9C6-4968-AB08-3D831A3F51DE}" destId="{111E101C-D9FA-472F-9B76-82B986350C16}" srcOrd="0" destOrd="0" parTransId="{60455869-C6E2-4448-89A0-43E771E81868}" sibTransId="{56F6426B-DD37-4039-9364-BB8BA4E0937D}"/>
    <dgm:cxn modelId="{DC1C0B8A-204E-4D76-954C-064B625C89AD}" type="presOf" srcId="{378CB3C1-9CD4-4113-A84B-392FD7DCCF04}" destId="{D9FA8A56-AE31-4444-B5CB-DC0D6D8E3DAC}" srcOrd="0" destOrd="0" presId="urn:microsoft.com/office/officeart/2005/8/layout/vList5"/>
    <dgm:cxn modelId="{2490E9A9-24DD-4054-B347-9437B5DFE81B}" srcId="{52756E20-1F93-4D1F-9987-66177DEBD790}" destId="{F63D9EDB-73AB-4EAE-B97C-2ACD9845BAF8}" srcOrd="0" destOrd="0" parTransId="{08B33D85-6199-4A51-A184-F39366C0EA7B}" sibTransId="{6D58ED4B-3D5D-44FD-BE88-3161BD1E153F}"/>
    <dgm:cxn modelId="{1593BAFC-9D3F-42F6-BB0D-06403727E96B}" type="presOf" srcId="{111E101C-D9FA-472F-9B76-82B986350C16}" destId="{73C99A45-D96F-4789-BC27-B17B248DDE4A}" srcOrd="0" destOrd="0" presId="urn:microsoft.com/office/officeart/2005/8/layout/vList5"/>
    <dgm:cxn modelId="{F95D53A4-0B7E-4273-8451-75D73F5977FE}" srcId="{33637965-1636-4569-9F84-48A0146920B5}" destId="{378CB3C1-9CD4-4113-A84B-392FD7DCCF04}" srcOrd="0" destOrd="0" parTransId="{17655FEF-6ACF-4028-B314-E593612AAC92}" sibTransId="{29ED2398-3C8F-4C70-94A4-E58D40A297E5}"/>
    <dgm:cxn modelId="{AA671385-C587-4DF4-AA9C-D24886CE8A69}" srcId="{52756E20-1F93-4D1F-9987-66177DEBD790}" destId="{06DC53EC-9FF3-44EC-B775-EAFBA008CFDC}" srcOrd="1" destOrd="0" parTransId="{1F2852E4-5633-41BA-AFEA-9BE21173EB8C}" sibTransId="{48445C09-235E-48A5-B9E9-6777775595A6}"/>
    <dgm:cxn modelId="{58B85610-C6B3-4333-A2BC-F6676FF9C938}" type="presOf" srcId="{D31A48A3-6F15-44F4-A064-1D2798572B54}" destId="{B0A504BB-8BFB-4995-9BB7-99D3FEB1250A}" srcOrd="0" destOrd="0" presId="urn:microsoft.com/office/officeart/2005/8/layout/vList5"/>
    <dgm:cxn modelId="{D2ED80D9-2ED0-414D-A9A7-172500B31C81}" srcId="{33637965-1636-4569-9F84-48A0146920B5}" destId="{52756E20-1F93-4D1F-9987-66177DEBD790}" srcOrd="2" destOrd="0" parTransId="{B5DB13C7-5B51-4DF4-9AEA-91F55C24D24E}" sibTransId="{03D46907-46CE-47FF-BD96-241DDD836B3C}"/>
    <dgm:cxn modelId="{B8F5AB3D-F40E-4F48-8252-4A8C6CC57CFC}" srcId="{33637965-1636-4569-9F84-48A0146920B5}" destId="{D31A48A3-6F15-44F4-A064-1D2798572B54}" srcOrd="3" destOrd="0" parTransId="{A6865AAF-C210-49FA-8974-C48DCF18E021}" sibTransId="{CFE6B97D-FE71-470A-8DC6-6C0DEA0A8772}"/>
    <dgm:cxn modelId="{6A5F0BF2-33FC-46DA-870D-4A97B67859D3}" type="presOf" srcId="{52756E20-1F93-4D1F-9987-66177DEBD790}" destId="{E0D6B951-B15F-4B6F-BF9A-9E0AB3834EDC}" srcOrd="0" destOrd="0" presId="urn:microsoft.com/office/officeart/2005/8/layout/vList5"/>
    <dgm:cxn modelId="{322DBFC6-5E42-468C-9AE0-B4D2C523998E}" srcId="{33637965-1636-4569-9F84-48A0146920B5}" destId="{76FC4E09-D9C6-4968-AB08-3D831A3F51DE}" srcOrd="1" destOrd="0" parTransId="{D1D56525-AD7D-4D2E-BB51-6114DAD0C471}" sibTransId="{4FBCE2DB-DDD4-4BDE-807A-2EC0D699F4A6}"/>
    <dgm:cxn modelId="{6EA5DF80-6120-4448-B489-2977C3B575F4}" srcId="{D31A48A3-6F15-44F4-A064-1D2798572B54}" destId="{B000BCCA-8C5B-450A-B08D-01C933C0C475}" srcOrd="0" destOrd="0" parTransId="{812A24B2-20FF-4441-9389-F8C10C1697BD}" sibTransId="{16AAD0A1-1101-4F15-A4F9-78CDBF1A8FA4}"/>
    <dgm:cxn modelId="{E242466C-44A7-4D5E-950E-84F8BA19CFD3}" type="presOf" srcId="{76FC4E09-D9C6-4968-AB08-3D831A3F51DE}" destId="{56AA7003-1ACE-46CF-A63B-F3E2479D35FA}" srcOrd="0" destOrd="0" presId="urn:microsoft.com/office/officeart/2005/8/layout/vList5"/>
    <dgm:cxn modelId="{EF1B4D2A-AEDA-4709-A475-6A455BC44511}" type="presOf" srcId="{33637965-1636-4569-9F84-48A0146920B5}" destId="{5E82F8EA-A79B-4FE7-A8C2-A5A34B4DFAEF}" srcOrd="0" destOrd="0" presId="urn:microsoft.com/office/officeart/2005/8/layout/vList5"/>
    <dgm:cxn modelId="{C1E091F2-D53A-4EC5-972D-B9404352EBD7}" type="presOf" srcId="{06DC53EC-9FF3-44EC-B775-EAFBA008CFDC}" destId="{1A6C2A29-B302-4331-8EA9-5E3F668D2C4F}" srcOrd="0" destOrd="1" presId="urn:microsoft.com/office/officeart/2005/8/layout/vList5"/>
    <dgm:cxn modelId="{48FACD03-150D-4A08-8414-993A64BB1381}" srcId="{76FC4E09-D9C6-4968-AB08-3D831A3F51DE}" destId="{1A6C375F-0D6C-4049-B84A-873BCA803BF0}" srcOrd="1" destOrd="0" parTransId="{4643C954-6002-4458-9E50-225BFD400007}" sibTransId="{96394BA5-2943-43A0-B1C3-25D41519EB80}"/>
    <dgm:cxn modelId="{64B0ABAF-1FBE-4286-9B20-AE5911EC9861}" type="presParOf" srcId="{5E82F8EA-A79B-4FE7-A8C2-A5A34B4DFAEF}" destId="{E7200E36-1A1E-4026-B5B1-FF63D96AB4E7}" srcOrd="0" destOrd="0" presId="urn:microsoft.com/office/officeart/2005/8/layout/vList5"/>
    <dgm:cxn modelId="{113B11B5-0ACA-415A-BC6D-904C5C5C2207}" type="presParOf" srcId="{E7200E36-1A1E-4026-B5B1-FF63D96AB4E7}" destId="{D9FA8A56-AE31-4444-B5CB-DC0D6D8E3DAC}" srcOrd="0" destOrd="0" presId="urn:microsoft.com/office/officeart/2005/8/layout/vList5"/>
    <dgm:cxn modelId="{36BCD052-9AC1-4F99-8FDD-A11866A31CCD}" type="presParOf" srcId="{5E82F8EA-A79B-4FE7-A8C2-A5A34B4DFAEF}" destId="{7E99086F-01D9-4775-9939-4AE8FE2D32A2}" srcOrd="1" destOrd="0" presId="urn:microsoft.com/office/officeart/2005/8/layout/vList5"/>
    <dgm:cxn modelId="{54BBDE55-05BC-4DD5-9297-4B5FC4303D9F}" type="presParOf" srcId="{5E82F8EA-A79B-4FE7-A8C2-A5A34B4DFAEF}" destId="{ED4A5F0D-4832-4871-BEB6-17B88B0729F6}" srcOrd="2" destOrd="0" presId="urn:microsoft.com/office/officeart/2005/8/layout/vList5"/>
    <dgm:cxn modelId="{72072891-A2BF-4754-9698-D94425113344}" type="presParOf" srcId="{ED4A5F0D-4832-4871-BEB6-17B88B0729F6}" destId="{56AA7003-1ACE-46CF-A63B-F3E2479D35FA}" srcOrd="0" destOrd="0" presId="urn:microsoft.com/office/officeart/2005/8/layout/vList5"/>
    <dgm:cxn modelId="{69F35487-48D4-463A-9D42-7E45D5ADF481}" type="presParOf" srcId="{ED4A5F0D-4832-4871-BEB6-17B88B0729F6}" destId="{73C99A45-D96F-4789-BC27-B17B248DDE4A}" srcOrd="1" destOrd="0" presId="urn:microsoft.com/office/officeart/2005/8/layout/vList5"/>
    <dgm:cxn modelId="{3E6F54A7-05BD-4FC6-BA9F-588C00A7204B}" type="presParOf" srcId="{5E82F8EA-A79B-4FE7-A8C2-A5A34B4DFAEF}" destId="{D142C013-389B-4793-9DF6-536432B8B55A}" srcOrd="3" destOrd="0" presId="urn:microsoft.com/office/officeart/2005/8/layout/vList5"/>
    <dgm:cxn modelId="{8062C1AB-D93F-40D7-9383-ECB6E4216265}" type="presParOf" srcId="{5E82F8EA-A79B-4FE7-A8C2-A5A34B4DFAEF}" destId="{957C8E09-97D7-4099-8187-B39CCFDC1634}" srcOrd="4" destOrd="0" presId="urn:microsoft.com/office/officeart/2005/8/layout/vList5"/>
    <dgm:cxn modelId="{081028D9-B32E-4484-8B81-F4ECF83503CC}" type="presParOf" srcId="{957C8E09-97D7-4099-8187-B39CCFDC1634}" destId="{E0D6B951-B15F-4B6F-BF9A-9E0AB3834EDC}" srcOrd="0" destOrd="0" presId="urn:microsoft.com/office/officeart/2005/8/layout/vList5"/>
    <dgm:cxn modelId="{1F024A22-61C0-4EAA-885F-716790EBDE74}" type="presParOf" srcId="{957C8E09-97D7-4099-8187-B39CCFDC1634}" destId="{1A6C2A29-B302-4331-8EA9-5E3F668D2C4F}" srcOrd="1" destOrd="0" presId="urn:microsoft.com/office/officeart/2005/8/layout/vList5"/>
    <dgm:cxn modelId="{DF97D524-6563-4716-9B2A-DEC61D13F021}" type="presParOf" srcId="{5E82F8EA-A79B-4FE7-A8C2-A5A34B4DFAEF}" destId="{9DB093E7-8CB6-40BD-AA95-4B5B3196EFCD}" srcOrd="5" destOrd="0" presId="urn:microsoft.com/office/officeart/2005/8/layout/vList5"/>
    <dgm:cxn modelId="{85E31013-F243-4988-9DFB-1FF3717B069B}" type="presParOf" srcId="{5E82F8EA-A79B-4FE7-A8C2-A5A34B4DFAEF}" destId="{04478664-81FC-4031-B18A-6FA6E2BAB388}" srcOrd="6" destOrd="0" presId="urn:microsoft.com/office/officeart/2005/8/layout/vList5"/>
    <dgm:cxn modelId="{35C65E93-7031-4FAB-B581-90AB1ABC9611}" type="presParOf" srcId="{04478664-81FC-4031-B18A-6FA6E2BAB388}" destId="{B0A504BB-8BFB-4995-9BB7-99D3FEB1250A}" srcOrd="0" destOrd="0" presId="urn:microsoft.com/office/officeart/2005/8/layout/vList5"/>
    <dgm:cxn modelId="{ECE7BDE2-680A-4298-B272-F99258C98139}" type="presParOf" srcId="{04478664-81FC-4031-B18A-6FA6E2BAB388}" destId="{6CD3613F-BE59-4009-B5AD-C252ED901201}"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DDC07B13-344E-4421-8765-32F0564DDDC5}"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32AE98D8-A7F9-4251-A066-1C2D63AFDDC9}">
      <dgm:prSet phldrT="[Text]" custT="1"/>
      <dgm:spPr/>
      <dgm:t>
        <a:bodyPr/>
        <a:lstStyle/>
        <a:p>
          <a:r>
            <a:rPr lang="en-US" sz="1800" dirty="0" smtClean="0"/>
            <a:t>Visibility</a:t>
          </a:r>
          <a:endParaRPr lang="en-US" sz="1800" dirty="0"/>
        </a:p>
      </dgm:t>
    </dgm:pt>
    <dgm:pt modelId="{F6702767-E419-43CD-9826-19660A761ED1}" type="parTrans" cxnId="{D16631BE-8585-454F-B776-60E3902D66AC}">
      <dgm:prSet/>
      <dgm:spPr/>
      <dgm:t>
        <a:bodyPr/>
        <a:lstStyle/>
        <a:p>
          <a:endParaRPr lang="en-US" sz="2400"/>
        </a:p>
      </dgm:t>
    </dgm:pt>
    <dgm:pt modelId="{BE11909B-B8FA-4877-8C5F-ECC43DFF54AD}" type="sibTrans" cxnId="{D16631BE-8585-454F-B776-60E3902D66AC}">
      <dgm:prSet/>
      <dgm:spPr/>
      <dgm:t>
        <a:bodyPr/>
        <a:lstStyle/>
        <a:p>
          <a:endParaRPr lang="en-US" sz="2400"/>
        </a:p>
      </dgm:t>
    </dgm:pt>
    <dgm:pt modelId="{FB687DCA-7E5E-48FD-B6F3-3FC59975ED81}">
      <dgm:prSet phldrT="[Text]" custT="1"/>
      <dgm:spPr/>
      <dgm:t>
        <a:bodyPr/>
        <a:lstStyle/>
        <a:p>
          <a:r>
            <a:rPr lang="en-US" sz="1800" dirty="0" smtClean="0">
              <a:solidFill>
                <a:srgbClr val="002060"/>
              </a:solidFill>
            </a:rPr>
            <a:t>Per-container visibility control</a:t>
          </a:r>
          <a:endParaRPr lang="en-US" sz="1800" dirty="0">
            <a:solidFill>
              <a:srgbClr val="002060"/>
            </a:solidFill>
          </a:endParaRPr>
        </a:p>
      </dgm:t>
    </dgm:pt>
    <dgm:pt modelId="{9D900309-8B8D-4DE2-AB64-1C27B3F36F7F}" type="parTrans" cxnId="{10AB3821-FEE5-4632-A8DD-5F400381A1BE}">
      <dgm:prSet/>
      <dgm:spPr/>
      <dgm:t>
        <a:bodyPr/>
        <a:lstStyle/>
        <a:p>
          <a:endParaRPr lang="en-US" sz="2400"/>
        </a:p>
      </dgm:t>
    </dgm:pt>
    <dgm:pt modelId="{343EE199-E1C4-4DCB-8C29-66942015BCCC}" type="sibTrans" cxnId="{10AB3821-FEE5-4632-A8DD-5F400381A1BE}">
      <dgm:prSet/>
      <dgm:spPr/>
      <dgm:t>
        <a:bodyPr/>
        <a:lstStyle/>
        <a:p>
          <a:endParaRPr lang="en-US" sz="2400"/>
        </a:p>
      </dgm:t>
    </dgm:pt>
    <dgm:pt modelId="{9A663DE5-02E5-4DDE-8413-E4E1A03DA625}">
      <dgm:prSet phldrT="[Text]" custT="1"/>
      <dgm:spPr/>
      <dgm:t>
        <a:bodyPr/>
        <a:lstStyle/>
        <a:p>
          <a:r>
            <a:rPr lang="en-US" sz="1800" dirty="0" smtClean="0"/>
            <a:t>Service Operations</a:t>
          </a:r>
          <a:endParaRPr lang="en-US" sz="1800" dirty="0"/>
        </a:p>
      </dgm:t>
    </dgm:pt>
    <dgm:pt modelId="{7EAB4825-947D-49B2-8BDE-28274182ABF0}" type="parTrans" cxnId="{05877B05-02DF-429B-B53A-F33FAC3A20B7}">
      <dgm:prSet/>
      <dgm:spPr/>
      <dgm:t>
        <a:bodyPr/>
        <a:lstStyle/>
        <a:p>
          <a:endParaRPr lang="en-US" sz="2400"/>
        </a:p>
      </dgm:t>
    </dgm:pt>
    <dgm:pt modelId="{0BC1844E-E2EE-4719-B48C-354DAE2CA8BF}" type="sibTrans" cxnId="{05877B05-02DF-429B-B53A-F33FAC3A20B7}">
      <dgm:prSet/>
      <dgm:spPr/>
      <dgm:t>
        <a:bodyPr/>
        <a:lstStyle/>
        <a:p>
          <a:endParaRPr lang="en-US" sz="2400"/>
        </a:p>
      </dgm:t>
    </dgm:pt>
    <dgm:pt modelId="{FE9421D3-BCA4-40FB-B90C-8D3D4EF52223}">
      <dgm:prSet phldrT="[Text]" custT="1"/>
      <dgm:spPr/>
      <dgm:t>
        <a:bodyPr/>
        <a:lstStyle/>
        <a:p>
          <a:r>
            <a:rPr lang="en-US" sz="1800" dirty="0" smtClean="0">
              <a:solidFill>
                <a:srgbClr val="002060"/>
              </a:solidFill>
            </a:rPr>
            <a:t>Custom entry points, e.g. /</a:t>
          </a:r>
          <a:r>
            <a:rPr lang="en-US" sz="1800" dirty="0" err="1" smtClean="0">
              <a:solidFill>
                <a:srgbClr val="002060"/>
              </a:solidFill>
            </a:rPr>
            <a:t>MyTags?startDate</a:t>
          </a:r>
          <a:r>
            <a:rPr lang="en-US" sz="1800" dirty="0" smtClean="0">
              <a:solidFill>
                <a:srgbClr val="002060"/>
              </a:solidFill>
            </a:rPr>
            <a:t>='2007-01-01'</a:t>
          </a:r>
          <a:endParaRPr lang="en-US" sz="1800" dirty="0">
            <a:solidFill>
              <a:srgbClr val="002060"/>
            </a:solidFill>
          </a:endParaRPr>
        </a:p>
      </dgm:t>
    </dgm:pt>
    <dgm:pt modelId="{27E21C52-0DF6-445E-B77C-4D37C301AE10}" type="parTrans" cxnId="{EA712BB4-9865-4305-B41A-141A1278CFEC}">
      <dgm:prSet/>
      <dgm:spPr/>
      <dgm:t>
        <a:bodyPr/>
        <a:lstStyle/>
        <a:p>
          <a:endParaRPr lang="en-US" sz="2400"/>
        </a:p>
      </dgm:t>
    </dgm:pt>
    <dgm:pt modelId="{99C60E48-C0C3-4C71-941D-2C75F93F4652}" type="sibTrans" cxnId="{EA712BB4-9865-4305-B41A-141A1278CFEC}">
      <dgm:prSet/>
      <dgm:spPr/>
      <dgm:t>
        <a:bodyPr/>
        <a:lstStyle/>
        <a:p>
          <a:endParaRPr lang="en-US" sz="2400"/>
        </a:p>
      </dgm:t>
    </dgm:pt>
    <dgm:pt modelId="{769B5B63-06E2-47E2-859A-70B3719A62D1}">
      <dgm:prSet phldrT="[Text]" custT="1"/>
      <dgm:spPr/>
      <dgm:t>
        <a:bodyPr/>
        <a:lstStyle/>
        <a:p>
          <a:r>
            <a:rPr lang="en-US" sz="1800" dirty="0" smtClean="0">
              <a:solidFill>
                <a:srgbClr val="002060"/>
              </a:solidFill>
            </a:rPr>
            <a:t>Read, Query and Write options</a:t>
          </a:r>
          <a:endParaRPr lang="en-US" sz="1800" dirty="0">
            <a:solidFill>
              <a:srgbClr val="002060"/>
            </a:solidFill>
          </a:endParaRPr>
        </a:p>
      </dgm:t>
    </dgm:pt>
    <dgm:pt modelId="{7AB4D35C-7A7E-4D7C-BD9A-40EF6526918A}" type="parTrans" cxnId="{90A99939-04F9-4977-98CE-980A2A935BAF}">
      <dgm:prSet/>
      <dgm:spPr/>
      <dgm:t>
        <a:bodyPr/>
        <a:lstStyle/>
        <a:p>
          <a:endParaRPr lang="en-US" sz="2400"/>
        </a:p>
      </dgm:t>
    </dgm:pt>
    <dgm:pt modelId="{5AED276D-C840-47CD-BF4F-4D65B2EDA1E3}" type="sibTrans" cxnId="{90A99939-04F9-4977-98CE-980A2A935BAF}">
      <dgm:prSet/>
      <dgm:spPr/>
      <dgm:t>
        <a:bodyPr/>
        <a:lstStyle/>
        <a:p>
          <a:endParaRPr lang="en-US" sz="2400"/>
        </a:p>
      </dgm:t>
    </dgm:pt>
    <dgm:pt modelId="{80939FE9-5A46-452B-9A36-3B1C4A9E7A3E}">
      <dgm:prSet phldrT="[Text]" custT="1"/>
      <dgm:spPr/>
      <dgm:t>
        <a:bodyPr/>
        <a:lstStyle/>
        <a:p>
          <a:r>
            <a:rPr lang="en-US" sz="1800" dirty="0" err="1" smtClean="0">
              <a:solidFill>
                <a:srgbClr val="002060"/>
              </a:solidFill>
            </a:rPr>
            <a:t>Composable</a:t>
          </a:r>
          <a:r>
            <a:rPr lang="en-US" sz="1800" dirty="0" smtClean="0">
              <a:solidFill>
                <a:srgbClr val="002060"/>
              </a:solidFill>
            </a:rPr>
            <a:t>, follow URI scheme</a:t>
          </a:r>
          <a:endParaRPr lang="en-US" sz="1800" dirty="0">
            <a:solidFill>
              <a:srgbClr val="002060"/>
            </a:solidFill>
          </a:endParaRPr>
        </a:p>
      </dgm:t>
    </dgm:pt>
    <dgm:pt modelId="{97527C99-2ED9-402D-BD57-6573EFC82107}" type="parTrans" cxnId="{E76147AF-E38C-4E0F-A77E-14A8AFED35FC}">
      <dgm:prSet/>
      <dgm:spPr/>
      <dgm:t>
        <a:bodyPr/>
        <a:lstStyle/>
        <a:p>
          <a:endParaRPr lang="en-US" sz="2400"/>
        </a:p>
      </dgm:t>
    </dgm:pt>
    <dgm:pt modelId="{BFA2FD2A-77E3-45B1-80AE-0B228849EABD}" type="sibTrans" cxnId="{E76147AF-E38C-4E0F-A77E-14A8AFED35FC}">
      <dgm:prSet/>
      <dgm:spPr/>
      <dgm:t>
        <a:bodyPr/>
        <a:lstStyle/>
        <a:p>
          <a:endParaRPr lang="en-US" sz="2400"/>
        </a:p>
      </dgm:t>
    </dgm:pt>
    <dgm:pt modelId="{364C281D-EA07-4656-90F9-EA57B97669AE}">
      <dgm:prSet phldrT="[Text]" custT="1"/>
      <dgm:spPr/>
      <dgm:t>
        <a:bodyPr/>
        <a:lstStyle/>
        <a:p>
          <a:r>
            <a:rPr lang="en-US" sz="1800" dirty="0" smtClean="0"/>
            <a:t>Authentication</a:t>
          </a:r>
          <a:endParaRPr lang="en-US" sz="1800" dirty="0"/>
        </a:p>
      </dgm:t>
    </dgm:pt>
    <dgm:pt modelId="{9685C88E-50CF-4138-AF2B-96E47207FEFB}" type="parTrans" cxnId="{C2B6632D-5A38-42DB-B182-B5C8C4014FD3}">
      <dgm:prSet/>
      <dgm:spPr/>
    </dgm:pt>
    <dgm:pt modelId="{29D93E0E-DC68-41FE-AE97-49165892E788}" type="sibTrans" cxnId="{C2B6632D-5A38-42DB-B182-B5C8C4014FD3}">
      <dgm:prSet/>
      <dgm:spPr/>
    </dgm:pt>
    <dgm:pt modelId="{75312844-03B5-4398-8F9D-60A9993A7779}">
      <dgm:prSet phldrT="[Text]" custT="1"/>
      <dgm:spPr/>
      <dgm:t>
        <a:bodyPr/>
        <a:lstStyle/>
        <a:p>
          <a:r>
            <a:rPr lang="en-US" sz="1800" dirty="0" smtClean="0">
              <a:solidFill>
                <a:srgbClr val="002060"/>
              </a:solidFill>
            </a:rPr>
            <a:t>Integrate with hosting environment</a:t>
          </a:r>
          <a:endParaRPr lang="en-US" sz="1800" dirty="0">
            <a:solidFill>
              <a:srgbClr val="002060"/>
            </a:solidFill>
          </a:endParaRPr>
        </a:p>
      </dgm:t>
    </dgm:pt>
    <dgm:pt modelId="{72D01D6D-F7BF-42F5-94CC-189862E2582D}" type="parTrans" cxnId="{6E4367D4-307D-4E79-89C7-7D78E242A1A1}">
      <dgm:prSet/>
      <dgm:spPr/>
      <dgm:t>
        <a:bodyPr/>
        <a:lstStyle/>
        <a:p>
          <a:endParaRPr lang="en-US"/>
        </a:p>
      </dgm:t>
    </dgm:pt>
    <dgm:pt modelId="{7B396EAE-37F0-441D-B99D-357695C7831A}" type="sibTrans" cxnId="{6E4367D4-307D-4E79-89C7-7D78E242A1A1}">
      <dgm:prSet/>
      <dgm:spPr/>
      <dgm:t>
        <a:bodyPr/>
        <a:lstStyle/>
        <a:p>
          <a:endParaRPr lang="en-US"/>
        </a:p>
      </dgm:t>
    </dgm:pt>
    <dgm:pt modelId="{B75FA1F5-5307-47C8-BE25-2C24F3941BFB}">
      <dgm:prSet phldrT="[Text]" custT="1"/>
      <dgm:spPr/>
      <dgm:t>
        <a:bodyPr/>
        <a:lstStyle/>
        <a:p>
          <a:r>
            <a:rPr lang="en-US" sz="1800" dirty="0" smtClean="0">
              <a:solidFill>
                <a:srgbClr val="002060"/>
              </a:solidFill>
            </a:rPr>
            <a:t>ASP.NET, WCF or custom authentication schemes</a:t>
          </a:r>
          <a:endParaRPr lang="en-US" sz="1800" dirty="0">
            <a:solidFill>
              <a:srgbClr val="002060"/>
            </a:solidFill>
          </a:endParaRPr>
        </a:p>
      </dgm:t>
    </dgm:pt>
    <dgm:pt modelId="{593322DA-6583-474C-B066-D453D261C5CB}" type="parTrans" cxnId="{F0D8C349-FBE0-4AEE-A0DD-9CCB2AA74039}">
      <dgm:prSet/>
      <dgm:spPr/>
      <dgm:t>
        <a:bodyPr/>
        <a:lstStyle/>
        <a:p>
          <a:endParaRPr lang="en-US"/>
        </a:p>
      </dgm:t>
    </dgm:pt>
    <dgm:pt modelId="{46EE2B8B-1484-4D3D-ACD6-3DE60FD88F46}" type="sibTrans" cxnId="{F0D8C349-FBE0-4AEE-A0DD-9CCB2AA74039}">
      <dgm:prSet/>
      <dgm:spPr/>
      <dgm:t>
        <a:bodyPr/>
        <a:lstStyle/>
        <a:p>
          <a:endParaRPr lang="en-US"/>
        </a:p>
      </dgm:t>
    </dgm:pt>
    <dgm:pt modelId="{2A1C0AAF-F63E-443B-9192-69DE0DACAE24}">
      <dgm:prSet phldrT="[Text]" custT="1"/>
      <dgm:spPr/>
      <dgm:t>
        <a:bodyPr/>
        <a:lstStyle/>
        <a:p>
          <a:r>
            <a:rPr lang="en-US" sz="1800" dirty="0" smtClean="0"/>
            <a:t>Interceptors</a:t>
          </a:r>
          <a:endParaRPr lang="en-US" sz="1800" dirty="0"/>
        </a:p>
      </dgm:t>
    </dgm:pt>
    <dgm:pt modelId="{0170F754-24B3-4A35-8523-B6A912F21F6E}" type="parTrans" cxnId="{7964ABE1-0C4D-40E3-AF12-73C13C888330}">
      <dgm:prSet/>
      <dgm:spPr/>
    </dgm:pt>
    <dgm:pt modelId="{8B5EE442-9F97-4639-A2F4-8AACD4C245A0}" type="sibTrans" cxnId="{7964ABE1-0C4D-40E3-AF12-73C13C888330}">
      <dgm:prSet/>
      <dgm:spPr/>
    </dgm:pt>
    <dgm:pt modelId="{69898B0F-3EBF-4ADE-A750-7600306C68CC}">
      <dgm:prSet phldrT="[Text]" custT="1"/>
      <dgm:spPr/>
      <dgm:t>
        <a:bodyPr/>
        <a:lstStyle/>
        <a:p>
          <a:r>
            <a:rPr lang="en-US" sz="1800" dirty="0" smtClean="0">
              <a:solidFill>
                <a:srgbClr val="002060"/>
              </a:solidFill>
            </a:rPr>
            <a:t>Execute before HTTP GET/PUT/POST/DELETE</a:t>
          </a:r>
          <a:endParaRPr lang="en-US" sz="1800" dirty="0">
            <a:solidFill>
              <a:srgbClr val="002060"/>
            </a:solidFill>
          </a:endParaRPr>
        </a:p>
      </dgm:t>
    </dgm:pt>
    <dgm:pt modelId="{7788613C-6DC2-4243-A22F-09F8013B6348}" type="parTrans" cxnId="{7C591ACE-3D0D-49BE-8B46-3FF82CA63114}">
      <dgm:prSet/>
      <dgm:spPr/>
      <dgm:t>
        <a:bodyPr/>
        <a:lstStyle/>
        <a:p>
          <a:endParaRPr lang="en-US"/>
        </a:p>
      </dgm:t>
    </dgm:pt>
    <dgm:pt modelId="{1BCF1025-94E1-41B6-B8F2-982B68FAED2D}" type="sibTrans" cxnId="{7C591ACE-3D0D-49BE-8B46-3FF82CA63114}">
      <dgm:prSet/>
      <dgm:spPr/>
      <dgm:t>
        <a:bodyPr/>
        <a:lstStyle/>
        <a:p>
          <a:endParaRPr lang="en-US"/>
        </a:p>
      </dgm:t>
    </dgm:pt>
    <dgm:pt modelId="{E5D5C3BE-F0F5-4BAE-A923-A880B9FF8FD2}">
      <dgm:prSet phldrT="[Text]" custT="1"/>
      <dgm:spPr/>
      <dgm:t>
        <a:bodyPr/>
        <a:lstStyle/>
        <a:p>
          <a:r>
            <a:rPr lang="en-US" sz="1800" dirty="0" smtClean="0">
              <a:solidFill>
                <a:srgbClr val="002060"/>
              </a:solidFill>
            </a:rPr>
            <a:t>Enable validation, custom row-level security policies</a:t>
          </a:r>
          <a:endParaRPr lang="en-US" sz="1800" dirty="0">
            <a:solidFill>
              <a:srgbClr val="002060"/>
            </a:solidFill>
          </a:endParaRPr>
        </a:p>
      </dgm:t>
    </dgm:pt>
    <dgm:pt modelId="{254863E9-C25D-452F-8E05-049DF8BADBB6}" type="parTrans" cxnId="{3DFFAAEB-4FC1-4B1B-A229-F0FF58E14690}">
      <dgm:prSet/>
      <dgm:spPr/>
      <dgm:t>
        <a:bodyPr/>
        <a:lstStyle/>
        <a:p>
          <a:endParaRPr lang="en-US"/>
        </a:p>
      </dgm:t>
    </dgm:pt>
    <dgm:pt modelId="{33BDEFFB-4E8A-44B6-AD96-B1DB7EEC958A}" type="sibTrans" cxnId="{3DFFAAEB-4FC1-4B1B-A229-F0FF58E14690}">
      <dgm:prSet/>
      <dgm:spPr/>
      <dgm:t>
        <a:bodyPr/>
        <a:lstStyle/>
        <a:p>
          <a:endParaRPr lang="en-US"/>
        </a:p>
      </dgm:t>
    </dgm:pt>
    <dgm:pt modelId="{6A1E7A74-BA03-4439-8C1B-1D3D3EEB1730}">
      <dgm:prSet phldrT="[Text]" custT="1"/>
      <dgm:spPr/>
      <dgm:t>
        <a:bodyPr/>
        <a:lstStyle/>
        <a:p>
          <a:r>
            <a:rPr lang="en-US" sz="1800" dirty="0" smtClean="0">
              <a:solidFill>
                <a:srgbClr val="002060"/>
              </a:solidFill>
            </a:rPr>
            <a:t>Maintain the REST interface</a:t>
          </a:r>
          <a:endParaRPr lang="en-US" sz="1800" dirty="0">
            <a:solidFill>
              <a:srgbClr val="002060"/>
            </a:solidFill>
          </a:endParaRPr>
        </a:p>
      </dgm:t>
    </dgm:pt>
    <dgm:pt modelId="{AE17D07C-9003-4C99-A105-8635A6E24B2C}" type="parTrans" cxnId="{6025D114-BC7F-492B-A315-94B9FCA82165}">
      <dgm:prSet/>
      <dgm:spPr/>
      <dgm:t>
        <a:bodyPr/>
        <a:lstStyle/>
        <a:p>
          <a:endParaRPr lang="en-US"/>
        </a:p>
      </dgm:t>
    </dgm:pt>
    <dgm:pt modelId="{E35BE788-13C0-4BB2-9200-D9B507D63ADF}" type="sibTrans" cxnId="{6025D114-BC7F-492B-A315-94B9FCA82165}">
      <dgm:prSet/>
      <dgm:spPr/>
      <dgm:t>
        <a:bodyPr/>
        <a:lstStyle/>
        <a:p>
          <a:endParaRPr lang="en-US"/>
        </a:p>
      </dgm:t>
    </dgm:pt>
    <dgm:pt modelId="{10FEB8C9-4CC5-434C-AF47-08E648C0D26D}" type="pres">
      <dgm:prSet presAssocID="{DDC07B13-344E-4421-8765-32F0564DDDC5}" presName="linear" presStyleCnt="0">
        <dgm:presLayoutVars>
          <dgm:dir/>
          <dgm:animLvl val="lvl"/>
          <dgm:resizeHandles val="exact"/>
        </dgm:presLayoutVars>
      </dgm:prSet>
      <dgm:spPr/>
      <dgm:t>
        <a:bodyPr/>
        <a:lstStyle/>
        <a:p>
          <a:endParaRPr lang="en-US"/>
        </a:p>
      </dgm:t>
    </dgm:pt>
    <dgm:pt modelId="{67FFF976-1DD4-40AB-9767-7B1D902830B0}" type="pres">
      <dgm:prSet presAssocID="{32AE98D8-A7F9-4251-A066-1C2D63AFDDC9}" presName="parentLin" presStyleCnt="0"/>
      <dgm:spPr/>
      <dgm:t>
        <a:bodyPr/>
        <a:lstStyle/>
        <a:p>
          <a:endParaRPr lang="en-US"/>
        </a:p>
      </dgm:t>
    </dgm:pt>
    <dgm:pt modelId="{5C671789-D009-43B1-BF97-7B1CAB3A4905}" type="pres">
      <dgm:prSet presAssocID="{32AE98D8-A7F9-4251-A066-1C2D63AFDDC9}" presName="parentLeftMargin" presStyleLbl="node1" presStyleIdx="0" presStyleCnt="4"/>
      <dgm:spPr/>
      <dgm:t>
        <a:bodyPr/>
        <a:lstStyle/>
        <a:p>
          <a:endParaRPr lang="en-US"/>
        </a:p>
      </dgm:t>
    </dgm:pt>
    <dgm:pt modelId="{71A8013F-B5E2-42A7-99D3-EF4064AB3B9A}" type="pres">
      <dgm:prSet presAssocID="{32AE98D8-A7F9-4251-A066-1C2D63AFDDC9}" presName="parentText" presStyleLbl="node1" presStyleIdx="0" presStyleCnt="4">
        <dgm:presLayoutVars>
          <dgm:chMax val="0"/>
          <dgm:bulletEnabled val="1"/>
        </dgm:presLayoutVars>
      </dgm:prSet>
      <dgm:spPr/>
      <dgm:t>
        <a:bodyPr/>
        <a:lstStyle/>
        <a:p>
          <a:endParaRPr lang="en-US"/>
        </a:p>
      </dgm:t>
    </dgm:pt>
    <dgm:pt modelId="{36271F84-C022-471F-8E26-1B05825CEBC8}" type="pres">
      <dgm:prSet presAssocID="{32AE98D8-A7F9-4251-A066-1C2D63AFDDC9}" presName="negativeSpace" presStyleCnt="0"/>
      <dgm:spPr/>
      <dgm:t>
        <a:bodyPr/>
        <a:lstStyle/>
        <a:p>
          <a:endParaRPr lang="en-US"/>
        </a:p>
      </dgm:t>
    </dgm:pt>
    <dgm:pt modelId="{93BBCC28-82AB-498E-ABF1-4C8D7EA15FBC}" type="pres">
      <dgm:prSet presAssocID="{32AE98D8-A7F9-4251-A066-1C2D63AFDDC9}" presName="childText" presStyleLbl="conFgAcc1" presStyleIdx="0" presStyleCnt="4">
        <dgm:presLayoutVars>
          <dgm:bulletEnabled val="1"/>
        </dgm:presLayoutVars>
      </dgm:prSet>
      <dgm:spPr/>
      <dgm:t>
        <a:bodyPr/>
        <a:lstStyle/>
        <a:p>
          <a:endParaRPr lang="en-US"/>
        </a:p>
      </dgm:t>
    </dgm:pt>
    <dgm:pt modelId="{418A79B5-CD4F-4907-8668-9FA816C17DF0}" type="pres">
      <dgm:prSet presAssocID="{BE11909B-B8FA-4877-8C5F-ECC43DFF54AD}" presName="spaceBetweenRectangles" presStyleCnt="0"/>
      <dgm:spPr/>
      <dgm:t>
        <a:bodyPr/>
        <a:lstStyle/>
        <a:p>
          <a:endParaRPr lang="en-US"/>
        </a:p>
      </dgm:t>
    </dgm:pt>
    <dgm:pt modelId="{6C4B8836-741B-4D66-87EA-69FFFAB1B1C8}" type="pres">
      <dgm:prSet presAssocID="{364C281D-EA07-4656-90F9-EA57B97669AE}" presName="parentLin" presStyleCnt="0"/>
      <dgm:spPr/>
      <dgm:t>
        <a:bodyPr/>
        <a:lstStyle/>
        <a:p>
          <a:endParaRPr lang="en-US"/>
        </a:p>
      </dgm:t>
    </dgm:pt>
    <dgm:pt modelId="{B9E28CF9-255F-4720-BC4A-CCB5801B3B73}" type="pres">
      <dgm:prSet presAssocID="{364C281D-EA07-4656-90F9-EA57B97669AE}" presName="parentLeftMargin" presStyleLbl="node1" presStyleIdx="0" presStyleCnt="4"/>
      <dgm:spPr/>
      <dgm:t>
        <a:bodyPr/>
        <a:lstStyle/>
        <a:p>
          <a:endParaRPr lang="en-US"/>
        </a:p>
      </dgm:t>
    </dgm:pt>
    <dgm:pt modelId="{5175ADC7-F237-44D3-A59E-E1A498F53230}" type="pres">
      <dgm:prSet presAssocID="{364C281D-EA07-4656-90F9-EA57B97669AE}" presName="parentText" presStyleLbl="node1" presStyleIdx="1" presStyleCnt="4">
        <dgm:presLayoutVars>
          <dgm:chMax val="0"/>
          <dgm:bulletEnabled val="1"/>
        </dgm:presLayoutVars>
      </dgm:prSet>
      <dgm:spPr/>
      <dgm:t>
        <a:bodyPr/>
        <a:lstStyle/>
        <a:p>
          <a:endParaRPr lang="en-US"/>
        </a:p>
      </dgm:t>
    </dgm:pt>
    <dgm:pt modelId="{BEDC841A-7FBC-4C7B-841A-3865E831A22D}" type="pres">
      <dgm:prSet presAssocID="{364C281D-EA07-4656-90F9-EA57B97669AE}" presName="negativeSpace" presStyleCnt="0"/>
      <dgm:spPr/>
      <dgm:t>
        <a:bodyPr/>
        <a:lstStyle/>
        <a:p>
          <a:endParaRPr lang="en-US"/>
        </a:p>
      </dgm:t>
    </dgm:pt>
    <dgm:pt modelId="{B4EA7070-BDAC-4517-8101-2CB1C8B79F5A}" type="pres">
      <dgm:prSet presAssocID="{364C281D-EA07-4656-90F9-EA57B97669AE}" presName="childText" presStyleLbl="conFgAcc1" presStyleIdx="1" presStyleCnt="4">
        <dgm:presLayoutVars>
          <dgm:bulletEnabled val="1"/>
        </dgm:presLayoutVars>
      </dgm:prSet>
      <dgm:spPr/>
      <dgm:t>
        <a:bodyPr/>
        <a:lstStyle/>
        <a:p>
          <a:endParaRPr lang="en-US"/>
        </a:p>
      </dgm:t>
    </dgm:pt>
    <dgm:pt modelId="{79E64877-45F8-445F-976E-DA80B1ADE677}" type="pres">
      <dgm:prSet presAssocID="{29D93E0E-DC68-41FE-AE97-49165892E788}" presName="spaceBetweenRectangles" presStyleCnt="0"/>
      <dgm:spPr/>
      <dgm:t>
        <a:bodyPr/>
        <a:lstStyle/>
        <a:p>
          <a:endParaRPr lang="en-US"/>
        </a:p>
      </dgm:t>
    </dgm:pt>
    <dgm:pt modelId="{B0F810C5-9FFA-4392-A3F3-B6997684834D}" type="pres">
      <dgm:prSet presAssocID="{2A1C0AAF-F63E-443B-9192-69DE0DACAE24}" presName="parentLin" presStyleCnt="0"/>
      <dgm:spPr/>
      <dgm:t>
        <a:bodyPr/>
        <a:lstStyle/>
        <a:p>
          <a:endParaRPr lang="en-US"/>
        </a:p>
      </dgm:t>
    </dgm:pt>
    <dgm:pt modelId="{41FA6CEB-2AE6-4B03-A1CB-87495337EDFB}" type="pres">
      <dgm:prSet presAssocID="{2A1C0AAF-F63E-443B-9192-69DE0DACAE24}" presName="parentLeftMargin" presStyleLbl="node1" presStyleIdx="1" presStyleCnt="4"/>
      <dgm:spPr/>
      <dgm:t>
        <a:bodyPr/>
        <a:lstStyle/>
        <a:p>
          <a:endParaRPr lang="en-US"/>
        </a:p>
      </dgm:t>
    </dgm:pt>
    <dgm:pt modelId="{63C94C11-F3FE-4244-9AD0-AD177C247A8C}" type="pres">
      <dgm:prSet presAssocID="{2A1C0AAF-F63E-443B-9192-69DE0DACAE24}" presName="parentText" presStyleLbl="node1" presStyleIdx="2" presStyleCnt="4">
        <dgm:presLayoutVars>
          <dgm:chMax val="0"/>
          <dgm:bulletEnabled val="1"/>
        </dgm:presLayoutVars>
      </dgm:prSet>
      <dgm:spPr/>
      <dgm:t>
        <a:bodyPr/>
        <a:lstStyle/>
        <a:p>
          <a:endParaRPr lang="en-US"/>
        </a:p>
      </dgm:t>
    </dgm:pt>
    <dgm:pt modelId="{395B08CC-19D2-42A6-A2C9-A85EA3B26ED3}" type="pres">
      <dgm:prSet presAssocID="{2A1C0AAF-F63E-443B-9192-69DE0DACAE24}" presName="negativeSpace" presStyleCnt="0"/>
      <dgm:spPr/>
      <dgm:t>
        <a:bodyPr/>
        <a:lstStyle/>
        <a:p>
          <a:endParaRPr lang="en-US"/>
        </a:p>
      </dgm:t>
    </dgm:pt>
    <dgm:pt modelId="{C43727B3-AAF8-4788-B763-E48F16509653}" type="pres">
      <dgm:prSet presAssocID="{2A1C0AAF-F63E-443B-9192-69DE0DACAE24}" presName="childText" presStyleLbl="conFgAcc1" presStyleIdx="2" presStyleCnt="4">
        <dgm:presLayoutVars>
          <dgm:bulletEnabled val="1"/>
        </dgm:presLayoutVars>
      </dgm:prSet>
      <dgm:spPr/>
      <dgm:t>
        <a:bodyPr/>
        <a:lstStyle/>
        <a:p>
          <a:endParaRPr lang="en-US"/>
        </a:p>
      </dgm:t>
    </dgm:pt>
    <dgm:pt modelId="{41C35015-2247-4464-A738-2DC0001C4A56}" type="pres">
      <dgm:prSet presAssocID="{8B5EE442-9F97-4639-A2F4-8AACD4C245A0}" presName="spaceBetweenRectangles" presStyleCnt="0"/>
      <dgm:spPr/>
      <dgm:t>
        <a:bodyPr/>
        <a:lstStyle/>
        <a:p>
          <a:endParaRPr lang="en-US"/>
        </a:p>
      </dgm:t>
    </dgm:pt>
    <dgm:pt modelId="{C6E1F468-9778-4FB2-AAF6-8282B828471C}" type="pres">
      <dgm:prSet presAssocID="{9A663DE5-02E5-4DDE-8413-E4E1A03DA625}" presName="parentLin" presStyleCnt="0"/>
      <dgm:spPr/>
      <dgm:t>
        <a:bodyPr/>
        <a:lstStyle/>
        <a:p>
          <a:endParaRPr lang="en-US"/>
        </a:p>
      </dgm:t>
    </dgm:pt>
    <dgm:pt modelId="{041289A1-ADCD-4CCF-B201-78E0BED2F976}" type="pres">
      <dgm:prSet presAssocID="{9A663DE5-02E5-4DDE-8413-E4E1A03DA625}" presName="parentLeftMargin" presStyleLbl="node1" presStyleIdx="2" presStyleCnt="4"/>
      <dgm:spPr/>
      <dgm:t>
        <a:bodyPr/>
        <a:lstStyle/>
        <a:p>
          <a:endParaRPr lang="en-US"/>
        </a:p>
      </dgm:t>
    </dgm:pt>
    <dgm:pt modelId="{50B7C565-01A3-4383-983E-F3BB3753D2EE}" type="pres">
      <dgm:prSet presAssocID="{9A663DE5-02E5-4DDE-8413-E4E1A03DA625}" presName="parentText" presStyleLbl="node1" presStyleIdx="3" presStyleCnt="4">
        <dgm:presLayoutVars>
          <dgm:chMax val="0"/>
          <dgm:bulletEnabled val="1"/>
        </dgm:presLayoutVars>
      </dgm:prSet>
      <dgm:spPr/>
      <dgm:t>
        <a:bodyPr/>
        <a:lstStyle/>
        <a:p>
          <a:endParaRPr lang="en-US"/>
        </a:p>
      </dgm:t>
    </dgm:pt>
    <dgm:pt modelId="{1F638850-2DD3-4F99-B8EF-0686388BA832}" type="pres">
      <dgm:prSet presAssocID="{9A663DE5-02E5-4DDE-8413-E4E1A03DA625}" presName="negativeSpace" presStyleCnt="0"/>
      <dgm:spPr/>
      <dgm:t>
        <a:bodyPr/>
        <a:lstStyle/>
        <a:p>
          <a:endParaRPr lang="en-US"/>
        </a:p>
      </dgm:t>
    </dgm:pt>
    <dgm:pt modelId="{849EC812-7218-4DAB-A162-4B4B6A5AD0F9}" type="pres">
      <dgm:prSet presAssocID="{9A663DE5-02E5-4DDE-8413-E4E1A03DA625}" presName="childText" presStyleLbl="conFgAcc1" presStyleIdx="3" presStyleCnt="4">
        <dgm:presLayoutVars>
          <dgm:bulletEnabled val="1"/>
        </dgm:presLayoutVars>
      </dgm:prSet>
      <dgm:spPr/>
      <dgm:t>
        <a:bodyPr/>
        <a:lstStyle/>
        <a:p>
          <a:endParaRPr lang="en-US"/>
        </a:p>
      </dgm:t>
    </dgm:pt>
  </dgm:ptLst>
  <dgm:cxnLst>
    <dgm:cxn modelId="{05877B05-02DF-429B-B53A-F33FAC3A20B7}" srcId="{DDC07B13-344E-4421-8765-32F0564DDDC5}" destId="{9A663DE5-02E5-4DDE-8413-E4E1A03DA625}" srcOrd="3" destOrd="0" parTransId="{7EAB4825-947D-49B2-8BDE-28274182ABF0}" sibTransId="{0BC1844E-E2EE-4719-B48C-354DAE2CA8BF}"/>
    <dgm:cxn modelId="{6E4367D4-307D-4E79-89C7-7D78E242A1A1}" srcId="{364C281D-EA07-4656-90F9-EA57B97669AE}" destId="{75312844-03B5-4398-8F9D-60A9993A7779}" srcOrd="0" destOrd="0" parTransId="{72D01D6D-F7BF-42F5-94CC-189862E2582D}" sibTransId="{7B396EAE-37F0-441D-B99D-357695C7831A}"/>
    <dgm:cxn modelId="{90A99939-04F9-4977-98CE-980A2A935BAF}" srcId="{32AE98D8-A7F9-4251-A066-1C2D63AFDDC9}" destId="{769B5B63-06E2-47E2-859A-70B3719A62D1}" srcOrd="1" destOrd="0" parTransId="{7AB4D35C-7A7E-4D7C-BD9A-40EF6526918A}" sibTransId="{5AED276D-C840-47CD-BF4F-4D65B2EDA1E3}"/>
    <dgm:cxn modelId="{B2D431D0-5DB7-4E16-A8B8-613BA683992D}" type="presOf" srcId="{80939FE9-5A46-452B-9A36-3B1C4A9E7A3E}" destId="{849EC812-7218-4DAB-A162-4B4B6A5AD0F9}" srcOrd="0" destOrd="1" presId="urn:microsoft.com/office/officeart/2005/8/layout/list1"/>
    <dgm:cxn modelId="{F0D8C349-FBE0-4AEE-A0DD-9CCB2AA74039}" srcId="{364C281D-EA07-4656-90F9-EA57B97669AE}" destId="{B75FA1F5-5307-47C8-BE25-2C24F3941BFB}" srcOrd="1" destOrd="0" parTransId="{593322DA-6583-474C-B066-D453D261C5CB}" sibTransId="{46EE2B8B-1484-4D3D-ACD6-3DE60FD88F46}"/>
    <dgm:cxn modelId="{F1809023-EF43-4A22-BB3B-5783742BF1D0}" type="presOf" srcId="{32AE98D8-A7F9-4251-A066-1C2D63AFDDC9}" destId="{5C671789-D009-43B1-BF97-7B1CAB3A4905}" srcOrd="0" destOrd="0" presId="urn:microsoft.com/office/officeart/2005/8/layout/list1"/>
    <dgm:cxn modelId="{F8BDB6EF-A26B-47B8-A0F6-B44BDAAC5C57}" type="presOf" srcId="{769B5B63-06E2-47E2-859A-70B3719A62D1}" destId="{93BBCC28-82AB-498E-ABF1-4C8D7EA15FBC}" srcOrd="0" destOrd="1" presId="urn:microsoft.com/office/officeart/2005/8/layout/list1"/>
    <dgm:cxn modelId="{518BDAE8-33E6-4BF0-B51A-366A0278DD19}" type="presOf" srcId="{FB687DCA-7E5E-48FD-B6F3-3FC59975ED81}" destId="{93BBCC28-82AB-498E-ABF1-4C8D7EA15FBC}" srcOrd="0" destOrd="0" presId="urn:microsoft.com/office/officeart/2005/8/layout/list1"/>
    <dgm:cxn modelId="{7C591ACE-3D0D-49BE-8B46-3FF82CA63114}" srcId="{2A1C0AAF-F63E-443B-9192-69DE0DACAE24}" destId="{69898B0F-3EBF-4ADE-A750-7600306C68CC}" srcOrd="0" destOrd="0" parTransId="{7788613C-6DC2-4243-A22F-09F8013B6348}" sibTransId="{1BCF1025-94E1-41B6-B8F2-982B68FAED2D}"/>
    <dgm:cxn modelId="{890406A9-AD30-41C4-B719-D34FFC7FC621}" type="presOf" srcId="{32AE98D8-A7F9-4251-A066-1C2D63AFDDC9}" destId="{71A8013F-B5E2-42A7-99D3-EF4064AB3B9A}" srcOrd="1" destOrd="0" presId="urn:microsoft.com/office/officeart/2005/8/layout/list1"/>
    <dgm:cxn modelId="{B19F1796-39DE-4203-824D-C5A23193973A}" type="presOf" srcId="{E5D5C3BE-F0F5-4BAE-A923-A880B9FF8FD2}" destId="{C43727B3-AAF8-4788-B763-E48F16509653}" srcOrd="0" destOrd="1" presId="urn:microsoft.com/office/officeart/2005/8/layout/list1"/>
    <dgm:cxn modelId="{C2B6632D-5A38-42DB-B182-B5C8C4014FD3}" srcId="{DDC07B13-344E-4421-8765-32F0564DDDC5}" destId="{364C281D-EA07-4656-90F9-EA57B97669AE}" srcOrd="1" destOrd="0" parTransId="{9685C88E-50CF-4138-AF2B-96E47207FEFB}" sibTransId="{29D93E0E-DC68-41FE-AE97-49165892E788}"/>
    <dgm:cxn modelId="{700C7F1C-6E16-4DE3-A4C4-B9459D55EF87}" type="presOf" srcId="{69898B0F-3EBF-4ADE-A750-7600306C68CC}" destId="{C43727B3-AAF8-4788-B763-E48F16509653}" srcOrd="0" destOrd="0" presId="urn:microsoft.com/office/officeart/2005/8/layout/list1"/>
    <dgm:cxn modelId="{D16631BE-8585-454F-B776-60E3902D66AC}" srcId="{DDC07B13-344E-4421-8765-32F0564DDDC5}" destId="{32AE98D8-A7F9-4251-A066-1C2D63AFDDC9}" srcOrd="0" destOrd="0" parTransId="{F6702767-E419-43CD-9826-19660A761ED1}" sibTransId="{BE11909B-B8FA-4877-8C5F-ECC43DFF54AD}"/>
    <dgm:cxn modelId="{8830C130-E261-458A-A224-2043B643C414}" type="presOf" srcId="{DDC07B13-344E-4421-8765-32F0564DDDC5}" destId="{10FEB8C9-4CC5-434C-AF47-08E648C0D26D}" srcOrd="0" destOrd="0" presId="urn:microsoft.com/office/officeart/2005/8/layout/list1"/>
    <dgm:cxn modelId="{10AB3821-FEE5-4632-A8DD-5F400381A1BE}" srcId="{32AE98D8-A7F9-4251-A066-1C2D63AFDDC9}" destId="{FB687DCA-7E5E-48FD-B6F3-3FC59975ED81}" srcOrd="0" destOrd="0" parTransId="{9D900309-8B8D-4DE2-AB64-1C27B3F36F7F}" sibTransId="{343EE199-E1C4-4DCB-8C29-66942015BCCC}"/>
    <dgm:cxn modelId="{66BE347B-9FDC-4F25-93B4-5D769B07CFB5}" type="presOf" srcId="{6A1E7A74-BA03-4439-8C1B-1D3D3EEB1730}" destId="{C43727B3-AAF8-4788-B763-E48F16509653}" srcOrd="0" destOrd="2" presId="urn:microsoft.com/office/officeart/2005/8/layout/list1"/>
    <dgm:cxn modelId="{2601079E-5430-4D6D-921C-A9104304B84E}" type="presOf" srcId="{2A1C0AAF-F63E-443B-9192-69DE0DACAE24}" destId="{63C94C11-F3FE-4244-9AD0-AD177C247A8C}" srcOrd="1" destOrd="0" presId="urn:microsoft.com/office/officeart/2005/8/layout/list1"/>
    <dgm:cxn modelId="{FA7751A9-DA1A-4E69-8372-9E0ECFE1046F}" type="presOf" srcId="{2A1C0AAF-F63E-443B-9192-69DE0DACAE24}" destId="{41FA6CEB-2AE6-4B03-A1CB-87495337EDFB}" srcOrd="0" destOrd="0" presId="urn:microsoft.com/office/officeart/2005/8/layout/list1"/>
    <dgm:cxn modelId="{50EDC37E-7FDD-4C5F-9216-38BCB324E393}" type="presOf" srcId="{FE9421D3-BCA4-40FB-B90C-8D3D4EF52223}" destId="{849EC812-7218-4DAB-A162-4B4B6A5AD0F9}" srcOrd="0" destOrd="0" presId="urn:microsoft.com/office/officeart/2005/8/layout/list1"/>
    <dgm:cxn modelId="{63AA14CC-B596-4894-84F0-640679631440}" type="presOf" srcId="{75312844-03B5-4398-8F9D-60A9993A7779}" destId="{B4EA7070-BDAC-4517-8101-2CB1C8B79F5A}" srcOrd="0" destOrd="0" presId="urn:microsoft.com/office/officeart/2005/8/layout/list1"/>
    <dgm:cxn modelId="{7964ABE1-0C4D-40E3-AF12-73C13C888330}" srcId="{DDC07B13-344E-4421-8765-32F0564DDDC5}" destId="{2A1C0AAF-F63E-443B-9192-69DE0DACAE24}" srcOrd="2" destOrd="0" parTransId="{0170F754-24B3-4A35-8523-B6A912F21F6E}" sibTransId="{8B5EE442-9F97-4639-A2F4-8AACD4C245A0}"/>
    <dgm:cxn modelId="{19D84399-6F56-4605-A0B9-A62FAF171174}" type="presOf" srcId="{9A663DE5-02E5-4DDE-8413-E4E1A03DA625}" destId="{50B7C565-01A3-4383-983E-F3BB3753D2EE}" srcOrd="1" destOrd="0" presId="urn:microsoft.com/office/officeart/2005/8/layout/list1"/>
    <dgm:cxn modelId="{EA712BB4-9865-4305-B41A-141A1278CFEC}" srcId="{9A663DE5-02E5-4DDE-8413-E4E1A03DA625}" destId="{FE9421D3-BCA4-40FB-B90C-8D3D4EF52223}" srcOrd="0" destOrd="0" parTransId="{27E21C52-0DF6-445E-B77C-4D37C301AE10}" sibTransId="{99C60E48-C0C3-4C71-941D-2C75F93F4652}"/>
    <dgm:cxn modelId="{3DFFAAEB-4FC1-4B1B-A229-F0FF58E14690}" srcId="{2A1C0AAF-F63E-443B-9192-69DE0DACAE24}" destId="{E5D5C3BE-F0F5-4BAE-A923-A880B9FF8FD2}" srcOrd="1" destOrd="0" parTransId="{254863E9-C25D-452F-8E05-049DF8BADBB6}" sibTransId="{33BDEFFB-4E8A-44B6-AD96-B1DB7EEC958A}"/>
    <dgm:cxn modelId="{169474A9-024F-4845-8498-934039A369B7}" type="presOf" srcId="{9A663DE5-02E5-4DDE-8413-E4E1A03DA625}" destId="{041289A1-ADCD-4CCF-B201-78E0BED2F976}" srcOrd="0" destOrd="0" presId="urn:microsoft.com/office/officeart/2005/8/layout/list1"/>
    <dgm:cxn modelId="{E76147AF-E38C-4E0F-A77E-14A8AFED35FC}" srcId="{9A663DE5-02E5-4DDE-8413-E4E1A03DA625}" destId="{80939FE9-5A46-452B-9A36-3B1C4A9E7A3E}" srcOrd="1" destOrd="0" parTransId="{97527C99-2ED9-402D-BD57-6573EFC82107}" sibTransId="{BFA2FD2A-77E3-45B1-80AE-0B228849EABD}"/>
    <dgm:cxn modelId="{3C9DF530-45F8-4452-8716-162B56425AD0}" type="presOf" srcId="{B75FA1F5-5307-47C8-BE25-2C24F3941BFB}" destId="{B4EA7070-BDAC-4517-8101-2CB1C8B79F5A}" srcOrd="0" destOrd="1" presId="urn:microsoft.com/office/officeart/2005/8/layout/list1"/>
    <dgm:cxn modelId="{EEA50B13-6DD2-4613-8B3A-17EF5D90B39A}" type="presOf" srcId="{364C281D-EA07-4656-90F9-EA57B97669AE}" destId="{5175ADC7-F237-44D3-A59E-E1A498F53230}" srcOrd="1" destOrd="0" presId="urn:microsoft.com/office/officeart/2005/8/layout/list1"/>
    <dgm:cxn modelId="{C09C4E3A-549D-4F38-9B47-AC334325F77C}" type="presOf" srcId="{364C281D-EA07-4656-90F9-EA57B97669AE}" destId="{B9E28CF9-255F-4720-BC4A-CCB5801B3B73}" srcOrd="0" destOrd="0" presId="urn:microsoft.com/office/officeart/2005/8/layout/list1"/>
    <dgm:cxn modelId="{6025D114-BC7F-492B-A315-94B9FCA82165}" srcId="{2A1C0AAF-F63E-443B-9192-69DE0DACAE24}" destId="{6A1E7A74-BA03-4439-8C1B-1D3D3EEB1730}" srcOrd="2" destOrd="0" parTransId="{AE17D07C-9003-4C99-A105-8635A6E24B2C}" sibTransId="{E35BE788-13C0-4BB2-9200-D9B507D63ADF}"/>
    <dgm:cxn modelId="{0B9DA185-257A-4A98-AFF6-B711E6D614D2}" type="presParOf" srcId="{10FEB8C9-4CC5-434C-AF47-08E648C0D26D}" destId="{67FFF976-1DD4-40AB-9767-7B1D902830B0}" srcOrd="0" destOrd="0" presId="urn:microsoft.com/office/officeart/2005/8/layout/list1"/>
    <dgm:cxn modelId="{DAB96E87-13B1-45AB-8467-DC29AF8CBEFF}" type="presParOf" srcId="{67FFF976-1DD4-40AB-9767-7B1D902830B0}" destId="{5C671789-D009-43B1-BF97-7B1CAB3A4905}" srcOrd="0" destOrd="0" presId="urn:microsoft.com/office/officeart/2005/8/layout/list1"/>
    <dgm:cxn modelId="{E872806D-DBEA-4242-B796-B1779BADDEBA}" type="presParOf" srcId="{67FFF976-1DD4-40AB-9767-7B1D902830B0}" destId="{71A8013F-B5E2-42A7-99D3-EF4064AB3B9A}" srcOrd="1" destOrd="0" presId="urn:microsoft.com/office/officeart/2005/8/layout/list1"/>
    <dgm:cxn modelId="{A87E8976-7A38-496E-9FFF-844648AD7C05}" type="presParOf" srcId="{10FEB8C9-4CC5-434C-AF47-08E648C0D26D}" destId="{36271F84-C022-471F-8E26-1B05825CEBC8}" srcOrd="1" destOrd="0" presId="urn:microsoft.com/office/officeart/2005/8/layout/list1"/>
    <dgm:cxn modelId="{50FAA808-BD56-43F8-806C-D68601281F9B}" type="presParOf" srcId="{10FEB8C9-4CC5-434C-AF47-08E648C0D26D}" destId="{93BBCC28-82AB-498E-ABF1-4C8D7EA15FBC}" srcOrd="2" destOrd="0" presId="urn:microsoft.com/office/officeart/2005/8/layout/list1"/>
    <dgm:cxn modelId="{7C2C9DEE-1C76-400F-8FAD-306EFBCA3224}" type="presParOf" srcId="{10FEB8C9-4CC5-434C-AF47-08E648C0D26D}" destId="{418A79B5-CD4F-4907-8668-9FA816C17DF0}" srcOrd="3" destOrd="0" presId="urn:microsoft.com/office/officeart/2005/8/layout/list1"/>
    <dgm:cxn modelId="{4CB077E3-14E5-4D1A-A810-B09641239533}" type="presParOf" srcId="{10FEB8C9-4CC5-434C-AF47-08E648C0D26D}" destId="{6C4B8836-741B-4D66-87EA-69FFFAB1B1C8}" srcOrd="4" destOrd="0" presId="urn:microsoft.com/office/officeart/2005/8/layout/list1"/>
    <dgm:cxn modelId="{D1972190-1B64-4268-8A6F-A433A4D8E9CE}" type="presParOf" srcId="{6C4B8836-741B-4D66-87EA-69FFFAB1B1C8}" destId="{B9E28CF9-255F-4720-BC4A-CCB5801B3B73}" srcOrd="0" destOrd="0" presId="urn:microsoft.com/office/officeart/2005/8/layout/list1"/>
    <dgm:cxn modelId="{8054BDA3-FA59-4CE8-8D61-9D90146B2E9A}" type="presParOf" srcId="{6C4B8836-741B-4D66-87EA-69FFFAB1B1C8}" destId="{5175ADC7-F237-44D3-A59E-E1A498F53230}" srcOrd="1" destOrd="0" presId="urn:microsoft.com/office/officeart/2005/8/layout/list1"/>
    <dgm:cxn modelId="{FFEEC2D3-C4CD-4E0A-A21C-1AC3CFA8DC08}" type="presParOf" srcId="{10FEB8C9-4CC5-434C-AF47-08E648C0D26D}" destId="{BEDC841A-7FBC-4C7B-841A-3865E831A22D}" srcOrd="5" destOrd="0" presId="urn:microsoft.com/office/officeart/2005/8/layout/list1"/>
    <dgm:cxn modelId="{A1AA34F7-0C0A-4BA8-835B-5E1621B262D2}" type="presParOf" srcId="{10FEB8C9-4CC5-434C-AF47-08E648C0D26D}" destId="{B4EA7070-BDAC-4517-8101-2CB1C8B79F5A}" srcOrd="6" destOrd="0" presId="urn:microsoft.com/office/officeart/2005/8/layout/list1"/>
    <dgm:cxn modelId="{C81A55FD-71B1-4061-8442-98EE9E9A6626}" type="presParOf" srcId="{10FEB8C9-4CC5-434C-AF47-08E648C0D26D}" destId="{79E64877-45F8-445F-976E-DA80B1ADE677}" srcOrd="7" destOrd="0" presId="urn:microsoft.com/office/officeart/2005/8/layout/list1"/>
    <dgm:cxn modelId="{6E9D66B2-84EC-497E-8EA1-E06A284DE973}" type="presParOf" srcId="{10FEB8C9-4CC5-434C-AF47-08E648C0D26D}" destId="{B0F810C5-9FFA-4392-A3F3-B6997684834D}" srcOrd="8" destOrd="0" presId="urn:microsoft.com/office/officeart/2005/8/layout/list1"/>
    <dgm:cxn modelId="{2D856B6D-4D90-4ADE-B999-35191AF724AA}" type="presParOf" srcId="{B0F810C5-9FFA-4392-A3F3-B6997684834D}" destId="{41FA6CEB-2AE6-4B03-A1CB-87495337EDFB}" srcOrd="0" destOrd="0" presId="urn:microsoft.com/office/officeart/2005/8/layout/list1"/>
    <dgm:cxn modelId="{AB6E8316-1BBA-40F7-A3AA-434F3E91FA8B}" type="presParOf" srcId="{B0F810C5-9FFA-4392-A3F3-B6997684834D}" destId="{63C94C11-F3FE-4244-9AD0-AD177C247A8C}" srcOrd="1" destOrd="0" presId="urn:microsoft.com/office/officeart/2005/8/layout/list1"/>
    <dgm:cxn modelId="{DED28761-C3E9-4515-A117-57A33938F403}" type="presParOf" srcId="{10FEB8C9-4CC5-434C-AF47-08E648C0D26D}" destId="{395B08CC-19D2-42A6-A2C9-A85EA3B26ED3}" srcOrd="9" destOrd="0" presId="urn:microsoft.com/office/officeart/2005/8/layout/list1"/>
    <dgm:cxn modelId="{BE6C5331-3868-40FE-BBA6-713AFABDE3E5}" type="presParOf" srcId="{10FEB8C9-4CC5-434C-AF47-08E648C0D26D}" destId="{C43727B3-AAF8-4788-B763-E48F16509653}" srcOrd="10" destOrd="0" presId="urn:microsoft.com/office/officeart/2005/8/layout/list1"/>
    <dgm:cxn modelId="{0510FEEE-E22A-44C7-BFCA-7E63C8C5A2CC}" type="presParOf" srcId="{10FEB8C9-4CC5-434C-AF47-08E648C0D26D}" destId="{41C35015-2247-4464-A738-2DC0001C4A56}" srcOrd="11" destOrd="0" presId="urn:microsoft.com/office/officeart/2005/8/layout/list1"/>
    <dgm:cxn modelId="{6D1CD531-1620-47EF-99BA-B1D36CEB3B9C}" type="presParOf" srcId="{10FEB8C9-4CC5-434C-AF47-08E648C0D26D}" destId="{C6E1F468-9778-4FB2-AAF6-8282B828471C}" srcOrd="12" destOrd="0" presId="urn:microsoft.com/office/officeart/2005/8/layout/list1"/>
    <dgm:cxn modelId="{D9D46754-D01D-47C7-94EC-1B394DB37D7A}" type="presParOf" srcId="{C6E1F468-9778-4FB2-AAF6-8282B828471C}" destId="{041289A1-ADCD-4CCF-B201-78E0BED2F976}" srcOrd="0" destOrd="0" presId="urn:microsoft.com/office/officeart/2005/8/layout/list1"/>
    <dgm:cxn modelId="{8DF2641C-CEC6-48BA-8F11-6006A8413A0B}" type="presParOf" srcId="{C6E1F468-9778-4FB2-AAF6-8282B828471C}" destId="{50B7C565-01A3-4383-983E-F3BB3753D2EE}" srcOrd="1" destOrd="0" presId="urn:microsoft.com/office/officeart/2005/8/layout/list1"/>
    <dgm:cxn modelId="{5A317D24-BFD1-42F2-A34A-9FE351E4AD75}" type="presParOf" srcId="{10FEB8C9-4CC5-434C-AF47-08E648C0D26D}" destId="{1F638850-2DD3-4F99-B8EF-0686388BA832}" srcOrd="13" destOrd="0" presId="urn:microsoft.com/office/officeart/2005/8/layout/list1"/>
    <dgm:cxn modelId="{D8EEA5C8-5A52-4357-9709-FC9AAD6D57FA}" type="presParOf" srcId="{10FEB8C9-4CC5-434C-AF47-08E648C0D26D}" destId="{849EC812-7218-4DAB-A162-4B4B6A5AD0F9}" srcOrd="14"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11/11/2008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記得將瀏覽器的</a:t>
            </a:r>
            <a:r>
              <a:rPr lang="en-US" sz="900" kern="1200" dirty="0" smtClean="0">
                <a:solidFill>
                  <a:schemeClr val="tx1"/>
                </a:solidFill>
                <a:latin typeface="Calibri" pitchFamily="34" charset="0"/>
                <a:ea typeface="+mn-ea"/>
                <a:cs typeface="+mn-cs"/>
              </a:rPr>
              <a:t>Feed Reading View</a:t>
            </a:r>
            <a:r>
              <a:rPr lang="zh-TW" altLang="en-US" sz="900" kern="1200" dirty="0" smtClean="0">
                <a:solidFill>
                  <a:schemeClr val="tx1"/>
                </a:solidFill>
                <a:latin typeface="Calibri" pitchFamily="34" charset="0"/>
                <a:ea typeface="+mn-ea"/>
                <a:cs typeface="+mn-cs"/>
              </a:rPr>
              <a:t>關閉，才能顯示回傳的</a:t>
            </a:r>
            <a:r>
              <a:rPr lang="en-US" altLang="zh-TW" sz="900" kern="1200" dirty="0" smtClean="0">
                <a:solidFill>
                  <a:schemeClr val="tx1"/>
                </a:solidFill>
                <a:latin typeface="Calibri" pitchFamily="34" charset="0"/>
                <a:ea typeface="+mn-ea"/>
                <a:cs typeface="+mn-cs"/>
              </a:rPr>
              <a:t>Atom</a:t>
            </a:r>
            <a:r>
              <a:rPr lang="zh-TW" altLang="en-US" sz="900" kern="1200" dirty="0" smtClean="0">
                <a:solidFill>
                  <a:schemeClr val="tx1"/>
                </a:solidFill>
                <a:latin typeface="Calibri" pitchFamily="34" charset="0"/>
                <a:ea typeface="+mn-ea"/>
                <a:cs typeface="+mn-cs"/>
              </a:rPr>
              <a:t>資料格式結果</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a:t>
            </a:r>
            <a:r>
              <a:rPr lang="en-US" altLang="zh-TW" dirty="0" smtClean="0"/>
              <a:t>top</a:t>
            </a:r>
          </a:p>
          <a:p>
            <a:r>
              <a:rPr lang="en-US" altLang="zh-TW" dirty="0" smtClean="0"/>
              <a:t>/Customers?$top=1</a:t>
            </a:r>
          </a:p>
          <a:p>
            <a:r>
              <a:rPr lang="en-US" altLang="zh-TW" dirty="0" smtClean="0"/>
              <a:t/>
            </a:r>
            <a:br>
              <a:rPr lang="en-US" altLang="zh-TW" dirty="0" smtClean="0"/>
            </a:br>
            <a:r>
              <a:rPr lang="zh-TW" altLang="en-US" dirty="0" smtClean="0"/>
              <a:t>＊</a:t>
            </a:r>
            <a:endParaRPr lang="en-US" altLang="zh-TW" dirty="0" smtClean="0"/>
          </a:p>
          <a:p>
            <a:endParaRPr lang="en-US" dirty="0" smtClean="0"/>
          </a:p>
          <a:p>
            <a:r>
              <a:rPr lang="zh-TW" altLang="en-US" dirty="0" smtClean="0"/>
              <a:t>＊</a:t>
            </a:r>
            <a:r>
              <a:rPr lang="en-US" altLang="zh-TW" dirty="0" smtClean="0"/>
              <a:t>filter</a:t>
            </a:r>
          </a:p>
          <a:p>
            <a:r>
              <a:rPr lang="en-US" dirty="0" smtClean="0"/>
              <a:t>/Employees?$filter=Country </a:t>
            </a:r>
            <a:r>
              <a:rPr lang="en-US" dirty="0" err="1" smtClean="0"/>
              <a:t>eq</a:t>
            </a:r>
            <a:r>
              <a:rPr lang="en-US" dirty="0" smtClean="0"/>
              <a:t> ‘Taiwan</a:t>
            </a:r>
            <a:r>
              <a:rPr lang="zh-TW" altLang="en-US" dirty="0" smtClean="0"/>
              <a:t>’</a:t>
            </a:r>
            <a:endParaRPr lang="en-US" dirty="0" smtClean="0"/>
          </a:p>
          <a:p>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dirty="0" smtClean="0"/>
              <a:t>＊</a:t>
            </a:r>
            <a:r>
              <a:rPr lang="en-US" dirty="0" smtClean="0"/>
              <a:t>expand</a:t>
            </a:r>
          </a:p>
          <a:p>
            <a:r>
              <a:rPr lang="en-US" dirty="0" smtClean="0"/>
              <a:t>/Customers?$top=1&amp;$expand=Orders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a:t>
            </a:r>
            <a:r>
              <a:rPr lang="en-US" altLang="zh-TW" dirty="0" smtClean="0"/>
              <a:t>top</a:t>
            </a:r>
          </a:p>
          <a:p>
            <a:r>
              <a:rPr lang="en-US" altLang="zh-TW" dirty="0" smtClean="0"/>
              <a:t>/Customers?$top=1</a:t>
            </a:r>
          </a:p>
          <a:p>
            <a:r>
              <a:rPr lang="en-US" altLang="zh-TW" dirty="0" smtClean="0"/>
              <a:t/>
            </a:r>
            <a:br>
              <a:rPr lang="en-US" altLang="zh-TW" dirty="0" smtClean="0"/>
            </a:br>
            <a:r>
              <a:rPr lang="zh-TW" altLang="en-US" dirty="0" smtClean="0"/>
              <a:t>＊</a:t>
            </a:r>
            <a:endParaRPr lang="en-US" altLang="zh-TW" dirty="0" smtClean="0"/>
          </a:p>
          <a:p>
            <a:endParaRPr lang="en-US" dirty="0" smtClean="0"/>
          </a:p>
          <a:p>
            <a:r>
              <a:rPr lang="zh-TW" altLang="en-US" dirty="0" smtClean="0"/>
              <a:t>＊</a:t>
            </a:r>
            <a:r>
              <a:rPr lang="en-US" altLang="zh-TW" dirty="0" smtClean="0"/>
              <a:t>filter</a:t>
            </a:r>
          </a:p>
          <a:p>
            <a:r>
              <a:rPr lang="en-US" dirty="0" smtClean="0"/>
              <a:t>/Employees?$filter=Country </a:t>
            </a:r>
            <a:r>
              <a:rPr lang="en-US" dirty="0" err="1" smtClean="0"/>
              <a:t>eq</a:t>
            </a:r>
            <a:r>
              <a:rPr lang="en-US" dirty="0" smtClean="0"/>
              <a:t> ‘Taiwan</a:t>
            </a:r>
            <a:r>
              <a:rPr lang="zh-TW" altLang="en-US" dirty="0" smtClean="0"/>
              <a:t>’</a:t>
            </a:r>
            <a:endParaRPr lang="en-US" dirty="0" smtClean="0"/>
          </a:p>
          <a:p>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dirty="0" smtClean="0"/>
              <a:t>＊</a:t>
            </a:r>
            <a:r>
              <a:rPr lang="en-US" dirty="0" smtClean="0"/>
              <a:t>expand</a:t>
            </a:r>
          </a:p>
          <a:p>
            <a:r>
              <a:rPr lang="en-US" dirty="0" smtClean="0"/>
              <a:t>/Customers?$top=1&amp;$expand=Orders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使用</a:t>
            </a:r>
            <a:r>
              <a:rPr lang="en-US" altLang="zh-TW" dirty="0" smtClean="0"/>
              <a:t>HTTP</a:t>
            </a:r>
            <a:r>
              <a:rPr lang="en-US" altLang="zh-TW" baseline="0" dirty="0" smtClean="0"/>
              <a:t> verbs</a:t>
            </a:r>
            <a:r>
              <a:rPr lang="zh-TW" altLang="en-US" baseline="0" dirty="0" smtClean="0"/>
              <a:t>存取</a:t>
            </a:r>
            <a:r>
              <a:rPr lang="en-US" altLang="zh-TW" baseline="0" dirty="0" smtClean="0"/>
              <a:t>REST</a:t>
            </a:r>
            <a:r>
              <a:rPr lang="zh-TW" altLang="en-US" baseline="0" dirty="0" smtClean="0"/>
              <a:t>資源</a:t>
            </a:r>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E85462E-D50A-4BF6-B4E2-D4B1EE87B373}"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12:13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zh-TW" altLang="en-US" dirty="0" smtClean="0"/>
              <a:t>這個示範要一一呈現傳統</a:t>
            </a:r>
            <a:r>
              <a:rPr lang="en-US" altLang="zh-TW" dirty="0" smtClean="0"/>
              <a:t>Web</a:t>
            </a:r>
            <a:r>
              <a:rPr lang="en-US" altLang="zh-TW" baseline="0" dirty="0" smtClean="0"/>
              <a:t> Services</a:t>
            </a:r>
            <a:r>
              <a:rPr lang="zh-TW" altLang="en-US" baseline="0" dirty="0" smtClean="0"/>
              <a:t>所不能達到的困境</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6" name="Picture 5" descr="TechEd Dev logo for title masterpng.png"/>
          <p:cNvPicPr>
            <a:picLocks noChangeAspect="1"/>
          </p:cNvPicPr>
          <p:nvPr userDrawn="1"/>
        </p:nvPicPr>
        <p:blipFill>
          <a:blip r:embed="rId3"/>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for Developers">
    <p:spTree>
      <p:nvGrpSpPr>
        <p:cNvPr id="1" name=""/>
        <p:cNvGrpSpPr/>
        <p:nvPr/>
      </p:nvGrpSpPr>
      <p:grpSpPr>
        <a:xfrm>
          <a:off x="0" y="0"/>
          <a:ext cx="0" cy="0"/>
          <a:chOff x="0" y="0"/>
          <a:chExt cx="0" cy="0"/>
        </a:xfrm>
      </p:grpSpPr>
      <p:sp>
        <p:nvSpPr>
          <p:cNvPr id="3" name="Rounded Rectangle 2"/>
          <p:cNvSpPr/>
          <p:nvPr userDrawn="1"/>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userDrawn="1"/>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Users\bmarb\AppData\Local\Temp\msohtmlclip1\01\clip_image001.png"/>
          <p:cNvPicPr>
            <a:picLocks noChangeAspect="1" noChangeArrowheads="1"/>
          </p:cNvPicPr>
          <p:nvPr userDrawn="1"/>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6" name="Group 29"/>
          <p:cNvGrpSpPr/>
          <p:nvPr userDrawn="1"/>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0" name="Group 33"/>
          <p:cNvGrpSpPr/>
          <p:nvPr userDrawn="1"/>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Oval 14"/>
          <p:cNvSpPr/>
          <p:nvPr userDrawn="1"/>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Oval 15"/>
          <p:cNvSpPr/>
          <p:nvPr userDrawn="1"/>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16" descr="msdn_1inch_rgb.png"/>
          <p:cNvPicPr>
            <a:picLocks noChangeAspect="1"/>
          </p:cNvPicPr>
          <p:nvPr userDrawn="1"/>
        </p:nvPicPr>
        <p:blipFill>
          <a:blip r:embed="rId3"/>
          <a:stretch>
            <a:fillRect/>
          </a:stretch>
        </p:blipFill>
        <p:spPr bwMode="invGray">
          <a:xfrm>
            <a:off x="838200" y="3505200"/>
            <a:ext cx="1857375" cy="942975"/>
          </a:xfrm>
          <a:prstGeom prst="rect">
            <a:avLst/>
          </a:prstGeom>
        </p:spPr>
      </p:pic>
      <p:sp>
        <p:nvSpPr>
          <p:cNvPr id="18" name="Rectangle 17"/>
          <p:cNvSpPr/>
          <p:nvPr userDrawn="1"/>
        </p:nvSpPr>
        <p:spPr>
          <a:xfrm>
            <a:off x="838200" y="2286000"/>
            <a:ext cx="4572000" cy="954107"/>
          </a:xfrm>
          <a:prstGeom prst="rect">
            <a:avLst/>
          </a:prstGeom>
        </p:spPr>
        <p:txBody>
          <a:bodyPr>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19" name="Rectangle 18"/>
          <p:cNvSpPr/>
          <p:nvPr userDrawn="1"/>
        </p:nvSpPr>
        <p:spPr>
          <a:xfrm>
            <a:off x="838200" y="4419600"/>
            <a:ext cx="4572000" cy="1046440"/>
          </a:xfrm>
          <a:prstGeom prst="rect">
            <a:avLst/>
          </a:prstGeom>
        </p:spPr>
        <p:txBody>
          <a:bodyPr>
            <a:spAutoFit/>
          </a:bodyPr>
          <a:lstStyle/>
          <a:p>
            <a:pPr>
              <a:spcBef>
                <a:spcPts val="600"/>
              </a:spcBef>
              <a:tabLst>
                <a:tab pos="1828800" algn="l"/>
              </a:tabLst>
            </a:pPr>
            <a:r>
              <a:rPr lang="en-US" sz="2000" dirty="0" smtClean="0">
                <a:hlinkClick r:id="rId5"/>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and MORE!</a:t>
            </a:r>
          </a:p>
        </p:txBody>
      </p:sp>
      <p:pic>
        <p:nvPicPr>
          <p:cNvPr id="20" name="Picture 19" descr="TechEd_online.png"/>
          <p:cNvPicPr>
            <a:picLocks noChangeAspect="1"/>
          </p:cNvPicPr>
          <p:nvPr userDrawn="1"/>
        </p:nvPicPr>
        <p:blipFill>
          <a:blip r:embed="rId6"/>
          <a:stretch>
            <a:fillRect/>
          </a:stretch>
        </p:blipFill>
        <p:spPr bwMode="invGray">
          <a:xfrm>
            <a:off x="914400" y="1209675"/>
            <a:ext cx="2409825" cy="1076325"/>
          </a:xfrm>
          <a:prstGeom prst="rect">
            <a:avLst/>
          </a:prstGeom>
        </p:spPr>
      </p:pic>
      <p:sp>
        <p:nvSpPr>
          <p:cNvPr id="22" name="Title 1"/>
          <p:cNvSpPr txBox="1">
            <a:spLocks/>
          </p:cNvSpPr>
          <p:nvPr userDrawn="1"/>
        </p:nvSpPr>
        <p:spPr>
          <a:xfrm>
            <a:off x="381000" y="228600"/>
            <a:ext cx="8375946"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Resources for Developers</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Resource 2</a:t>
            </a:r>
            <a:r>
              <a:rPr lang="en-US" dirty="0" smtClean="0">
                <a:solidFill>
                  <a:srgbClr val="FFFFFF"/>
                </a:solidFill>
                <a:effectLst>
                  <a:outerShdw blurRad="38100" dist="38100" dir="2700000" algn="tl">
                    <a:srgbClr val="000000">
                      <a:alpha val="43137"/>
                    </a:srgbClr>
                  </a:outerShdw>
                </a:effectLst>
              </a:rPr>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3" name="Round Same Side Corner Rectangle 2"/>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4" descr="C:\Users\bmarb\AppData\Local\Temp\msohtmlclip1\01\clip_image001.png"/>
          <p:cNvPicPr>
            <a:picLocks noChangeAspect="1" noChangeArrowheads="1"/>
          </p:cNvPicPr>
          <p:nvPr userDrawn="1"/>
        </p:nvPicPr>
        <p:blipFill>
          <a:blip r:embed="rId2" cstate="screen"/>
          <a:srcRect/>
          <a:stretch>
            <a:fillRect/>
          </a:stretch>
        </p:blipFill>
        <p:spPr bwMode="auto">
          <a:xfrm>
            <a:off x="3886201" y="1048657"/>
            <a:ext cx="3314177" cy="2304143"/>
          </a:xfrm>
          <a:prstGeom prst="rect">
            <a:avLst/>
          </a:prstGeom>
          <a:noFill/>
          <a:ln>
            <a:noFill/>
          </a:ln>
          <a:effectLst>
            <a:reflection blurRad="6350" stA="52000" endA="300" endPos="35000" dir="5400000" sy="-100000" algn="bl" rotWithShape="0"/>
          </a:effectLst>
          <a:scene3d>
            <a:camera prst="perspectiveHeroicExtremeLeftFacing" fov="3000000">
              <a:rot lat="643454" lon="234611" rev="21480000"/>
            </a:camera>
            <a:lightRig rig="threePt" dir="t"/>
          </a:scene3d>
        </p:spPr>
      </p:pic>
      <p:grpSp>
        <p:nvGrpSpPr>
          <p:cNvPr id="7" name="Group 16"/>
          <p:cNvGrpSpPr/>
          <p:nvPr userDrawn="1"/>
        </p:nvGrpSpPr>
        <p:grpSpPr>
          <a:xfrm>
            <a:off x="723900" y="600075"/>
            <a:ext cx="2170113" cy="4683411"/>
            <a:chOff x="723900" y="600075"/>
            <a:chExt cx="2170113" cy="4683411"/>
          </a:xfrm>
        </p:grpSpPr>
        <p:pic>
          <p:nvPicPr>
            <p:cNvPr id="8" name="Picture 7"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9"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sp>
        <p:nvSpPr>
          <p:cNvPr id="10" name="Rounded Rectangle 9"/>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
        <p:nvSpPr>
          <p:cNvPr id="11" name="Wave 10"/>
          <p:cNvSpPr/>
          <p:nvPr userDrawn="1"/>
        </p:nvSpPr>
        <p:spPr bwMode="black">
          <a:xfrm>
            <a:off x="3505200" y="1676400"/>
            <a:ext cx="3505200" cy="1981200"/>
          </a:xfrm>
          <a:prstGeom prst="wave">
            <a:avLst>
              <a:gd name="adj1" fmla="val 15882"/>
              <a:gd name="adj2" fmla="val 9010"/>
            </a:avLst>
          </a:prstGeom>
          <a:gradFill flip="none" rotWithShape="1">
            <a:gsLst>
              <a:gs pos="0">
                <a:schemeClr val="accent5">
                  <a:alpha val="16000"/>
                </a:schemeClr>
              </a:gs>
              <a:gs pos="54000">
                <a:schemeClr val="accent5"/>
              </a:gs>
              <a:gs pos="100000">
                <a:schemeClr val="accent5">
                  <a:alpha val="0"/>
                </a:schemeClr>
              </a:gs>
            </a:gsLst>
            <a:lin ang="5400000" scaled="1"/>
            <a:tileRect/>
          </a:gradFill>
          <a:ln w="38100">
            <a:noFill/>
            <a:headEnd type="none" w="med" len="med"/>
            <a:tailEnd type="none" w="med" len="med"/>
          </a:ln>
          <a:effectLst>
            <a:softEdge rad="63500"/>
          </a:effectLst>
          <a:scene3d>
            <a:camera prst="orthographicFront">
              <a:rot lat="0" lon="0" rev="0"/>
            </a:camera>
            <a:lightRig rig="threePt" dir="t">
              <a:rot lat="0" lon="0" rev="900000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lstStyle/>
          <a:p>
            <a:pPr algn="ctr" defTabSz="914099" fontAlgn="base">
              <a:lnSpc>
                <a:spcPts val="2400"/>
              </a:lnSpc>
              <a:spcBef>
                <a:spcPct val="0"/>
              </a:spcBef>
              <a:spcAft>
                <a:spcPct val="0"/>
              </a:spcAft>
            </a:pPr>
            <a:r>
              <a:rPr lang="en-US" sz="3600" dirty="0" smtClean="0">
                <a:solidFill>
                  <a:srgbClr val="FFFFFF"/>
                </a:solidFill>
                <a:effectLst>
                  <a:outerShdw blurRad="38100" dist="38100" dir="2700000" algn="tl">
                    <a:srgbClr val="000000">
                      <a:alpha val="43137"/>
                    </a:srgbClr>
                  </a:outerShdw>
                </a:effectLst>
                <a:latin typeface="+mj-lt"/>
              </a:rPr>
              <a:t>1 Year </a:t>
            </a:r>
            <a:r>
              <a:rPr lang="en-US" sz="2800" dirty="0" smtClean="0">
                <a:solidFill>
                  <a:srgbClr val="FFFFFF"/>
                </a:solidFill>
                <a:effectLst>
                  <a:outerShdw blurRad="38100" dist="38100" dir="2700000" algn="tl">
                    <a:srgbClr val="000000">
                      <a:alpha val="43137"/>
                    </a:srgbClr>
                  </a:outerShdw>
                </a:effectLst>
                <a:latin typeface="+mj-lt"/>
              </a:rPr>
              <a:t>Subscription!</a:t>
            </a:r>
          </a:p>
        </p:txBody>
      </p:sp>
      <p:pic>
        <p:nvPicPr>
          <p:cNvPr id="12" name="Picture 11" descr="Zune white front.PNG"/>
          <p:cNvPicPr>
            <a:picLocks noChangeAspect="1"/>
          </p:cNvPicPr>
          <p:nvPr userDrawn="1"/>
        </p:nvPicPr>
        <p:blipFill>
          <a:blip r:embed="rId5" cstate="screen"/>
          <a:srcRect/>
          <a:stretch>
            <a:fillRect/>
          </a:stretch>
        </p:blipFill>
        <p:spPr>
          <a:xfrm>
            <a:off x="6553200" y="2667000"/>
            <a:ext cx="1563478" cy="3165089"/>
          </a:xfrm>
          <a:prstGeom prst="rect">
            <a:avLst/>
          </a:prstGeom>
          <a:noFill/>
          <a:ln>
            <a:noFill/>
          </a:ln>
          <a:effectLst/>
        </p:spPr>
      </p:pic>
      <p:pic>
        <p:nvPicPr>
          <p:cNvPr id="13" name="Picture 12" descr="msdn_1inch_rgb.png"/>
          <p:cNvPicPr>
            <a:picLocks noChangeAspect="1"/>
          </p:cNvPicPr>
          <p:nvPr userDrawn="1"/>
        </p:nvPicPr>
        <p:blipFill>
          <a:blip r:embed="rId6"/>
          <a:stretch>
            <a:fillRect/>
          </a:stretch>
        </p:blipFill>
        <p:spPr bwMode="invGray">
          <a:xfrm>
            <a:off x="4826000" y="3429000"/>
            <a:ext cx="1651000" cy="838200"/>
          </a:xfrm>
          <a:prstGeom prst="rect">
            <a:avLst/>
          </a:prstGeom>
        </p:spPr>
      </p:pic>
      <p:grpSp>
        <p:nvGrpSpPr>
          <p:cNvPr id="14" name="Group 17"/>
          <p:cNvGrpSpPr/>
          <p:nvPr userDrawn="1"/>
        </p:nvGrpSpPr>
        <p:grpSpPr>
          <a:xfrm>
            <a:off x="2009775" y="800100"/>
            <a:ext cx="2170113" cy="4685811"/>
            <a:chOff x="2009775" y="800100"/>
            <a:chExt cx="2170113" cy="4685811"/>
          </a:xfrm>
        </p:grpSpPr>
        <p:pic>
          <p:nvPicPr>
            <p:cNvPr id="15" name="Picture 14" descr="winvista.png"/>
            <p:cNvPicPr>
              <a:picLocks noChangeAspect="1"/>
            </p:cNvPicPr>
            <p:nvPr/>
          </p:nvPicPr>
          <p:blipFill>
            <a:blip r:embed="rId7" cstate="screen"/>
            <a:stretch>
              <a:fillRect/>
            </a:stretch>
          </p:blipFill>
          <p:spPr>
            <a:xfrm>
              <a:off x="2142049" y="2877038"/>
              <a:ext cx="1621402" cy="2608873"/>
            </a:xfrm>
            <a:prstGeom prst="rect">
              <a:avLst/>
            </a:prstGeom>
          </p:spPr>
        </p:pic>
        <p:pic>
          <p:nvPicPr>
            <p:cNvPr id="16" name="Picture 3" descr="C:\Documents and Settings\Jessica Mans\Desktop\In progress\TechEd\V_UltEN_3DP.png"/>
            <p:cNvPicPr>
              <a:picLocks noChangeAspect="1" noChangeArrowheads="1"/>
            </p:cNvPicPr>
            <p:nvPr/>
          </p:nvPicPr>
          <p:blipFill>
            <a:blip r:embed="rId8" cstate="screen"/>
            <a:srcRect/>
            <a:stretch>
              <a:fillRect/>
            </a:stretch>
          </p:blipFill>
          <p:spPr bwMode="auto">
            <a:xfrm>
              <a:off x="2009775" y="800100"/>
              <a:ext cx="2170113" cy="2392363"/>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0"/>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4000"/>
                            </p:stCondLst>
                            <p:childTnLst>
                              <p:par>
                                <p:cTn id="31" presetID="53"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p:bldP spid="10" grpId="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Orange.png"/>
          <p:cNvPicPr>
            <a:picLocks noChangeAspect="1"/>
          </p:cNvPicPr>
          <p:nvPr/>
        </p:nvPicPr>
        <p:blipFill>
          <a:blip r:embed="rId20"/>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20"/>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56" r:id="rId10"/>
    <p:sldLayoutId id="2147483755" r:id="rId11"/>
    <p:sldLayoutId id="2147483754" r:id="rId12"/>
    <p:sldLayoutId id="2147483753" r:id="rId13"/>
    <p:sldLayoutId id="2147483752" r:id="rId14"/>
    <p:sldLayoutId id="2147483751" r:id="rId15"/>
    <p:sldLayoutId id="2147483749" r:id="rId16"/>
    <p:sldLayoutId id="2147483757" r:id="rId17"/>
    <p:sldLayoutId id="2147483758" r:id="rId18"/>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1"/>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1"/>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hyperlink" Target="http://www.silverlight.net/" TargetMode="External"/><Relationship Id="rId12"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www.asp.net/" TargetMode="External"/><Relationship Id="rId11" Type="http://schemas.openxmlformats.org/officeDocument/2006/relationships/hyperlink" Target="http://www.microsoft.com/teched" TargetMode="External"/><Relationship Id="rId5" Type="http://schemas.openxmlformats.org/officeDocument/2006/relationships/image" Target="../media/image55.png"/><Relationship Id="rId10" Type="http://schemas.openxmlformats.org/officeDocument/2006/relationships/hyperlink" Target="http://www.msdn.com/" TargetMode="External"/><Relationship Id="rId4" Type="http://schemas.openxmlformats.org/officeDocument/2006/relationships/image" Target="../media/image54.png"/><Relationship Id="rId9" Type="http://schemas.openxmlformats.org/officeDocument/2006/relationships/image" Target="../media/image57.png"/><Relationship Id="rId1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5" y="1177637"/>
            <a:ext cx="8950036" cy="2396836"/>
          </a:xfrm>
        </p:spPr>
        <p:txBody>
          <a:bodyPr/>
          <a:lstStyle/>
          <a:p>
            <a:pPr algn="ctr">
              <a:lnSpc>
                <a:spcPct val="100000"/>
              </a:lnSpc>
            </a:pPr>
            <a:r>
              <a:rPr lang="zh-TW" altLang="en-US" sz="4000" dirty="0" smtClean="0">
                <a:latin typeface="微軟正黑體" pitchFamily="34" charset="-120"/>
                <a:ea typeface="微軟正黑體" pitchFamily="34" charset="-120"/>
              </a:rPr>
              <a:t>利用</a:t>
            </a:r>
            <a:r>
              <a:rPr altLang="zh-TW" sz="4000" dirty="0" smtClean="0">
                <a:latin typeface="微軟正黑體" pitchFamily="34" charset="-120"/>
                <a:ea typeface="微軟正黑體" pitchFamily="34" charset="-120"/>
              </a:rPr>
              <a:t/>
            </a:r>
            <a:br>
              <a:rPr altLang="zh-TW" sz="4000" dirty="0" smtClean="0">
                <a:latin typeface="微軟正黑體" pitchFamily="34" charset="-120"/>
                <a:ea typeface="微軟正黑體" pitchFamily="34" charset="-120"/>
              </a:rPr>
            </a:br>
            <a:r>
              <a:rPr sz="4000" dirty="0" smtClean="0">
                <a:solidFill>
                  <a:srgbClr val="FFFF00"/>
                </a:solidFill>
                <a:latin typeface="微軟正黑體" pitchFamily="34" charset="-120"/>
                <a:ea typeface="微軟正黑體" pitchFamily="34" charset="-120"/>
              </a:rPr>
              <a:t>ADO.NET Data Services Framework</a:t>
            </a:r>
            <a:r>
              <a:rPr sz="4000" dirty="0" smtClean="0">
                <a:latin typeface="微軟正黑體" pitchFamily="34" charset="-120"/>
                <a:ea typeface="微軟正黑體" pitchFamily="34" charset="-120"/>
              </a:rPr>
              <a:t/>
            </a:r>
            <a:br>
              <a:rPr sz="4000" dirty="0" smtClean="0">
                <a:latin typeface="微軟正黑體" pitchFamily="34" charset="-120"/>
                <a:ea typeface="微軟正黑體" pitchFamily="34" charset="-120"/>
              </a:rPr>
            </a:br>
            <a:r>
              <a:rPr lang="zh-TW" altLang="en-US" sz="4000" dirty="0" smtClean="0">
                <a:latin typeface="微軟正黑體" pitchFamily="34" charset="-120"/>
                <a:ea typeface="微軟正黑體" pitchFamily="34" charset="-120"/>
              </a:rPr>
              <a:t>強化網頁應用程式功能</a:t>
            </a:r>
            <a:endParaRPr lang="en-US" sz="4000" dirty="0">
              <a:latin typeface="微軟正黑體" pitchFamily="34" charset="-120"/>
              <a:ea typeface="微軟正黑體" pitchFamily="34" charset="-120"/>
            </a:endParaRPr>
          </a:p>
        </p:txBody>
      </p:sp>
      <p:sp>
        <p:nvSpPr>
          <p:cNvPr id="3" name="Subtitle 2"/>
          <p:cNvSpPr>
            <a:spLocks noGrp="1"/>
          </p:cNvSpPr>
          <p:nvPr>
            <p:ph type="subTitle" idx="1"/>
          </p:nvPr>
        </p:nvSpPr>
        <p:spPr>
          <a:xfrm>
            <a:off x="2516901" y="4641273"/>
            <a:ext cx="6114482" cy="1246908"/>
          </a:xfrm>
        </p:spPr>
        <p:txBody>
          <a:bodyPr/>
          <a:lstStyle/>
          <a:p>
            <a:pPr algn="r"/>
            <a:r>
              <a:rPr lang="zh-TW" altLang="en-US" b="1" dirty="0" smtClean="0">
                <a:solidFill>
                  <a:schemeClr val="tx1"/>
                </a:solidFill>
                <a:latin typeface="微軟正黑體" pitchFamily="34" charset="-120"/>
                <a:ea typeface="微軟正黑體" pitchFamily="34" charset="-120"/>
              </a:rPr>
              <a:t>奚江華</a:t>
            </a:r>
            <a:endParaRPr lang="en-US" b="1" dirty="0" smtClean="0">
              <a:solidFill>
                <a:schemeClr val="tx1"/>
              </a:solidFill>
              <a:latin typeface="微軟正黑體" pitchFamily="34" charset="-120"/>
              <a:ea typeface="微軟正黑體" pitchFamily="34" charset="-120"/>
            </a:endParaRPr>
          </a:p>
          <a:p>
            <a:pPr algn="r"/>
            <a:r>
              <a:rPr lang="zh-TW" altLang="en-US" b="1" dirty="0" smtClean="0">
                <a:solidFill>
                  <a:schemeClr val="tx1"/>
                </a:solidFill>
                <a:latin typeface="微軟正黑體" pitchFamily="34" charset="-120"/>
                <a:ea typeface="微軟正黑體" pitchFamily="34" charset="-120"/>
              </a:rPr>
              <a:t>微軟講師</a:t>
            </a:r>
            <a:r>
              <a:rPr lang="en-US" altLang="zh-TW" b="1" dirty="0" smtClean="0">
                <a:solidFill>
                  <a:schemeClr val="tx1"/>
                </a:solidFill>
                <a:latin typeface="微軟正黑體" pitchFamily="34" charset="-120"/>
                <a:ea typeface="微軟正黑體" pitchFamily="34" charset="-120"/>
              </a:rPr>
              <a:t>/</a:t>
            </a:r>
            <a:r>
              <a:rPr lang="zh-TW" altLang="en-US" b="1" dirty="0" smtClean="0">
                <a:solidFill>
                  <a:schemeClr val="tx1"/>
                </a:solidFill>
                <a:latin typeface="微軟正黑體" pitchFamily="34" charset="-120"/>
                <a:ea typeface="微軟正黑體" pitchFamily="34" charset="-120"/>
              </a:rPr>
              <a:t>技術顧問</a:t>
            </a:r>
            <a:r>
              <a:rPr lang="en-US" altLang="zh-TW" b="1" dirty="0" smtClean="0">
                <a:solidFill>
                  <a:schemeClr val="tx1"/>
                </a:solidFill>
                <a:latin typeface="微軟正黑體" pitchFamily="34" charset="-120"/>
                <a:ea typeface="微軟正黑體" pitchFamily="34" charset="-120"/>
              </a:rPr>
              <a:t>/</a:t>
            </a:r>
            <a:r>
              <a:rPr lang="zh-TW" altLang="en-US" b="1" dirty="0" smtClean="0">
                <a:solidFill>
                  <a:schemeClr val="tx1"/>
                </a:solidFill>
                <a:latin typeface="微軟正黑體" pitchFamily="34" charset="-120"/>
                <a:ea typeface="微軟正黑體" pitchFamily="34" charset="-120"/>
              </a:rPr>
              <a:t>作家</a:t>
            </a:r>
            <a:endParaRPr lang="en-US" b="1" dirty="0" smtClean="0">
              <a:solidFill>
                <a:schemeClr val="tx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設計目標</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319887"/>
            <a:ext cx="8382000" cy="4708981"/>
          </a:xfrm>
        </p:spPr>
        <p:txBody>
          <a:bodyPr/>
          <a:lstStyle/>
          <a:p>
            <a:r>
              <a:rPr lang="en-US" altLang="zh-TW" dirty="0" smtClean="0"/>
              <a:t>Easy to Expose Data Services</a:t>
            </a:r>
          </a:p>
          <a:p>
            <a:r>
              <a:rPr lang="en-US" altLang="zh-TW" dirty="0" smtClean="0"/>
              <a:t>Easy to Consume Data Services</a:t>
            </a:r>
          </a:p>
          <a:p>
            <a:r>
              <a:rPr lang="en-US" altLang="zh-TW" dirty="0" smtClean="0"/>
              <a:t>Based on REST</a:t>
            </a:r>
            <a:r>
              <a:rPr lang="en-US" altLang="zh-TW" dirty="0" smtClean="0">
                <a:solidFill>
                  <a:srgbClr val="FFFF00"/>
                </a:solidFill>
              </a:rPr>
              <a:t> </a:t>
            </a:r>
            <a:r>
              <a:rPr lang="en-US" altLang="zh-TW" dirty="0" smtClean="0"/>
              <a:t>(Representational State Transfer)</a:t>
            </a:r>
          </a:p>
          <a:p>
            <a:r>
              <a:rPr lang="en-US" altLang="zh-TW" dirty="0" smtClean="0"/>
              <a:t>Address Resources with URIs</a:t>
            </a:r>
          </a:p>
          <a:p>
            <a:r>
              <a:rPr lang="en-US" dirty="0" smtClean="0"/>
              <a:t>Data Format  is Atom or JSON</a:t>
            </a:r>
            <a:endParaRPr lang="en-US" altLang="zh-TW" dirty="0" smtClean="0"/>
          </a:p>
          <a:p>
            <a:r>
              <a:rPr lang="en-US" altLang="zh-TW" dirty="0" smtClean="0"/>
              <a:t>Using standard HTTP verbs</a:t>
            </a:r>
          </a:p>
          <a:p>
            <a:pPr lvl="1"/>
            <a:r>
              <a:rPr lang="en-US" altLang="zh-TW" dirty="0" smtClean="0"/>
              <a:t>GET, POST, PUT or DELETE</a:t>
            </a:r>
          </a:p>
          <a:p>
            <a:r>
              <a:rPr lang="en-US" altLang="zh-TW" dirty="0" smtClean="0"/>
              <a:t>Server APIs &amp; Client APIs</a:t>
            </a:r>
          </a:p>
          <a:p>
            <a:r>
              <a:rPr lang="en-US" altLang="zh-TW" dirty="0" smtClean="0">
                <a:solidFill>
                  <a:srgbClr val="FFFF00"/>
                </a:solidFill>
              </a:rPr>
              <a:t>Data in Cloud , Web-based APIs to Query</a:t>
            </a:r>
            <a:endParaRPr lang="zh-TW" altLang="en-US" dirty="0">
              <a:solidFill>
                <a:srgbClr val="FFFF00"/>
              </a:solidFill>
            </a:endParaRPr>
          </a:p>
        </p:txBody>
      </p:sp>
      <p:sp>
        <p:nvSpPr>
          <p:cNvPr id="4" name="文字方塊 3"/>
          <p:cNvSpPr txBox="1"/>
          <p:nvPr/>
        </p:nvSpPr>
        <p:spPr>
          <a:xfrm>
            <a:off x="3006671" y="6180673"/>
            <a:ext cx="5811864" cy="646331"/>
          </a:xfrm>
          <a:prstGeom prst="rect">
            <a:avLst/>
          </a:prstGeom>
          <a:noFill/>
        </p:spPr>
        <p:txBody>
          <a:bodyPr wrap="square" rtlCol="0">
            <a:spAutoFit/>
          </a:bodyPr>
          <a:lstStyle/>
          <a:p>
            <a:r>
              <a:rPr lang="en-US" altLang="zh-TW" dirty="0" smtClean="0">
                <a:solidFill>
                  <a:srgbClr val="FFFF00"/>
                </a:solidFill>
                <a:latin typeface="+mn-ea"/>
              </a:rPr>
              <a:t>Mike </a:t>
            </a:r>
            <a:r>
              <a:rPr lang="en-US" altLang="zh-TW" dirty="0" err="1" smtClean="0">
                <a:solidFill>
                  <a:srgbClr val="FFFF00"/>
                </a:solidFill>
                <a:latin typeface="+mn-ea"/>
              </a:rPr>
              <a:t>Flasko</a:t>
            </a:r>
            <a:r>
              <a:rPr lang="en-US" altLang="zh-TW" dirty="0" smtClean="0">
                <a:latin typeface="+mn-ea"/>
              </a:rPr>
              <a:t>,</a:t>
            </a:r>
            <a:r>
              <a:rPr lang="en-US" dirty="0" smtClean="0">
                <a:latin typeface="+mn-ea"/>
              </a:rPr>
              <a:t> PM, ADO.NET Data Services Framework</a:t>
            </a:r>
            <a:endParaRPr lang="zh-TW" altLang="en-US" dirty="0" smtClean="0">
              <a:latin typeface="+mn-ea"/>
            </a:endParaRPr>
          </a:p>
          <a:p>
            <a:endParaRPr lang="zh-TW"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ADO.NET Data Services</a:t>
            </a:r>
            <a:r>
              <a:rPr lang="zh-TW" altLang="en-US" dirty="0" smtClean="0">
                <a:latin typeface="微軟正黑體" pitchFamily="34" charset="-120"/>
                <a:ea typeface="微軟正黑體" pitchFamily="34" charset="-120"/>
              </a:rPr>
              <a:t>架構圖</a:t>
            </a:r>
            <a:endParaRPr lang="zh-TW" altLang="en-US" dirty="0">
              <a:latin typeface="微軟正黑體" pitchFamily="34" charset="-120"/>
              <a:ea typeface="微軟正黑體" pitchFamily="34" charset="-120"/>
            </a:endParaRPr>
          </a:p>
        </p:txBody>
      </p:sp>
      <p:pic>
        <p:nvPicPr>
          <p:cNvPr id="4" name="圖片 3" descr="1.gif"/>
          <p:cNvPicPr>
            <a:picLocks noChangeAspect="1"/>
          </p:cNvPicPr>
          <p:nvPr/>
        </p:nvPicPr>
        <p:blipFill>
          <a:blip r:embed="rId2"/>
          <a:stretch>
            <a:fillRect/>
          </a:stretch>
        </p:blipFill>
        <p:spPr>
          <a:xfrm>
            <a:off x="2632363" y="985141"/>
            <a:ext cx="3639793" cy="5429512"/>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28600"/>
            <a:ext cx="7772400" cy="1107996"/>
          </a:xfrm>
        </p:spPr>
        <p:txBody>
          <a:bodyPr/>
          <a:lstStyle/>
          <a:p>
            <a:r>
              <a:rPr lang="en-US"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功能區塊</a:t>
            </a:r>
            <a:r>
              <a:rPr lang="en-US" dirty="0" smtClean="0">
                <a:latin typeface="微軟正黑體" pitchFamily="34" charset="-120"/>
                <a:ea typeface="微軟正黑體" pitchFamily="34" charset="-120"/>
              </a:rPr>
              <a:t/>
            </a:r>
            <a:br>
              <a:rPr lang="en-US" dirty="0" smtClean="0">
                <a:latin typeface="微軟正黑體" pitchFamily="34" charset="-120"/>
                <a:ea typeface="微軟正黑體" pitchFamily="34" charset="-120"/>
              </a:rPr>
            </a:br>
            <a:r>
              <a:rPr lang="en-US" sz="3200" dirty="0" smtClean="0">
                <a:solidFill>
                  <a:schemeClr val="accent5">
                    <a:lumMod val="75000"/>
                  </a:schemeClr>
                </a:solidFill>
                <a:latin typeface="微軟正黑體" pitchFamily="34" charset="-120"/>
                <a:ea typeface="微軟正黑體" pitchFamily="34" charset="-120"/>
              </a:rPr>
              <a:t>A REST Interface For Data</a:t>
            </a:r>
          </a:p>
        </p:txBody>
      </p:sp>
      <p:graphicFrame>
        <p:nvGraphicFramePr>
          <p:cNvPr id="4" name="Content Placeholder 3"/>
          <p:cNvGraphicFramePr>
            <a:graphicFrameLocks noGrp="1"/>
          </p:cNvGraphicFramePr>
          <p:nvPr>
            <p:ph idx="1"/>
          </p:nvPr>
        </p:nvGraphicFramePr>
        <p:xfrm>
          <a:off x="539750" y="1600200"/>
          <a:ext cx="80486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a:grpSpLocks/>
          </p:cNvGrpSpPr>
          <p:nvPr/>
        </p:nvGrpSpPr>
        <p:grpSpPr bwMode="auto">
          <a:xfrm>
            <a:off x="3429000" y="1676400"/>
            <a:ext cx="5151438" cy="695325"/>
            <a:chOff x="2897504" y="3741322"/>
            <a:chExt cx="5151120" cy="695690"/>
          </a:xfrm>
          <a:solidFill>
            <a:srgbClr val="FFFFFF"/>
          </a:solidFill>
        </p:grpSpPr>
        <p:sp>
          <p:nvSpPr>
            <p:cNvPr id="9" name="Round Same Side Corner Rectangle 8"/>
            <p:cNvSpPr/>
            <p:nvPr/>
          </p:nvSpPr>
          <p:spPr>
            <a:xfrm rot="5400000">
              <a:off x="5125219" y="1513608"/>
              <a:ext cx="695690" cy="5151120"/>
            </a:xfrm>
            <a:prstGeom prst="round2SameRect">
              <a:avLst/>
            </a:prstGeom>
            <a:grpFill/>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897504" y="3774678"/>
              <a:ext cx="5117784" cy="62898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64770" tIns="32385" rIns="64770" bIns="32385" spcCol="1270" anchor="ctr"/>
            <a:lstStyle/>
            <a:p>
              <a:pPr marL="171450" lvl="1" indent="-171450" defTabSz="755650">
                <a:lnSpc>
                  <a:spcPct val="90000"/>
                </a:lnSpc>
                <a:spcAft>
                  <a:spcPct val="15000"/>
                </a:spcAft>
                <a:buFontTx/>
                <a:buChar char="••"/>
                <a:defRPr/>
              </a:pPr>
              <a:r>
                <a:rPr lang="zh-TW" altLang="en-US" sz="1700" dirty="0" smtClean="0">
                  <a:solidFill>
                    <a:srgbClr val="002060"/>
                  </a:solidFill>
                  <a:latin typeface="微軟正黑體" pitchFamily="34" charset="-120"/>
                  <a:ea typeface="微軟正黑體" pitchFamily="34" charset="-120"/>
                </a:rPr>
                <a:t>底層資料模型為</a:t>
              </a:r>
              <a:r>
                <a:rPr lang="en-US" altLang="zh-TW" sz="1700" dirty="0" smtClean="0">
                  <a:solidFill>
                    <a:srgbClr val="002060"/>
                  </a:solidFill>
                  <a:latin typeface="微軟正黑體" pitchFamily="34" charset="-120"/>
                  <a:ea typeface="微軟正黑體" pitchFamily="34" charset="-120"/>
                </a:rPr>
                <a:t>EDM</a:t>
              </a:r>
              <a:endParaRPr lang="en-US" sz="1700" dirty="0" smtClean="0">
                <a:solidFill>
                  <a:srgbClr val="002060"/>
                </a:solidFill>
                <a:latin typeface="微軟正黑體" pitchFamily="34" charset="-120"/>
                <a:ea typeface="微軟正黑體" pitchFamily="34" charset="-120"/>
              </a:endParaRPr>
            </a:p>
            <a:p>
              <a:pPr marL="171450" lvl="1" indent="-171450" defTabSz="755650">
                <a:lnSpc>
                  <a:spcPct val="90000"/>
                </a:lnSpc>
                <a:spcAft>
                  <a:spcPct val="15000"/>
                </a:spcAft>
                <a:buFontTx/>
                <a:buChar char="••"/>
                <a:defRPr/>
              </a:pPr>
              <a:r>
                <a:rPr lang="en-US" sz="1700" dirty="0" smtClean="0">
                  <a:solidFill>
                    <a:srgbClr val="002060"/>
                  </a:solidFill>
                  <a:latin typeface="微軟正黑體" pitchFamily="34" charset="-120"/>
                  <a:ea typeface="微軟正黑體" pitchFamily="34" charset="-120"/>
                </a:rPr>
                <a:t>Entities </a:t>
              </a:r>
              <a:r>
                <a:rPr lang="en-US" sz="1700" dirty="0">
                  <a:solidFill>
                    <a:srgbClr val="002060"/>
                  </a:solidFill>
                  <a:latin typeface="微軟正黑體" pitchFamily="34" charset="-120"/>
                  <a:ea typeface="微軟正黑體" pitchFamily="34" charset="-120"/>
                </a:rPr>
                <a:t>and associations </a:t>
              </a:r>
              <a:r>
                <a:rPr lang="en-US" sz="1700" dirty="0">
                  <a:solidFill>
                    <a:srgbClr val="002060"/>
                  </a:solidFill>
                  <a:latin typeface="微軟正黑體" pitchFamily="34" charset="-120"/>
                  <a:ea typeface="微軟正黑體" pitchFamily="34" charset="-120"/>
                  <a:sym typeface="Wingdings" pitchFamily="2" charset="2"/>
                </a:rPr>
                <a:t> resources and </a:t>
              </a:r>
              <a:r>
                <a:rPr lang="en-US" sz="1700" dirty="0" smtClean="0">
                  <a:solidFill>
                    <a:srgbClr val="002060"/>
                  </a:solidFill>
                  <a:latin typeface="微軟正黑體" pitchFamily="34" charset="-120"/>
                  <a:ea typeface="微軟正黑體" pitchFamily="34" charset="-120"/>
                  <a:sym typeface="Wingdings" pitchFamily="2" charset="2"/>
                </a:rPr>
                <a:t>links</a:t>
              </a:r>
              <a:endParaRPr lang="en-US" sz="1700" dirty="0">
                <a:solidFill>
                  <a:srgbClr val="002060"/>
                </a:solidFill>
                <a:latin typeface="微軟正黑體" pitchFamily="34" charset="-120"/>
                <a:ea typeface="微軟正黑體" pitchFamily="34" charset="-120"/>
              </a:endParaRPr>
            </a:p>
          </p:txBody>
        </p:sp>
      </p:grpSp>
      <p:grpSp>
        <p:nvGrpSpPr>
          <p:cNvPr id="3" name="Group 20"/>
          <p:cNvGrpSpPr>
            <a:grpSpLocks/>
          </p:cNvGrpSpPr>
          <p:nvPr/>
        </p:nvGrpSpPr>
        <p:grpSpPr bwMode="auto">
          <a:xfrm>
            <a:off x="6934200" y="1295400"/>
            <a:ext cx="1295400" cy="685800"/>
            <a:chOff x="6477000" y="1524000"/>
            <a:chExt cx="1600200" cy="838200"/>
          </a:xfrm>
        </p:grpSpPr>
        <p:sp>
          <p:nvSpPr>
            <p:cNvPr id="8" name="Rounded Rectangle 7"/>
            <p:cNvSpPr/>
            <p:nvPr/>
          </p:nvSpPr>
          <p:spPr bwMode="auto">
            <a:xfrm>
              <a:off x="6477000" y="1524000"/>
              <a:ext cx="1600200" cy="838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000" dirty="0">
                <a:solidFill>
                  <a:schemeClr val="bg1"/>
                </a:solidFill>
                <a:effectLst>
                  <a:outerShdw blurRad="38100" dist="38100" dir="2700000" algn="tl">
                    <a:srgbClr val="000000">
                      <a:alpha val="43137"/>
                    </a:srgbClr>
                  </a:outerShdw>
                </a:effectLst>
              </a:endParaRPr>
            </a:p>
          </p:txBody>
        </p:sp>
        <p:sp>
          <p:nvSpPr>
            <p:cNvPr id="11" name="Rectangle 10"/>
            <p:cNvSpPr/>
            <p:nvPr/>
          </p:nvSpPr>
          <p:spPr bwMode="auto">
            <a:xfrm>
              <a:off x="6701164" y="1676312"/>
              <a:ext cx="309559" cy="304624"/>
            </a:xfrm>
            <a:prstGeom prst="rect">
              <a:avLst/>
            </a:prstGeom>
            <a:solidFill>
              <a:schemeClr val="bg1"/>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cxnSp>
          <p:nvCxnSpPr>
            <p:cNvPr id="12" name="Straight Connector 11"/>
            <p:cNvCxnSpPr/>
            <p:nvPr/>
          </p:nvCxnSpPr>
          <p:spPr>
            <a:xfrm>
              <a:off x="6701164" y="1752953"/>
              <a:ext cx="309559" cy="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7459051" y="1600641"/>
              <a:ext cx="309560" cy="304624"/>
            </a:xfrm>
            <a:prstGeom prst="rect">
              <a:avLst/>
            </a:prstGeom>
            <a:solidFill>
              <a:schemeClr val="bg1"/>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cxnSp>
          <p:nvCxnSpPr>
            <p:cNvPr id="14" name="Straight Connector 13"/>
            <p:cNvCxnSpPr/>
            <p:nvPr/>
          </p:nvCxnSpPr>
          <p:spPr>
            <a:xfrm>
              <a:off x="7459051" y="1676312"/>
              <a:ext cx="309560" cy="1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urved Connector 31"/>
            <p:cNvCxnSpPr>
              <a:stCxn id="11" idx="3"/>
              <a:endCxn id="13" idx="1"/>
            </p:cNvCxnSpPr>
            <p:nvPr/>
          </p:nvCxnSpPr>
          <p:spPr>
            <a:xfrm flipV="1">
              <a:off x="7010723" y="1752953"/>
              <a:ext cx="448328" cy="75671"/>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7154343" y="1980936"/>
              <a:ext cx="309560" cy="304624"/>
            </a:xfrm>
            <a:prstGeom prst="rect">
              <a:avLst/>
            </a:prstGeom>
            <a:solidFill>
              <a:schemeClr val="bg1"/>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cxnSp>
          <p:nvCxnSpPr>
            <p:cNvPr id="17" name="Straight Connector 16"/>
            <p:cNvCxnSpPr/>
            <p:nvPr/>
          </p:nvCxnSpPr>
          <p:spPr>
            <a:xfrm>
              <a:off x="7154343" y="2057576"/>
              <a:ext cx="309560" cy="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urved Connector 31"/>
            <p:cNvCxnSpPr>
              <a:stCxn id="11" idx="2"/>
              <a:endCxn id="16" idx="1"/>
            </p:cNvCxnSpPr>
            <p:nvPr/>
          </p:nvCxnSpPr>
          <p:spPr>
            <a:xfrm rot="16200000" flipH="1">
              <a:off x="6929230" y="1908135"/>
              <a:ext cx="152311" cy="297914"/>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Group 18"/>
          <p:cNvGrpSpPr/>
          <p:nvPr/>
        </p:nvGrpSpPr>
        <p:grpSpPr>
          <a:xfrm>
            <a:off x="304800" y="3962400"/>
            <a:ext cx="1066800" cy="381000"/>
            <a:chOff x="152400" y="4495800"/>
            <a:chExt cx="2514600" cy="1600200"/>
          </a:xfrm>
        </p:grpSpPr>
        <p:sp>
          <p:nvSpPr>
            <p:cNvPr id="20" name="Cloud 19"/>
            <p:cNvSpPr/>
            <p:nvPr/>
          </p:nvSpPr>
          <p:spPr bwMode="auto">
            <a:xfrm>
              <a:off x="152400" y="4572000"/>
              <a:ext cx="1752600" cy="1524000"/>
            </a:xfrm>
            <a:prstGeom prst="cloud">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sp>
          <p:nvSpPr>
            <p:cNvPr id="21" name="Left Arrow 20"/>
            <p:cNvSpPr/>
            <p:nvPr/>
          </p:nvSpPr>
          <p:spPr bwMode="auto">
            <a:xfrm>
              <a:off x="1066800" y="4495800"/>
              <a:ext cx="1066800" cy="838200"/>
            </a:xfrm>
            <a:prstGeom prst="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sp>
          <p:nvSpPr>
            <p:cNvPr id="22" name="Left Arrow 21"/>
            <p:cNvSpPr/>
            <p:nvPr/>
          </p:nvSpPr>
          <p:spPr bwMode="auto">
            <a:xfrm flipH="1">
              <a:off x="1600200" y="5257800"/>
              <a:ext cx="1066800" cy="838200"/>
            </a:xfrm>
            <a:prstGeom prst="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557" y="346588"/>
            <a:ext cx="8375946" cy="1274195"/>
          </a:xfrm>
        </p:spPr>
        <p:txBody>
          <a:bodyPr/>
          <a:lstStyle/>
          <a:p>
            <a:r>
              <a:rPr lang="zh-TW" altLang="en-US" sz="4600" dirty="0" smtClean="0">
                <a:latin typeface="微軟正黑體" pitchFamily="34" charset="-120"/>
                <a:ea typeface="微軟正黑體" pitchFamily="34" charset="-120"/>
              </a:rPr>
              <a:t>使用</a:t>
            </a:r>
            <a:r>
              <a:rPr altLang="zh-TW" sz="4600" dirty="0" smtClean="0">
                <a:latin typeface="微軟正黑體" pitchFamily="34" charset="-120"/>
                <a:ea typeface="微軟正黑體" pitchFamily="34" charset="-120"/>
              </a:rPr>
              <a:t>HTTP verbs</a:t>
            </a:r>
            <a:r>
              <a:rPr lang="zh-TW" altLang="en-US" sz="4600" dirty="0" smtClean="0">
                <a:latin typeface="微軟正黑體" pitchFamily="34" charset="-120"/>
                <a:ea typeface="微軟正黑體" pitchFamily="34" charset="-120"/>
              </a:rPr>
              <a:t>與</a:t>
            </a:r>
            <a:r>
              <a:rPr altLang="zh-TW" sz="4600" dirty="0" smtClean="0">
                <a:latin typeface="微軟正黑體" pitchFamily="34" charset="-120"/>
                <a:ea typeface="微軟正黑體" pitchFamily="34" charset="-120"/>
              </a:rPr>
              <a:t>Data Services</a:t>
            </a:r>
            <a:r>
              <a:rPr lang="zh-TW" altLang="en-US" sz="4600" dirty="0" smtClean="0">
                <a:latin typeface="微軟正黑體" pitchFamily="34" charset="-120"/>
                <a:ea typeface="微軟正黑體" pitchFamily="34" charset="-120"/>
              </a:rPr>
              <a:t>服務互動</a:t>
            </a:r>
            <a:endParaRPr lang="zh-TW" altLang="en-US" sz="4600" dirty="0">
              <a:latin typeface="微軟正黑體" pitchFamily="34" charset="-120"/>
              <a:ea typeface="微軟正黑體" pitchFamily="34" charset="-120"/>
            </a:endParaRPr>
          </a:p>
        </p:txBody>
      </p:sp>
      <p:graphicFrame>
        <p:nvGraphicFramePr>
          <p:cNvPr id="5" name="表格 4"/>
          <p:cNvGraphicFramePr>
            <a:graphicFrameLocks noGrp="1"/>
          </p:cNvGraphicFramePr>
          <p:nvPr/>
        </p:nvGraphicFramePr>
        <p:xfrm>
          <a:off x="964442" y="1673911"/>
          <a:ext cx="7292454" cy="4089400"/>
        </p:xfrm>
        <a:graphic>
          <a:graphicData uri="http://schemas.openxmlformats.org/drawingml/2006/table">
            <a:tbl>
              <a:tblPr firstRow="1" bandRow="1">
                <a:tableStyleId>{00A15C55-8517-42AA-B614-E9B94910E393}</a:tableStyleId>
              </a:tblPr>
              <a:tblGrid>
                <a:gridCol w="2761397"/>
                <a:gridCol w="4531057"/>
              </a:tblGrid>
              <a:tr h="817880">
                <a:tc>
                  <a:txBody>
                    <a:bodyPr/>
                    <a:lstStyle/>
                    <a:p>
                      <a:pPr algn="ctr"/>
                      <a:r>
                        <a:rPr lang="en-US" altLang="zh-TW" sz="3600" dirty="0" smtClean="0"/>
                        <a:t>HTTP verbs</a:t>
                      </a:r>
                      <a:endParaRPr lang="zh-TW" altLang="en-US" sz="3600" dirty="0">
                        <a:solidFill>
                          <a:schemeClr val="bg1"/>
                        </a:solidFill>
                      </a:endParaRPr>
                    </a:p>
                  </a:txBody>
                  <a:tcPr/>
                </a:tc>
                <a:tc>
                  <a:txBody>
                    <a:bodyPr/>
                    <a:lstStyle/>
                    <a:p>
                      <a:pPr algn="ctr"/>
                      <a:r>
                        <a:rPr lang="en-US" altLang="zh-TW" sz="3600" dirty="0" smtClean="0"/>
                        <a:t>CRUD</a:t>
                      </a:r>
                      <a:endParaRPr lang="zh-TW" altLang="en-US" sz="3600" dirty="0">
                        <a:solidFill>
                          <a:schemeClr val="bg1"/>
                        </a:solidFill>
                      </a:endParaRPr>
                    </a:p>
                  </a:txBody>
                  <a:tcPr/>
                </a:tc>
              </a:tr>
              <a:tr h="817880">
                <a:tc>
                  <a:txBody>
                    <a:bodyPr/>
                    <a:lstStyle/>
                    <a:p>
                      <a:pPr algn="ctr">
                        <a:lnSpc>
                          <a:spcPct val="100000"/>
                        </a:lnSpc>
                      </a:pPr>
                      <a:r>
                        <a:rPr lang="en-US" altLang="zh-TW" sz="3600" dirty="0" smtClean="0"/>
                        <a:t>POST</a:t>
                      </a:r>
                      <a:endParaRPr lang="zh-TW" altLang="en-US" sz="3600" dirty="0"/>
                    </a:p>
                  </a:txBody>
                  <a:tcPr/>
                </a:tc>
                <a:tc>
                  <a:txBody>
                    <a:bodyPr/>
                    <a:lstStyle/>
                    <a:p>
                      <a:pPr>
                        <a:lnSpc>
                          <a:spcPct val="150000"/>
                        </a:lnSpc>
                      </a:pPr>
                      <a:r>
                        <a:rPr lang="en-US" sz="3000" dirty="0" smtClean="0"/>
                        <a:t>Create, Update, Delete</a:t>
                      </a:r>
                      <a:endParaRPr lang="zh-TW" altLang="en-US" sz="3000" dirty="0"/>
                    </a:p>
                  </a:txBody>
                  <a:tcPr/>
                </a:tc>
              </a:tr>
              <a:tr h="817880">
                <a:tc>
                  <a:txBody>
                    <a:bodyPr/>
                    <a:lstStyle/>
                    <a:p>
                      <a:pPr algn="ctr">
                        <a:lnSpc>
                          <a:spcPct val="100000"/>
                        </a:lnSpc>
                      </a:pPr>
                      <a:r>
                        <a:rPr lang="en-US" altLang="zh-TW" sz="3600" dirty="0" smtClean="0"/>
                        <a:t>GET</a:t>
                      </a:r>
                      <a:endParaRPr lang="zh-TW" altLang="en-US" sz="3600" dirty="0"/>
                    </a:p>
                  </a:txBody>
                  <a:tcPr/>
                </a:tc>
                <a:tc>
                  <a:txBody>
                    <a:bodyPr/>
                    <a:lstStyle/>
                    <a:p>
                      <a:pPr>
                        <a:lnSpc>
                          <a:spcPct val="150000"/>
                        </a:lnSpc>
                      </a:pPr>
                      <a:r>
                        <a:rPr lang="en-US" sz="3000" dirty="0" smtClean="0"/>
                        <a:t>Read</a:t>
                      </a:r>
                      <a:endParaRPr lang="zh-TW" altLang="en-US" sz="3000" dirty="0"/>
                    </a:p>
                  </a:txBody>
                  <a:tcPr/>
                </a:tc>
              </a:tr>
              <a:tr h="817880">
                <a:tc>
                  <a:txBody>
                    <a:bodyPr/>
                    <a:lstStyle/>
                    <a:p>
                      <a:pPr algn="ctr">
                        <a:lnSpc>
                          <a:spcPct val="100000"/>
                        </a:lnSpc>
                      </a:pPr>
                      <a:r>
                        <a:rPr lang="en-US" altLang="zh-TW" sz="3600" dirty="0" smtClean="0"/>
                        <a:t>PUT</a:t>
                      </a:r>
                      <a:endParaRPr lang="zh-TW" altLang="en-US" sz="3600" dirty="0"/>
                    </a:p>
                  </a:txBody>
                  <a:tcPr/>
                </a:tc>
                <a:tc>
                  <a:txBody>
                    <a:bodyPr/>
                    <a:lstStyle/>
                    <a:p>
                      <a:pPr>
                        <a:lnSpc>
                          <a:spcPct val="150000"/>
                        </a:lnSpc>
                      </a:pPr>
                      <a:r>
                        <a:rPr lang="en-US" sz="3000" dirty="0" smtClean="0"/>
                        <a:t>Create, Overwrite/Replace</a:t>
                      </a:r>
                      <a:endParaRPr lang="zh-TW" altLang="en-US" sz="3000" dirty="0"/>
                    </a:p>
                  </a:txBody>
                  <a:tcPr/>
                </a:tc>
              </a:tr>
              <a:tr h="817880">
                <a:tc>
                  <a:txBody>
                    <a:bodyPr/>
                    <a:lstStyle/>
                    <a:p>
                      <a:pPr algn="ctr">
                        <a:lnSpc>
                          <a:spcPct val="100000"/>
                        </a:lnSpc>
                      </a:pPr>
                      <a:r>
                        <a:rPr lang="en-US" altLang="zh-TW" sz="3600" dirty="0" smtClean="0"/>
                        <a:t>DELETE</a:t>
                      </a:r>
                      <a:endParaRPr lang="zh-TW" altLang="en-US" sz="3600" dirty="0"/>
                    </a:p>
                  </a:txBody>
                  <a:tcPr/>
                </a:tc>
                <a:tc>
                  <a:txBody>
                    <a:bodyPr/>
                    <a:lstStyle/>
                    <a:p>
                      <a:pPr>
                        <a:lnSpc>
                          <a:spcPct val="150000"/>
                        </a:lnSpc>
                      </a:pPr>
                      <a:r>
                        <a:rPr lang="en-US" sz="3000" dirty="0" smtClean="0"/>
                        <a:t>Delete</a:t>
                      </a:r>
                      <a:endParaRPr lang="zh-TW" altLang="en-US" sz="30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87054" y="228600"/>
            <a:ext cx="8375946" cy="609398"/>
          </a:xfrm>
        </p:spPr>
        <p:txBody>
          <a:bodyPr/>
          <a:lstStyle/>
          <a:p>
            <a:r>
              <a:rPr lang="en-US" sz="4400" dirty="0" smtClean="0">
                <a:latin typeface="微軟正黑體" pitchFamily="34" charset="-120"/>
                <a:ea typeface="微軟正黑體" pitchFamily="34" charset="-120"/>
              </a:rPr>
              <a:t>Data Services</a:t>
            </a:r>
            <a:r>
              <a:rPr lang="zh-TW" altLang="en-US" sz="4400" dirty="0" smtClean="0">
                <a:latin typeface="微軟正黑體" pitchFamily="34" charset="-120"/>
                <a:ea typeface="微軟正黑體" pitchFamily="34" charset="-120"/>
              </a:rPr>
              <a:t>的運作過程</a:t>
            </a:r>
            <a:endParaRPr lang="en-US" sz="4400" dirty="0" smtClean="0">
              <a:latin typeface="微軟正黑體" pitchFamily="34" charset="-120"/>
              <a:ea typeface="微軟正黑體" pitchFamily="34" charset="-120"/>
            </a:endParaRPr>
          </a:p>
        </p:txBody>
      </p:sp>
      <p:sp>
        <p:nvSpPr>
          <p:cNvPr id="30724" name="Content Placeholder 2"/>
          <p:cNvSpPr>
            <a:spLocks noGrp="1"/>
          </p:cNvSpPr>
          <p:nvPr>
            <p:ph idx="1"/>
          </p:nvPr>
        </p:nvSpPr>
        <p:spPr>
          <a:xfrm>
            <a:off x="4855997" y="1177356"/>
            <a:ext cx="4191000" cy="5084469"/>
          </a:xfrm>
        </p:spPr>
        <p:txBody>
          <a:bodyPr/>
          <a:lstStyle/>
          <a:p>
            <a:r>
              <a:rPr lang="en-US" dirty="0" smtClean="0"/>
              <a:t>Create services directly from Visual Studio 2008 SP1</a:t>
            </a:r>
          </a:p>
          <a:p>
            <a:r>
              <a:rPr lang="en-US" dirty="0" smtClean="0"/>
              <a:t>Various data sources</a:t>
            </a:r>
          </a:p>
          <a:p>
            <a:pPr lvl="1"/>
            <a:r>
              <a:rPr lang="en-US" dirty="0" smtClean="0">
                <a:solidFill>
                  <a:srgbClr val="FFFF00"/>
                </a:solidFill>
              </a:rPr>
              <a:t>Entity Framework</a:t>
            </a:r>
          </a:p>
          <a:p>
            <a:pPr lvl="1"/>
            <a:r>
              <a:rPr lang="en-US" dirty="0" smtClean="0"/>
              <a:t>LINQ providers</a:t>
            </a:r>
          </a:p>
          <a:p>
            <a:r>
              <a:rPr lang="en-US" dirty="0" smtClean="0"/>
              <a:t>Model-driven</a:t>
            </a:r>
          </a:p>
          <a:p>
            <a:pPr lvl="1"/>
            <a:r>
              <a:rPr lang="en-US" dirty="0" smtClean="0"/>
              <a:t>Structural description in Entity Data Model</a:t>
            </a:r>
          </a:p>
          <a:p>
            <a:pPr lvl="1"/>
            <a:r>
              <a:rPr lang="en-US" dirty="0" smtClean="0"/>
              <a:t>Schema shapes the service contract</a:t>
            </a:r>
          </a:p>
        </p:txBody>
      </p:sp>
      <p:grpSp>
        <p:nvGrpSpPr>
          <p:cNvPr id="2" name="群組 19"/>
          <p:cNvGrpSpPr/>
          <p:nvPr/>
        </p:nvGrpSpPr>
        <p:grpSpPr>
          <a:xfrm>
            <a:off x="242454" y="706587"/>
            <a:ext cx="4648200" cy="5867400"/>
            <a:chOff x="4495800" y="762005"/>
            <a:chExt cx="4648200" cy="5867400"/>
          </a:xfrm>
        </p:grpSpPr>
        <p:sp>
          <p:nvSpPr>
            <p:cNvPr id="14" name="Rounded Rectangle 13"/>
            <p:cNvSpPr/>
            <p:nvPr/>
          </p:nvSpPr>
          <p:spPr bwMode="auto">
            <a:xfrm>
              <a:off x="5181600" y="3581405"/>
              <a:ext cx="3657600" cy="1371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algn="ctr" defTabSz="914099">
                <a:defRPr/>
              </a:pPr>
              <a:r>
                <a:rPr lang="en-US" sz="2300" dirty="0">
                  <a:solidFill>
                    <a:srgbClr val="FFFFFF"/>
                  </a:solidFill>
                  <a:effectLst>
                    <a:outerShdw blurRad="38100" dist="38100" dir="2700000" algn="tl">
                      <a:srgbClr val="000000">
                        <a:alpha val="43137"/>
                      </a:srgbClr>
                    </a:outerShdw>
                  </a:effectLst>
                </a:rPr>
                <a:t>Data Access Layer</a:t>
              </a:r>
            </a:p>
          </p:txBody>
        </p:sp>
        <p:sp>
          <p:nvSpPr>
            <p:cNvPr id="5" name="Rectangle 4"/>
            <p:cNvSpPr/>
            <p:nvPr/>
          </p:nvSpPr>
          <p:spPr bwMode="auto">
            <a:xfrm>
              <a:off x="5334000" y="4114805"/>
              <a:ext cx="1600200" cy="685800"/>
            </a:xfrm>
            <a:prstGeom prst="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sz="2000" dirty="0">
                  <a:solidFill>
                    <a:srgbClr val="FFFFFF"/>
                  </a:solidFill>
                  <a:effectLst>
                    <a:outerShdw blurRad="38100" dist="38100" dir="2700000" algn="tl">
                      <a:srgbClr val="000000">
                        <a:alpha val="43137"/>
                      </a:srgbClr>
                    </a:outerShdw>
                  </a:effectLst>
                </a:rPr>
                <a:t>Entity Framework</a:t>
              </a:r>
            </a:p>
          </p:txBody>
        </p:sp>
        <p:sp>
          <p:nvSpPr>
            <p:cNvPr id="7" name="Rectangle 6"/>
            <p:cNvSpPr/>
            <p:nvPr/>
          </p:nvSpPr>
          <p:spPr bwMode="auto">
            <a:xfrm>
              <a:off x="7086600" y="4114805"/>
              <a:ext cx="1600200" cy="685800"/>
            </a:xfrm>
            <a:prstGeom prst="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dirty="0">
                  <a:solidFill>
                    <a:srgbClr val="FFFFFF"/>
                  </a:solidFill>
                  <a:effectLst>
                    <a:outerShdw blurRad="38100" dist="38100" dir="2700000" algn="tl">
                      <a:srgbClr val="000000">
                        <a:alpha val="43137"/>
                      </a:srgbClr>
                    </a:outerShdw>
                  </a:effectLst>
                </a:rPr>
                <a:t>Custom LINQ provider</a:t>
              </a:r>
            </a:p>
          </p:txBody>
        </p:sp>
        <p:sp>
          <p:nvSpPr>
            <p:cNvPr id="8" name="Can 7"/>
            <p:cNvSpPr/>
            <p:nvPr/>
          </p:nvSpPr>
          <p:spPr bwMode="auto">
            <a:xfrm>
              <a:off x="5791200" y="5181605"/>
              <a:ext cx="762000" cy="762000"/>
            </a:xfrm>
            <a:prstGeom prst="can">
              <a:avLst/>
            </a:prstGeom>
            <a:solidFill>
              <a:schemeClr val="accent5">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9" name="Can 8"/>
            <p:cNvSpPr/>
            <p:nvPr/>
          </p:nvSpPr>
          <p:spPr bwMode="auto">
            <a:xfrm>
              <a:off x="7315200" y="5181605"/>
              <a:ext cx="762000" cy="762000"/>
            </a:xfrm>
            <a:prstGeom prst="can">
              <a:avLst/>
            </a:prstGeom>
            <a:solidFill>
              <a:schemeClr val="accent5">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0" name="Cloud 9"/>
            <p:cNvSpPr/>
            <p:nvPr/>
          </p:nvSpPr>
          <p:spPr bwMode="auto">
            <a:xfrm>
              <a:off x="7543800" y="5486405"/>
              <a:ext cx="1143000" cy="609600"/>
            </a:xfrm>
            <a:prstGeom prst="cloud">
              <a:avLst/>
            </a:prstGeom>
            <a:solidFill>
              <a:schemeClr val="accent5">
                <a:lumMod val="75000"/>
              </a:schemeClr>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1" name="Rectangular Callout 10"/>
            <p:cNvSpPr/>
            <p:nvPr/>
          </p:nvSpPr>
          <p:spPr bwMode="auto">
            <a:xfrm>
              <a:off x="4495800" y="5715005"/>
              <a:ext cx="1143000" cy="685800"/>
            </a:xfrm>
            <a:prstGeom prst="wedgeRectCallout">
              <a:avLst>
                <a:gd name="adj1" fmla="val 60263"/>
                <a:gd name="adj2" fmla="val -35217"/>
              </a:avLst>
            </a:prstGeom>
            <a:solidFill>
              <a:schemeClr val="tx1"/>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sz="1600" dirty="0">
                  <a:solidFill>
                    <a:srgbClr val="002060"/>
                  </a:solidFill>
                </a:rPr>
                <a:t>Relational database</a:t>
              </a:r>
            </a:p>
          </p:txBody>
        </p:sp>
        <p:sp>
          <p:nvSpPr>
            <p:cNvPr id="12" name="Rectangular Callout 11"/>
            <p:cNvSpPr/>
            <p:nvPr/>
          </p:nvSpPr>
          <p:spPr bwMode="auto">
            <a:xfrm>
              <a:off x="6248400" y="6096005"/>
              <a:ext cx="990600" cy="533400"/>
            </a:xfrm>
            <a:prstGeom prst="wedgeRectCallout">
              <a:avLst>
                <a:gd name="adj1" fmla="val 59644"/>
                <a:gd name="adj2" fmla="val -84089"/>
              </a:avLst>
            </a:prstGeom>
            <a:solidFill>
              <a:schemeClr val="tx1"/>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sz="1600" dirty="0">
                  <a:solidFill>
                    <a:srgbClr val="002060"/>
                  </a:solidFill>
                </a:rPr>
                <a:t>Other sources</a:t>
              </a:r>
            </a:p>
          </p:txBody>
        </p:sp>
        <p:sp>
          <p:nvSpPr>
            <p:cNvPr id="13" name="Rounded Rectangle 12"/>
            <p:cNvSpPr/>
            <p:nvPr/>
          </p:nvSpPr>
          <p:spPr bwMode="auto">
            <a:xfrm>
              <a:off x="5181600" y="2286005"/>
              <a:ext cx="3657600" cy="6858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lang="en-US" sz="2300" dirty="0" smtClean="0">
                  <a:solidFill>
                    <a:srgbClr val="FFFFFF"/>
                  </a:solidFill>
                  <a:effectLst>
                    <a:outerShdw blurRad="38100" dist="38100" dir="2700000" algn="tl">
                      <a:srgbClr val="000000">
                        <a:alpha val="43137"/>
                      </a:srgbClr>
                    </a:outerShdw>
                  </a:effectLst>
                </a:rPr>
                <a:t>Data Services </a:t>
              </a:r>
              <a:r>
                <a:rPr lang="en-US" sz="2300" dirty="0">
                  <a:solidFill>
                    <a:srgbClr val="FFFFFF"/>
                  </a:solidFill>
                  <a:effectLst>
                    <a:outerShdw blurRad="38100" dist="38100" dir="2700000" algn="tl">
                      <a:srgbClr val="000000">
                        <a:alpha val="43137"/>
                      </a:srgbClr>
                    </a:outerShdw>
                  </a:effectLst>
                </a:rPr>
                <a:t>Runtime</a:t>
              </a:r>
            </a:p>
          </p:txBody>
        </p:sp>
        <p:sp>
          <p:nvSpPr>
            <p:cNvPr id="15" name="Up-Down Arrow 14"/>
            <p:cNvSpPr/>
            <p:nvPr/>
          </p:nvSpPr>
          <p:spPr bwMode="auto">
            <a:xfrm>
              <a:off x="6019800" y="4724405"/>
              <a:ext cx="304800" cy="533400"/>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6" name="Up-Down Arrow 15"/>
            <p:cNvSpPr/>
            <p:nvPr/>
          </p:nvSpPr>
          <p:spPr bwMode="auto">
            <a:xfrm>
              <a:off x="7772400" y="4724405"/>
              <a:ext cx="304800" cy="533400"/>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7" name="Rounded Rectangle 16"/>
            <p:cNvSpPr/>
            <p:nvPr/>
          </p:nvSpPr>
          <p:spPr bwMode="auto">
            <a:xfrm>
              <a:off x="5181600" y="1752605"/>
              <a:ext cx="3657600" cy="457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2300" dirty="0">
                  <a:solidFill>
                    <a:srgbClr val="FFFFFF"/>
                  </a:solidFill>
                  <a:effectLst>
                    <a:outerShdw blurRad="38100" dist="38100" dir="2700000" algn="tl">
                      <a:srgbClr val="000000">
                        <a:alpha val="43137"/>
                      </a:srgbClr>
                    </a:outerShdw>
                  </a:effectLst>
                </a:rPr>
                <a:t>Hosting/HTTP </a:t>
              </a:r>
              <a:r>
                <a:rPr lang="en-US" sz="2300" dirty="0" smtClean="0">
                  <a:solidFill>
                    <a:srgbClr val="FFFFFF"/>
                  </a:solidFill>
                  <a:effectLst>
                    <a:outerShdw blurRad="38100" dist="38100" dir="2700000" algn="tl">
                      <a:srgbClr val="000000">
                        <a:alpha val="43137"/>
                      </a:srgbClr>
                    </a:outerShdw>
                  </a:effectLst>
                </a:rPr>
                <a:t>Listener</a:t>
              </a:r>
              <a:endParaRPr lang="en-US" sz="2300" dirty="0">
                <a:solidFill>
                  <a:srgbClr val="FFFFFF"/>
                </a:solidFill>
                <a:effectLst>
                  <a:outerShdw blurRad="38100" dist="38100" dir="2700000" algn="tl">
                    <a:srgbClr val="000000">
                      <a:alpha val="43137"/>
                    </a:srgbClr>
                  </a:outerShdw>
                </a:effectLst>
              </a:endParaRPr>
            </a:p>
          </p:txBody>
        </p:sp>
        <p:sp>
          <p:nvSpPr>
            <p:cNvPr id="18" name="Up-Down Arrow 17"/>
            <p:cNvSpPr/>
            <p:nvPr/>
          </p:nvSpPr>
          <p:spPr bwMode="auto">
            <a:xfrm>
              <a:off x="6096000" y="762005"/>
              <a:ext cx="1752600" cy="914400"/>
            </a:xfrm>
            <a:prstGeom prst="upDownArrow">
              <a:avLst>
                <a:gd name="adj1" fmla="val 50000"/>
                <a:gd name="adj2" fmla="val 2945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sz="2300" dirty="0">
                  <a:solidFill>
                    <a:srgbClr val="FFFFFF"/>
                  </a:solidFill>
                  <a:effectLst>
                    <a:outerShdw blurRad="38100" dist="38100" dir="2700000" algn="tl">
                      <a:srgbClr val="000000">
                        <a:alpha val="43137"/>
                      </a:srgbClr>
                    </a:outerShdw>
                  </a:effectLst>
                </a:rPr>
                <a:t>HTTP</a:t>
              </a:r>
            </a:p>
          </p:txBody>
        </p:sp>
        <p:sp>
          <p:nvSpPr>
            <p:cNvPr id="19" name="TextBox 18"/>
            <p:cNvSpPr txBox="1"/>
            <p:nvPr/>
          </p:nvSpPr>
          <p:spPr>
            <a:xfrm>
              <a:off x="6192838" y="3060705"/>
              <a:ext cx="2951162" cy="369888"/>
            </a:xfrm>
            <a:prstGeom prst="rect">
              <a:avLst/>
            </a:prstGeom>
            <a:noFill/>
          </p:spPr>
          <p:txBody>
            <a:bodyPr>
              <a:spAutoFit/>
            </a:bodyPr>
            <a:lstStyle/>
            <a:p>
              <a:pPr>
                <a:defRPr/>
              </a:pPr>
              <a:r>
                <a:rPr lang="en-US" dirty="0" err="1">
                  <a:effectLst>
                    <a:outerShdw blurRad="38100" dist="38100" dir="2700000" algn="tl">
                      <a:srgbClr val="000000">
                        <a:alpha val="43137"/>
                      </a:srgbClr>
                    </a:outerShdw>
                  </a:effectLst>
                  <a:latin typeface="Segoe"/>
                </a:rPr>
                <a:t>IQueryable</a:t>
              </a:r>
              <a:r>
                <a:rPr lang="en-US" dirty="0">
                  <a:effectLst>
                    <a:outerShdw blurRad="38100" dist="38100" dir="2700000" algn="tl">
                      <a:srgbClr val="000000">
                        <a:alpha val="43137"/>
                      </a:srgbClr>
                    </a:outerShdw>
                  </a:effectLst>
                  <a:latin typeface="Segoe"/>
                </a:rPr>
                <a:t> [+ </a:t>
              </a:r>
              <a:r>
                <a:rPr lang="en-US" dirty="0" err="1">
                  <a:effectLst>
                    <a:outerShdw blurRad="38100" dist="38100" dir="2700000" algn="tl">
                      <a:srgbClr val="000000">
                        <a:alpha val="43137"/>
                      </a:srgbClr>
                    </a:outerShdw>
                  </a:effectLst>
                  <a:latin typeface="Segoe"/>
                </a:rPr>
                <a:t>IUpdatable</a:t>
              </a:r>
              <a:r>
                <a:rPr lang="en-US" dirty="0">
                  <a:effectLst>
                    <a:outerShdw blurRad="38100" dist="38100" dir="2700000" algn="tl">
                      <a:srgbClr val="000000">
                        <a:alpha val="43137"/>
                      </a:srgbClr>
                    </a:outerShdw>
                  </a:effectLst>
                  <a:latin typeface="Segoe"/>
                </a:rPr>
                <a:t>]</a:t>
              </a:r>
            </a:p>
          </p:txBody>
        </p:sp>
        <p:sp>
          <p:nvSpPr>
            <p:cNvPr id="21" name="Up-Down Arrow 20"/>
            <p:cNvSpPr/>
            <p:nvPr/>
          </p:nvSpPr>
          <p:spPr bwMode="auto">
            <a:xfrm>
              <a:off x="5867400" y="2933705"/>
              <a:ext cx="304800" cy="685800"/>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EDM &amp; Entity Framework Future</a:t>
            </a:r>
            <a:endParaRPr lang="zh-TW" altLang="en-US" dirty="0"/>
          </a:p>
        </p:txBody>
      </p:sp>
      <p:sp>
        <p:nvSpPr>
          <p:cNvPr id="3" name="內容版面配置區 2"/>
          <p:cNvSpPr>
            <a:spLocks noGrp="1"/>
          </p:cNvSpPr>
          <p:nvPr>
            <p:ph idx="1"/>
          </p:nvPr>
        </p:nvSpPr>
        <p:spPr>
          <a:xfrm>
            <a:off x="381000" y="1412875"/>
            <a:ext cx="8382000" cy="3964162"/>
          </a:xfrm>
        </p:spPr>
        <p:txBody>
          <a:bodyPr/>
          <a:lstStyle/>
          <a:p>
            <a:pPr>
              <a:buNone/>
            </a:pPr>
            <a:r>
              <a:rPr lang="zh-TW" altLang="en-US" dirty="0" smtClean="0">
                <a:latin typeface="微軟正黑體" pitchFamily="34" charset="-120"/>
                <a:ea typeface="微軟正黑體" pitchFamily="34" charset="-120"/>
              </a:rPr>
              <a:t>全世界</a:t>
            </a:r>
            <a:r>
              <a:rPr lang="en-US" altLang="zh-TW" dirty="0" smtClean="0">
                <a:latin typeface="微軟正黑體" pitchFamily="34" charset="-120"/>
                <a:ea typeface="微軟正黑體" pitchFamily="34" charset="-120"/>
              </a:rPr>
              <a:t>.NET</a:t>
            </a:r>
            <a:r>
              <a:rPr lang="zh-TW" altLang="en-US" dirty="0" smtClean="0">
                <a:latin typeface="微軟正黑體" pitchFamily="34" charset="-120"/>
                <a:ea typeface="微軟正黑體" pitchFamily="34" charset="-120"/>
              </a:rPr>
              <a:t>軟體開發商、企業、開發者的疑惑</a:t>
            </a:r>
            <a:endParaRPr lang="en-US" altLang="zh-TW" dirty="0" smtClean="0">
              <a:latin typeface="微軟正黑體" pitchFamily="34" charset="-120"/>
              <a:ea typeface="微軟正黑體" pitchFamily="34" charset="-120"/>
            </a:endParaRPr>
          </a:p>
          <a:p>
            <a:r>
              <a:rPr lang="en-US" altLang="zh-TW" dirty="0" smtClean="0"/>
              <a:t>LINQ vs. LINQ to SQL</a:t>
            </a:r>
          </a:p>
          <a:p>
            <a:r>
              <a:rPr lang="en-US" altLang="zh-TW" dirty="0" smtClean="0"/>
              <a:t>LINQ to SQL vs. Entity Framework </a:t>
            </a:r>
          </a:p>
          <a:p>
            <a:pPr lvl="1"/>
            <a:r>
              <a:rPr lang="en-US" altLang="zh-TW" dirty="0" smtClean="0"/>
              <a:t>ADO.NET Entity Framework is </a:t>
            </a:r>
            <a:r>
              <a:rPr lang="en-US" altLang="zh-TW" dirty="0" smtClean="0">
                <a:solidFill>
                  <a:srgbClr val="FFFF00"/>
                </a:solidFill>
              </a:rPr>
              <a:t>King</a:t>
            </a:r>
            <a:r>
              <a:rPr lang="en-US" altLang="zh-TW" dirty="0" smtClean="0"/>
              <a:t> and </a:t>
            </a:r>
            <a:r>
              <a:rPr lang="en-US" altLang="zh-TW" dirty="0" smtClean="0">
                <a:solidFill>
                  <a:srgbClr val="FFFF00"/>
                </a:solidFill>
              </a:rPr>
              <a:t>Future</a:t>
            </a:r>
          </a:p>
          <a:p>
            <a:pPr lvl="1"/>
            <a:r>
              <a:rPr lang="en-US" altLang="zh-TW" dirty="0" smtClean="0"/>
              <a:t>LINQ to SQL </a:t>
            </a:r>
            <a:r>
              <a:rPr lang="en-US" dirty="0" smtClean="0">
                <a:solidFill>
                  <a:srgbClr val="FFFF00"/>
                </a:solidFill>
                <a:sym typeface="Wingdings"/>
              </a:rPr>
              <a:t></a:t>
            </a:r>
            <a:r>
              <a:rPr lang="en-US" altLang="zh-TW" dirty="0" smtClean="0"/>
              <a:t> LINQ to Entity</a:t>
            </a:r>
          </a:p>
          <a:p>
            <a:r>
              <a:rPr lang="en-US" altLang="zh-TW" dirty="0" smtClean="0"/>
              <a:t>EDM</a:t>
            </a:r>
            <a:r>
              <a:rPr lang="zh-TW" altLang="en-US" dirty="0" smtClean="0"/>
              <a:t>（</a:t>
            </a:r>
            <a:r>
              <a:rPr lang="en-US" altLang="zh-TW" dirty="0" smtClean="0"/>
              <a:t>Entity Data Model</a:t>
            </a:r>
            <a:r>
              <a:rPr lang="zh-TW" altLang="en-US" dirty="0" smtClean="0"/>
              <a:t>）</a:t>
            </a:r>
            <a:endParaRPr lang="en-US" altLang="zh-TW" dirty="0" smtClean="0"/>
          </a:p>
          <a:p>
            <a:pPr lvl="1"/>
            <a:r>
              <a:rPr lang="en-US" altLang="zh-TW" dirty="0" smtClean="0"/>
              <a:t>ADO.NET Entity Framework</a:t>
            </a:r>
          </a:p>
          <a:p>
            <a:pPr lvl="1"/>
            <a:r>
              <a:rPr lang="en-US" altLang="zh-TW" dirty="0" smtClean="0"/>
              <a:t>ADO.NET Data Services Framework</a:t>
            </a:r>
          </a:p>
        </p:txBody>
      </p:sp>
      <p:sp>
        <p:nvSpPr>
          <p:cNvPr id="4" name="文字方塊 3"/>
          <p:cNvSpPr txBox="1"/>
          <p:nvPr/>
        </p:nvSpPr>
        <p:spPr>
          <a:xfrm>
            <a:off x="2610181" y="5752408"/>
            <a:ext cx="6184668" cy="707886"/>
          </a:xfrm>
          <a:prstGeom prst="rect">
            <a:avLst/>
          </a:prstGeom>
          <a:noFill/>
        </p:spPr>
        <p:txBody>
          <a:bodyPr wrap="square" rtlCol="0">
            <a:spAutoFit/>
          </a:bodyPr>
          <a:lstStyle/>
          <a:p>
            <a:r>
              <a:rPr lang="en-US" sz="2000" dirty="0" smtClean="0">
                <a:solidFill>
                  <a:srgbClr val="FFFF00"/>
                </a:solidFill>
              </a:rPr>
              <a:t>Tim </a:t>
            </a:r>
            <a:r>
              <a:rPr lang="en-US" sz="2000" dirty="0" err="1" smtClean="0">
                <a:solidFill>
                  <a:srgbClr val="FFFF00"/>
                </a:solidFill>
              </a:rPr>
              <a:t>Mallalieu</a:t>
            </a:r>
            <a:r>
              <a:rPr lang="en-US" sz="2000" dirty="0" smtClean="0"/>
              <a:t/>
            </a:r>
            <a:br>
              <a:rPr lang="en-US" sz="2000" dirty="0" smtClean="0"/>
            </a:br>
            <a:r>
              <a:rPr lang="en-US" sz="2000" dirty="0" smtClean="0"/>
              <a:t>PM ,LINQ to SQL ,LINQ to Entities and Entity Framework</a:t>
            </a:r>
            <a:endParaRPr lang="zh-TW" altLang="en-US" sz="2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99" y="650928"/>
            <a:ext cx="8623679" cy="1254071"/>
          </a:xfrm>
        </p:spPr>
        <p:txBody>
          <a:bodyPr/>
          <a:lstStyle/>
          <a:p>
            <a:r>
              <a:rPr lang="zh-TW" altLang="en-US" dirty="0" smtClean="0">
                <a:latin typeface="微軟正黑體" pitchFamily="34" charset="-120"/>
                <a:ea typeface="微軟正黑體" pitchFamily="34" charset="-120"/>
              </a:rPr>
              <a:t>建立與消費</a:t>
            </a:r>
            <a:r>
              <a:rPr altLang="zh-TW" dirty="0" smtClean="0">
                <a:latin typeface="微軟正黑體" pitchFamily="34" charset="-120"/>
                <a:ea typeface="微軟正黑體" pitchFamily="34" charset="-120"/>
              </a:rPr>
              <a:t>Data </a:t>
            </a:r>
            <a:r>
              <a:rPr lang="en-GB" altLang="zh-TW" dirty="0" smtClean="0">
                <a:latin typeface="微軟正黑體" pitchFamily="34" charset="-120"/>
                <a:ea typeface="微軟正黑體" pitchFamily="34" charset="-120"/>
              </a:rPr>
              <a:t>S</a:t>
            </a:r>
            <a:r>
              <a:rPr lang="en-GB" dirty="0" smtClean="0">
                <a:latin typeface="微軟正黑體" pitchFamily="34" charset="-120"/>
                <a:ea typeface="微軟正黑體" pitchFamily="34" charset="-120"/>
              </a:rPr>
              <a:t>ervices</a:t>
            </a:r>
            <a:r>
              <a:rPr lang="zh-TW" altLang="en-US" dirty="0" smtClean="0">
                <a:latin typeface="微軟正黑體" pitchFamily="34" charset="-120"/>
                <a:ea typeface="微軟正黑體" pitchFamily="34" charset="-120"/>
              </a:rPr>
              <a:t>初體驗</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1526572"/>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ADO.NET Data Services</a:t>
            </a:r>
            <a:r>
              <a:rPr lang="zh-TW" altLang="en-US" dirty="0" smtClean="0">
                <a:latin typeface="微軟正黑體" pitchFamily="34" charset="-120"/>
                <a:ea typeface="微軟正黑體" pitchFamily="34" charset="-120"/>
              </a:rPr>
              <a:t>開發環境</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建立</a:t>
            </a:r>
            <a:r>
              <a:rPr lang="en-US" altLang="zh-TW" dirty="0" smtClean="0">
                <a:latin typeface="微軟正黑體" pitchFamily="34" charset="-120"/>
                <a:ea typeface="微軟正黑體" pitchFamily="34" charset="-120"/>
              </a:rPr>
              <a:t>ADO.NET Data Services</a:t>
            </a:r>
            <a:r>
              <a:rPr lang="zh-TW" altLang="en-US" dirty="0" smtClean="0">
                <a:latin typeface="微軟正黑體" pitchFamily="34" charset="-120"/>
                <a:ea typeface="微軟正黑體" pitchFamily="34" charset="-120"/>
              </a:rPr>
              <a:t>步驟</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有了</a:t>
            </a: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之後的改觀</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09398"/>
          </a:xfrm>
        </p:spPr>
        <p:txBody>
          <a:bodyPr/>
          <a:lstStyle/>
          <a:p>
            <a:r>
              <a:rPr altLang="zh-TW" sz="4400" dirty="0" smtClean="0">
                <a:latin typeface="微軟正黑體" pitchFamily="34" charset="-120"/>
                <a:ea typeface="微軟正黑體" pitchFamily="34" charset="-120"/>
              </a:rPr>
              <a:t>ADO.NET Data Services</a:t>
            </a:r>
            <a:r>
              <a:rPr lang="zh-TW" altLang="en-US" sz="4400" dirty="0" smtClean="0">
                <a:latin typeface="微軟正黑體" pitchFamily="34" charset="-120"/>
                <a:ea typeface="微軟正黑體" pitchFamily="34" charset="-120"/>
              </a:rPr>
              <a:t>開發環境</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1526572"/>
          </a:xfrm>
        </p:spPr>
        <p:txBody>
          <a:bodyPr/>
          <a:lstStyle/>
          <a:p>
            <a:r>
              <a:rPr lang="en-US" altLang="zh-TW" dirty="0" smtClean="0">
                <a:latin typeface="微軟正黑體" pitchFamily="34" charset="-120"/>
                <a:ea typeface="微軟正黑體" pitchFamily="34" charset="-120"/>
              </a:rPr>
              <a:t>Visual Studio 2008 SP1</a:t>
            </a:r>
          </a:p>
          <a:p>
            <a:r>
              <a:rPr lang="en-US" altLang="zh-TW" dirty="0" smtClean="0">
                <a:latin typeface="微軟正黑體" pitchFamily="34" charset="-120"/>
                <a:ea typeface="微軟正黑體" pitchFamily="34" charset="-120"/>
              </a:rPr>
              <a:t>.NET Framework 3.5 SP1</a:t>
            </a:r>
          </a:p>
          <a:p>
            <a:r>
              <a:rPr lang="zh-TW" altLang="en-US" dirty="0" smtClean="0">
                <a:latin typeface="微軟正黑體" pitchFamily="34" charset="-120"/>
                <a:ea typeface="微軟正黑體" pitchFamily="34" charset="-120"/>
              </a:rPr>
              <a:t>瀏覽器的</a:t>
            </a:r>
            <a:r>
              <a:rPr lang="en-US" altLang="zh-TW" dirty="0" smtClean="0">
                <a:latin typeface="微軟正黑體" pitchFamily="34" charset="-120"/>
                <a:ea typeface="微軟正黑體" pitchFamily="34" charset="-120"/>
              </a:rPr>
              <a:t>RSS </a:t>
            </a:r>
            <a:r>
              <a:rPr lang="zh-TW" altLang="en-US" dirty="0" smtClean="0">
                <a:latin typeface="微軟正黑體" pitchFamily="34" charset="-120"/>
                <a:ea typeface="微軟正黑體" pitchFamily="34" charset="-120"/>
              </a:rPr>
              <a:t>訂閱調整</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09398"/>
          </a:xfrm>
        </p:spPr>
        <p:txBody>
          <a:bodyPr/>
          <a:lstStyle/>
          <a:p>
            <a:r>
              <a:rPr lang="zh-TW" altLang="en-US" sz="4400" dirty="0" smtClean="0">
                <a:latin typeface="微軟正黑體" pitchFamily="34" charset="-120"/>
                <a:ea typeface="微軟正黑體" pitchFamily="34" charset="-120"/>
              </a:rPr>
              <a:t>建立</a:t>
            </a:r>
            <a:r>
              <a:rPr altLang="zh-TW" sz="4400" dirty="0" smtClean="0">
                <a:latin typeface="微軟正黑體" pitchFamily="34" charset="-120"/>
                <a:ea typeface="微軟正黑體" pitchFamily="34" charset="-120"/>
              </a:rPr>
              <a:t>ADO.NET Data Services</a:t>
            </a:r>
            <a:r>
              <a:rPr lang="zh-TW" altLang="en-US" sz="4400" dirty="0" smtClean="0">
                <a:latin typeface="微軟正黑體" pitchFamily="34" charset="-120"/>
                <a:ea typeface="微軟正黑體" pitchFamily="34" charset="-120"/>
              </a:rPr>
              <a:t>步驟</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a:xfrm>
            <a:off x="325580" y="1330461"/>
            <a:ext cx="8610601" cy="5053691"/>
          </a:xfrm>
        </p:spPr>
        <p:txBody>
          <a:bodyPr/>
          <a:lstStyle/>
          <a:p>
            <a:r>
              <a:rPr lang="en-US" altLang="zh-TW" sz="3000" dirty="0" smtClean="0">
                <a:latin typeface="微軟正黑體" pitchFamily="34" charset="-120"/>
                <a:ea typeface="微軟正黑體" pitchFamily="34" charset="-120"/>
              </a:rPr>
              <a:t>Step 1</a:t>
            </a:r>
            <a:r>
              <a:rPr lang="zh-TW" altLang="en-US" sz="3000" dirty="0" smtClean="0">
                <a:latin typeface="微軟正黑體" pitchFamily="34" charset="-120"/>
                <a:ea typeface="微軟正黑體" pitchFamily="34" charset="-120"/>
              </a:rPr>
              <a:t>：建立</a:t>
            </a:r>
            <a:r>
              <a:rPr lang="en-US" altLang="zh-TW" sz="3000" dirty="0" smtClean="0">
                <a:latin typeface="微軟正黑體" pitchFamily="34" charset="-120"/>
                <a:ea typeface="微軟正黑體" pitchFamily="34" charset="-120"/>
              </a:rPr>
              <a:t>EDM</a:t>
            </a:r>
            <a:r>
              <a:rPr lang="zh-TW" altLang="en-US" sz="3000" dirty="0" smtClean="0">
                <a:latin typeface="微軟正黑體" pitchFamily="34" charset="-120"/>
                <a:ea typeface="微軟正黑體" pitchFamily="34" charset="-120"/>
              </a:rPr>
              <a:t>（</a:t>
            </a:r>
            <a:r>
              <a:rPr lang="en-US" altLang="zh-TW" sz="3000" dirty="0" smtClean="0">
                <a:latin typeface="微軟正黑體" pitchFamily="34" charset="-120"/>
                <a:ea typeface="微軟正黑體" pitchFamily="34" charset="-120"/>
              </a:rPr>
              <a:t>Entity Data Model</a:t>
            </a:r>
            <a:r>
              <a:rPr lang="zh-TW" altLang="en-US" sz="3000" dirty="0" smtClean="0">
                <a:latin typeface="微軟正黑體" pitchFamily="34" charset="-120"/>
                <a:ea typeface="微軟正黑體" pitchFamily="34" charset="-120"/>
              </a:rPr>
              <a:t>）</a:t>
            </a:r>
            <a:endParaRPr lang="en-US" altLang="zh-TW" sz="3000" dirty="0" smtClean="0">
              <a:latin typeface="微軟正黑體" pitchFamily="34" charset="-120"/>
              <a:ea typeface="微軟正黑體" pitchFamily="34" charset="-120"/>
            </a:endParaRPr>
          </a:p>
          <a:p>
            <a:pPr lvl="1"/>
            <a:r>
              <a:rPr lang="zh-TW" altLang="en-US" sz="2600" dirty="0" smtClean="0">
                <a:latin typeface="微軟正黑體" pitchFamily="34" charset="-120"/>
                <a:ea typeface="微軟正黑體" pitchFamily="34" charset="-120"/>
              </a:rPr>
              <a:t>將資料庫加入到</a:t>
            </a:r>
            <a:r>
              <a:rPr lang="en-US" altLang="zh-TW" sz="2600" dirty="0" smtClean="0">
                <a:latin typeface="微軟正黑體" pitchFamily="34" charset="-120"/>
                <a:ea typeface="微軟正黑體" pitchFamily="34" charset="-120"/>
              </a:rPr>
              <a:t>EDM</a:t>
            </a:r>
            <a:r>
              <a:rPr lang="zh-TW" altLang="en-US" sz="2600" dirty="0" smtClean="0">
                <a:latin typeface="微軟正黑體" pitchFamily="34" charset="-120"/>
                <a:ea typeface="微軟正黑體" pitchFamily="34" charset="-120"/>
              </a:rPr>
              <a:t>之中</a:t>
            </a:r>
            <a:endParaRPr lang="en-US" altLang="zh-TW" sz="2600" dirty="0" smtClean="0">
              <a:latin typeface="微軟正黑體" pitchFamily="34" charset="-120"/>
              <a:ea typeface="微軟正黑體" pitchFamily="34" charset="-120"/>
            </a:endParaRPr>
          </a:p>
          <a:p>
            <a:r>
              <a:rPr lang="en-US" altLang="zh-TW" sz="3000" dirty="0" smtClean="0">
                <a:latin typeface="微軟正黑體" pitchFamily="34" charset="-120"/>
                <a:ea typeface="微軟正黑體" pitchFamily="34" charset="-120"/>
              </a:rPr>
              <a:t>Step 2</a:t>
            </a:r>
            <a:r>
              <a:rPr lang="zh-TW" altLang="en-US" sz="3000" dirty="0" smtClean="0">
                <a:latin typeface="微軟正黑體" pitchFamily="34" charset="-120"/>
                <a:ea typeface="微軟正黑體" pitchFamily="34" charset="-120"/>
              </a:rPr>
              <a:t>：建立</a:t>
            </a:r>
            <a:r>
              <a:rPr lang="en-US" altLang="zh-TW" sz="3000" dirty="0" smtClean="0">
                <a:latin typeface="微軟正黑體" pitchFamily="34" charset="-120"/>
                <a:ea typeface="微軟正黑體" pitchFamily="34" charset="-120"/>
              </a:rPr>
              <a:t>ADO.NET Data Services</a:t>
            </a:r>
            <a:r>
              <a:rPr lang="zh-TW" altLang="en-US" sz="3000" dirty="0" smtClean="0">
                <a:latin typeface="微軟正黑體" pitchFamily="34" charset="-120"/>
                <a:ea typeface="微軟正黑體" pitchFamily="34" charset="-120"/>
              </a:rPr>
              <a:t>服務</a:t>
            </a:r>
            <a:endParaRPr lang="en-US" altLang="zh-TW" sz="3000" dirty="0" smtClean="0">
              <a:latin typeface="微軟正黑體" pitchFamily="34" charset="-120"/>
              <a:ea typeface="微軟正黑體" pitchFamily="34" charset="-120"/>
            </a:endParaRPr>
          </a:p>
          <a:p>
            <a:pPr lvl="1"/>
            <a:r>
              <a:rPr lang="zh-TW" altLang="en-US" sz="2600" dirty="0" smtClean="0">
                <a:latin typeface="微軟正黑體" pitchFamily="34" charset="-120"/>
                <a:ea typeface="微軟正黑體" pitchFamily="34" charset="-120"/>
              </a:rPr>
              <a:t>指定</a:t>
            </a:r>
            <a:r>
              <a:rPr lang="en-US" altLang="zh-TW" sz="2600" dirty="0" smtClean="0">
                <a:latin typeface="微軟正黑體" pitchFamily="34" charset="-120"/>
                <a:ea typeface="微軟正黑體" pitchFamily="34" charset="-120"/>
              </a:rPr>
              <a:t>Data Services</a:t>
            </a:r>
            <a:r>
              <a:rPr lang="zh-TW" altLang="en-US" sz="2600" dirty="0" smtClean="0">
                <a:latin typeface="微軟正黑體" pitchFamily="34" charset="-120"/>
                <a:ea typeface="微軟正黑體" pitchFamily="34" charset="-120"/>
              </a:rPr>
              <a:t>使用</a:t>
            </a:r>
            <a:r>
              <a:rPr lang="en-US" altLang="zh-TW" sz="2600" dirty="0" smtClean="0">
                <a:latin typeface="微軟正黑體" pitchFamily="34" charset="-120"/>
                <a:ea typeface="微軟正黑體" pitchFamily="34" charset="-120"/>
              </a:rPr>
              <a:t>EDM</a:t>
            </a:r>
            <a:r>
              <a:rPr lang="zh-TW" altLang="en-US" sz="2600" dirty="0" smtClean="0">
                <a:latin typeface="微軟正黑體" pitchFamily="34" charset="-120"/>
                <a:ea typeface="微軟正黑體" pitchFamily="34" charset="-120"/>
              </a:rPr>
              <a:t> </a:t>
            </a:r>
            <a:r>
              <a:rPr lang="en-US" altLang="zh-TW" sz="2600" dirty="0" smtClean="0">
                <a:latin typeface="微軟正黑體" pitchFamily="34" charset="-120"/>
                <a:ea typeface="微軟正黑體" pitchFamily="34" charset="-120"/>
              </a:rPr>
              <a:t>Entity</a:t>
            </a:r>
          </a:p>
          <a:p>
            <a:pPr lvl="1"/>
            <a:r>
              <a:rPr lang="zh-TW" altLang="en-US" sz="2600" dirty="0" smtClean="0">
                <a:latin typeface="微軟正黑體" pitchFamily="34" charset="-120"/>
                <a:ea typeface="微軟正黑體" pitchFamily="34" charset="-120"/>
              </a:rPr>
              <a:t>設定</a:t>
            </a:r>
            <a:r>
              <a:rPr lang="en-US" altLang="zh-TW" sz="2600" dirty="0" smtClean="0">
                <a:latin typeface="微軟正黑體" pitchFamily="34" charset="-120"/>
                <a:ea typeface="微軟正黑體" pitchFamily="34" charset="-120"/>
              </a:rPr>
              <a:t>Data Services</a:t>
            </a:r>
            <a:r>
              <a:rPr lang="zh-TW" altLang="en-US" sz="2600" dirty="0" smtClean="0">
                <a:latin typeface="微軟正黑體" pitchFamily="34" charset="-120"/>
                <a:ea typeface="微軟正黑體" pitchFamily="34" charset="-120"/>
              </a:rPr>
              <a:t>存取權限</a:t>
            </a:r>
            <a:endParaRPr lang="en-US" altLang="zh-TW" sz="2600" dirty="0" smtClean="0">
              <a:latin typeface="微軟正黑體" pitchFamily="34" charset="-120"/>
              <a:ea typeface="微軟正黑體" pitchFamily="34" charset="-120"/>
            </a:endParaRPr>
          </a:p>
          <a:p>
            <a:pPr lvl="1"/>
            <a:r>
              <a:rPr lang="zh-TW" altLang="en-US" sz="2400" dirty="0" smtClean="0">
                <a:latin typeface="微軟正黑體" pitchFamily="34" charset="-120"/>
                <a:ea typeface="微軟正黑體" pitchFamily="34" charset="-120"/>
              </a:rPr>
              <a:t>完成</a:t>
            </a:r>
            <a:r>
              <a:rPr lang="en-US" altLang="zh-TW" sz="2400" dirty="0" smtClean="0">
                <a:latin typeface="微軟正黑體" pitchFamily="34" charset="-120"/>
                <a:ea typeface="微軟正黑體" pitchFamily="34" charset="-120"/>
              </a:rPr>
              <a:t>Data Services</a:t>
            </a:r>
            <a:r>
              <a:rPr lang="zh-TW" altLang="en-US" sz="2400" dirty="0" smtClean="0">
                <a:latin typeface="微軟正黑體" pitchFamily="34" charset="-120"/>
                <a:ea typeface="微軟正黑體" pitchFamily="34" charset="-120"/>
              </a:rPr>
              <a:t>資料服務公開</a:t>
            </a:r>
            <a:endParaRPr lang="en-US" altLang="zh-TW" sz="2600" dirty="0" smtClean="0">
              <a:latin typeface="微軟正黑體" pitchFamily="34" charset="-120"/>
              <a:ea typeface="微軟正黑體" pitchFamily="34" charset="-120"/>
            </a:endParaRPr>
          </a:p>
          <a:p>
            <a:r>
              <a:rPr lang="en-US" altLang="zh-TW" sz="3000" dirty="0" smtClean="0">
                <a:latin typeface="微軟正黑體" pitchFamily="34" charset="-120"/>
                <a:ea typeface="微軟正黑體" pitchFamily="34" charset="-120"/>
              </a:rPr>
              <a:t>Step 3</a:t>
            </a:r>
            <a:r>
              <a:rPr lang="zh-TW" altLang="en-US" sz="3000" dirty="0" smtClean="0">
                <a:latin typeface="微軟正黑體" pitchFamily="34" charset="-120"/>
                <a:ea typeface="微軟正黑體" pitchFamily="34" charset="-120"/>
              </a:rPr>
              <a:t>：以查詢資料服務</a:t>
            </a:r>
            <a:endParaRPr lang="en-US" altLang="zh-TW" sz="3000" dirty="0" smtClean="0">
              <a:latin typeface="微軟正黑體" pitchFamily="34" charset="-120"/>
              <a:ea typeface="微軟正黑體" pitchFamily="34" charset="-120"/>
            </a:endParaRPr>
          </a:p>
          <a:p>
            <a:pPr lvl="1"/>
            <a:r>
              <a:rPr lang="zh-TW" altLang="en-US" sz="2600" dirty="0" smtClean="0">
                <a:latin typeface="微軟正黑體" pitchFamily="34" charset="-120"/>
                <a:ea typeface="微軟正黑體" pitchFamily="34" charset="-120"/>
              </a:rPr>
              <a:t>以</a:t>
            </a:r>
            <a:r>
              <a:rPr lang="en-US" altLang="zh-TW" sz="2600" dirty="0" smtClean="0">
                <a:latin typeface="微軟正黑體" pitchFamily="34" charset="-120"/>
                <a:ea typeface="微軟正黑體" pitchFamily="34" charset="-120"/>
              </a:rPr>
              <a:t>Data Services </a:t>
            </a:r>
            <a:r>
              <a:rPr lang="zh-TW" altLang="en-US" sz="2600" dirty="0" smtClean="0">
                <a:latin typeface="微軟正黑體" pitchFamily="34" charset="-120"/>
                <a:ea typeface="微軟正黑體" pitchFamily="34" charset="-120"/>
              </a:rPr>
              <a:t>語法查詢</a:t>
            </a:r>
            <a:endParaRPr lang="en-US" altLang="zh-TW" sz="2600" dirty="0" smtClean="0">
              <a:latin typeface="微軟正黑體" pitchFamily="34" charset="-120"/>
              <a:ea typeface="微軟正黑體" pitchFamily="34" charset="-120"/>
            </a:endParaRPr>
          </a:p>
          <a:p>
            <a:pPr lvl="1"/>
            <a:r>
              <a:rPr lang="zh-TW" altLang="en-US" sz="2600" dirty="0" smtClean="0">
                <a:latin typeface="微軟正黑體" pitchFamily="34" charset="-120"/>
                <a:ea typeface="微軟正黑體" pitchFamily="34" charset="-120"/>
              </a:rPr>
              <a:t>以</a:t>
            </a:r>
            <a:r>
              <a:rPr lang="en-US" altLang="zh-TW" sz="2600" dirty="0" smtClean="0">
                <a:latin typeface="微軟正黑體" pitchFamily="34" charset="-120"/>
                <a:ea typeface="微軟正黑體" pitchFamily="34" charset="-120"/>
              </a:rPr>
              <a:t>LINQ</a:t>
            </a:r>
            <a:r>
              <a:rPr lang="zh-TW" altLang="en-US" sz="2600" dirty="0" smtClean="0">
                <a:latin typeface="微軟正黑體" pitchFamily="34" charset="-120"/>
                <a:ea typeface="微軟正黑體" pitchFamily="34" charset="-120"/>
              </a:rPr>
              <a:t>語法查詢</a:t>
            </a:r>
            <a:endParaRPr lang="en-US" altLang="zh-TW" sz="2600" dirty="0" smtClean="0">
              <a:latin typeface="微軟正黑體" pitchFamily="34" charset="-120"/>
              <a:ea typeface="微軟正黑體" pitchFamily="34" charset="-120"/>
            </a:endParaRPr>
          </a:p>
          <a:p>
            <a:r>
              <a:rPr lang="en-US" altLang="zh-TW" sz="3000" dirty="0" smtClean="0">
                <a:latin typeface="微軟正黑體" pitchFamily="34" charset="-120"/>
                <a:ea typeface="微軟正黑體" pitchFamily="34" charset="-120"/>
              </a:rPr>
              <a:t>Step 4</a:t>
            </a:r>
            <a:r>
              <a:rPr lang="zh-TW" altLang="en-US" sz="3000" dirty="0" smtClean="0">
                <a:latin typeface="微軟正黑體" pitchFamily="34" charset="-120"/>
                <a:ea typeface="微軟正黑體" pitchFamily="34" charset="-120"/>
              </a:rPr>
              <a:t>：回傳</a:t>
            </a:r>
            <a:r>
              <a:rPr lang="en-US" altLang="zh-TW" sz="3000" dirty="0" smtClean="0">
                <a:latin typeface="微軟正黑體" pitchFamily="34" charset="-120"/>
                <a:ea typeface="微軟正黑體" pitchFamily="34" charset="-120"/>
              </a:rPr>
              <a:t>Atom / JSON</a:t>
            </a:r>
            <a:r>
              <a:rPr lang="zh-TW" altLang="en-US" sz="3000" dirty="0" smtClean="0">
                <a:latin typeface="微軟正黑體" pitchFamily="34" charset="-120"/>
                <a:ea typeface="微軟正黑體" pitchFamily="34" charset="-120"/>
              </a:rPr>
              <a:t>格式資料</a:t>
            </a:r>
            <a:endParaRPr lang="en-US" altLang="zh-TW" sz="3000" dirty="0" smtClean="0">
              <a:latin typeface="微軟正黑體" pitchFamily="34" charset="-120"/>
              <a:ea typeface="微軟正黑體" pitchFamily="34" charset="-120"/>
            </a:endParaRPr>
          </a:p>
          <a:p>
            <a:r>
              <a:rPr lang="en-US" altLang="zh-TW" sz="3000" dirty="0" smtClean="0">
                <a:latin typeface="微軟正黑體" pitchFamily="34" charset="-120"/>
                <a:ea typeface="微軟正黑體" pitchFamily="34" charset="-120"/>
              </a:rPr>
              <a:t>Step 5</a:t>
            </a:r>
            <a:r>
              <a:rPr lang="zh-TW" altLang="en-US" sz="3000" dirty="0" smtClean="0">
                <a:latin typeface="微軟正黑體" pitchFamily="34" charset="-120"/>
                <a:ea typeface="微軟正黑體" pitchFamily="34" charset="-120"/>
              </a:rPr>
              <a:t>：接收回傳資料，並進行後續處理</a:t>
            </a:r>
            <a:endParaRPr lang="en-US" altLang="zh-TW" sz="30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914400"/>
            <a:ext cx="6994362" cy="990600"/>
          </a:xfrm>
        </p:spPr>
        <p:txBody>
          <a:bodyPr/>
          <a:lstStyle/>
          <a:p>
            <a:r>
              <a:rPr lang="zh-TW" altLang="en-US" dirty="0" smtClean="0">
                <a:latin typeface="微軟正黑體" pitchFamily="34" charset="-120"/>
                <a:ea typeface="微軟正黑體" pitchFamily="34" charset="-120"/>
              </a:rPr>
              <a:t>建立第一個</a:t>
            </a:r>
            <a:r>
              <a:rPr altLang="zh-TW" dirty="0" smtClean="0">
                <a:latin typeface="微軟正黑體" pitchFamily="34" charset="-120"/>
                <a:ea typeface="微軟正黑體" pitchFamily="34" charset="-120"/>
              </a:rPr>
              <a:t>Data Services</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370013" y="3657601"/>
            <a:ext cx="6994362" cy="872835"/>
          </a:xfrm>
        </p:spPr>
        <p:txBody>
          <a:bodyPr/>
          <a:lstStyle/>
          <a:p>
            <a:pPr marL="514350" indent="-514350"/>
            <a:r>
              <a:rPr lang="zh-TW" altLang="en-US" dirty="0" smtClean="0">
                <a:latin typeface="微軟正黑體" pitchFamily="34" charset="-120"/>
                <a:ea typeface="微軟正黑體" pitchFamily="34" charset="-120"/>
              </a:rPr>
              <a:t>與傳統資料存取技術之能力對比</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smtClean="0"/>
              <a:t>Agenda</a:t>
            </a:r>
            <a:endParaRPr lang="en-US" dirty="0" smtClean="0"/>
          </a:p>
        </p:txBody>
      </p:sp>
      <p:sp>
        <p:nvSpPr>
          <p:cNvPr id="4099" name="Content Placeholder 2"/>
          <p:cNvSpPr>
            <a:spLocks noGrp="1"/>
          </p:cNvSpPr>
          <p:nvPr>
            <p:ph idx="1"/>
          </p:nvPr>
        </p:nvSpPr>
        <p:spPr>
          <a:xfrm>
            <a:off x="381000" y="1330987"/>
            <a:ext cx="8382000" cy="4776692"/>
          </a:xfrm>
        </p:spPr>
        <p:txBody>
          <a:bodyPr/>
          <a:lstStyle/>
          <a:p>
            <a:r>
              <a:rPr lang="zh-TW" altLang="en-US" dirty="0" smtClean="0">
                <a:solidFill>
                  <a:srgbClr val="FFFFFF"/>
                </a:solidFill>
                <a:latin typeface="微軟正黑體" pitchFamily="34" charset="-120"/>
                <a:ea typeface="微軟正黑體" pitchFamily="34" charset="-120"/>
              </a:rPr>
              <a:t>為什麼創造</a:t>
            </a:r>
            <a:r>
              <a:rPr lang="en-GB" dirty="0" smtClean="0">
                <a:solidFill>
                  <a:srgbClr val="FFFFFF"/>
                </a:solidFill>
                <a:latin typeface="微軟正黑體" pitchFamily="34" charset="-120"/>
                <a:ea typeface="微軟正黑體" pitchFamily="34" charset="-120"/>
              </a:rPr>
              <a:t>Data Services</a:t>
            </a:r>
            <a:r>
              <a:rPr lang="zh-TW" altLang="en-US" dirty="0" smtClean="0">
                <a:solidFill>
                  <a:srgbClr val="FFFFFF"/>
                </a:solidFill>
                <a:latin typeface="微軟正黑體" pitchFamily="34" charset="-120"/>
                <a:ea typeface="微軟正黑體" pitchFamily="34" charset="-120"/>
              </a:rPr>
              <a:t> </a:t>
            </a:r>
            <a:r>
              <a:rPr lang="en-US" altLang="zh-TW" dirty="0" smtClean="0">
                <a:solidFill>
                  <a:srgbClr val="FFFFFF"/>
                </a:solidFill>
                <a:latin typeface="微軟正黑體" pitchFamily="34" charset="-120"/>
                <a:ea typeface="微軟正黑體" pitchFamily="34" charset="-120"/>
              </a:rPr>
              <a:t>Framework</a:t>
            </a:r>
            <a:r>
              <a:rPr lang="zh-TW" altLang="en-US" dirty="0" smtClean="0">
                <a:solidFill>
                  <a:srgbClr val="FFFFFF"/>
                </a:solidFill>
                <a:latin typeface="微軟正黑體" pitchFamily="34" charset="-120"/>
                <a:ea typeface="微軟正黑體" pitchFamily="34" charset="-120"/>
              </a:rPr>
              <a:t>？</a:t>
            </a:r>
            <a:endParaRPr lang="en-GB" dirty="0" smtClean="0">
              <a:solidFill>
                <a:srgbClr val="FFFFFF"/>
              </a:solidFill>
              <a:latin typeface="微軟正黑體" pitchFamily="34" charset="-120"/>
              <a:ea typeface="微軟正黑體" pitchFamily="34" charset="-120"/>
            </a:endParaRPr>
          </a:p>
          <a:p>
            <a:r>
              <a:rPr lang="en-GB" dirty="0" smtClean="0">
                <a:latin typeface="微軟正黑體" pitchFamily="34" charset="-120"/>
                <a:ea typeface="微軟正黑體" pitchFamily="34" charset="-120"/>
              </a:rPr>
              <a:t>Data Services Framework</a:t>
            </a:r>
            <a:r>
              <a:rPr lang="zh-TW" altLang="en-US" dirty="0" smtClean="0">
                <a:latin typeface="微軟正黑體" pitchFamily="34" charset="-120"/>
                <a:ea typeface="微軟正黑體" pitchFamily="34" charset="-120"/>
              </a:rPr>
              <a:t>功能架構</a:t>
            </a:r>
            <a:endParaRPr lang="en-GB"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建立與消費</a:t>
            </a:r>
            <a:r>
              <a:rPr lang="en-US" altLang="zh-TW" dirty="0" smtClean="0">
                <a:latin typeface="微軟正黑體" pitchFamily="34" charset="-120"/>
                <a:ea typeface="微軟正黑體" pitchFamily="34" charset="-120"/>
              </a:rPr>
              <a:t>Data </a:t>
            </a:r>
            <a:r>
              <a:rPr lang="en-GB" altLang="zh-TW" dirty="0" smtClean="0">
                <a:latin typeface="微軟正黑體" pitchFamily="34" charset="-120"/>
                <a:ea typeface="微軟正黑體" pitchFamily="34" charset="-120"/>
              </a:rPr>
              <a:t>S</a:t>
            </a:r>
            <a:r>
              <a:rPr lang="en-GB" dirty="0" smtClean="0">
                <a:latin typeface="微軟正黑體" pitchFamily="34" charset="-120"/>
                <a:ea typeface="微軟正黑體" pitchFamily="34" charset="-120"/>
              </a:rPr>
              <a:t>ervices</a:t>
            </a:r>
            <a:r>
              <a:rPr lang="zh-TW" altLang="en-US" dirty="0" smtClean="0">
                <a:latin typeface="微軟正黑體" pitchFamily="34" charset="-120"/>
                <a:ea typeface="微軟正黑體" pitchFamily="34" charset="-120"/>
              </a:rPr>
              <a:t>初體驗</a:t>
            </a:r>
            <a:endParaRPr lang="en-GB" dirty="0" smtClean="0">
              <a:latin typeface="微軟正黑體" pitchFamily="34" charset="-120"/>
              <a:ea typeface="微軟正黑體" pitchFamily="34" charset="-120"/>
            </a:endParaRPr>
          </a:p>
          <a:p>
            <a:r>
              <a:rPr lang="en-GB" dirty="0" smtClean="0">
                <a:latin typeface="微軟正黑體" pitchFamily="34" charset="-120"/>
                <a:ea typeface="微軟正黑體" pitchFamily="34" charset="-120"/>
              </a:rPr>
              <a:t>Atom &amp; JSON</a:t>
            </a:r>
            <a:r>
              <a:rPr lang="zh-TW" altLang="en-US" dirty="0" smtClean="0">
                <a:latin typeface="微軟正黑體" pitchFamily="34" charset="-120"/>
                <a:ea typeface="微軟正黑體" pitchFamily="34" charset="-120"/>
              </a:rPr>
              <a:t>格式簡介</a:t>
            </a:r>
            <a:endParaRPr lang="en-US" altLang="zh-TW"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查詢語法</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各種應用程式存取</a:t>
            </a:r>
            <a:r>
              <a:rPr lang="en-US"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服務</a:t>
            </a:r>
            <a:endParaRPr lang="en-GB"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自訂服務作業及攔截器</a:t>
            </a:r>
            <a:endParaRPr lang="en-GB" dirty="0" smtClean="0">
              <a:latin typeface="微軟正黑體" pitchFamily="34" charset="-120"/>
              <a:ea typeface="微軟正黑體" pitchFamily="34" charset="-120"/>
            </a:endParaRPr>
          </a:p>
          <a:p>
            <a:r>
              <a:rPr lang="en-GB"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安全性</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遠眺</a:t>
            </a:r>
            <a:r>
              <a:rPr lang="en-US"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未來性</a:t>
            </a:r>
            <a:endParaRPr lang="en-GB"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有了</a:t>
            </a:r>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之後的改觀</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53290" y="1077905"/>
            <a:ext cx="8325761" cy="5626156"/>
          </a:xfrm>
        </p:spPr>
        <p:txBody>
          <a:bodyPr/>
          <a:lstStyle/>
          <a:p>
            <a:r>
              <a:rPr lang="zh-TW" altLang="en-US" dirty="0" smtClean="0">
                <a:latin typeface="微軟正黑體" pitchFamily="34" charset="-120"/>
                <a:ea typeface="微軟正黑體" pitchFamily="34" charset="-120"/>
              </a:rPr>
              <a:t>提供標準</a:t>
            </a: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支援性工具 </a:t>
            </a:r>
            <a:r>
              <a:rPr lang="en-US" altLang="zh-TW" dirty="0" smtClean="0">
                <a:latin typeface="微軟正黑體" pitchFamily="34" charset="-120"/>
                <a:ea typeface="微軟正黑體" pitchFamily="34" charset="-120"/>
              </a:rPr>
              <a:t>&amp; Libraries</a:t>
            </a:r>
          </a:p>
          <a:p>
            <a:pPr lvl="1"/>
            <a:r>
              <a:rPr lang="en-US" altLang="zh-TW" dirty="0" smtClean="0">
                <a:latin typeface="微軟正黑體" pitchFamily="34" charset="-120"/>
                <a:ea typeface="微軟正黑體" pitchFamily="34" charset="-120"/>
              </a:rPr>
              <a:t>EF</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EDM</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LINQ</a:t>
            </a:r>
            <a:r>
              <a:rPr lang="zh-TW" altLang="en-US" dirty="0" smtClean="0">
                <a:latin typeface="微軟正黑體" pitchFamily="34" charset="-120"/>
                <a:ea typeface="微軟正黑體" pitchFamily="34" charset="-120"/>
              </a:rPr>
              <a:t>等</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.NET</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Silverlight</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AJAX </a:t>
            </a:r>
            <a:r>
              <a:rPr lang="zh-TW" altLang="en-US" dirty="0" smtClean="0">
                <a:latin typeface="微軟正黑體" pitchFamily="34" charset="-120"/>
                <a:ea typeface="微軟正黑體" pitchFamily="34" charset="-120"/>
              </a:rPr>
              <a:t>等</a:t>
            </a:r>
            <a:r>
              <a:rPr lang="en-US" altLang="zh-TW" dirty="0" smtClean="0">
                <a:latin typeface="微軟正黑體" pitchFamily="34" charset="-120"/>
                <a:ea typeface="微軟正黑體" pitchFamily="34" charset="-120"/>
              </a:rPr>
              <a:t>API Libraries</a:t>
            </a:r>
          </a:p>
          <a:p>
            <a:r>
              <a:rPr lang="zh-TW" altLang="en-US" dirty="0" smtClean="0">
                <a:latin typeface="微軟正黑體" pitchFamily="34" charset="-120"/>
                <a:ea typeface="微軟正黑體" pitchFamily="34" charset="-120"/>
              </a:rPr>
              <a:t>開發資料服務～容易</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公開資料服務～容易</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存取資料服務～容易</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維護資料服務～容易</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有一致性的查詢語法，透過</a:t>
            </a:r>
            <a:r>
              <a:rPr lang="en-US" altLang="zh-TW" dirty="0" smtClean="0">
                <a:latin typeface="微軟正黑體" pitchFamily="34" charset="-120"/>
                <a:ea typeface="微軟正黑體" pitchFamily="34" charset="-120"/>
              </a:rPr>
              <a:t>URIs</a:t>
            </a:r>
          </a:p>
          <a:p>
            <a:r>
              <a:rPr lang="zh-TW" altLang="en-US" dirty="0" smtClean="0">
                <a:latin typeface="微軟正黑體" pitchFamily="34" charset="-120"/>
                <a:ea typeface="微軟正黑體" pitchFamily="34" charset="-120"/>
              </a:rPr>
              <a:t>可重複使用</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.NET</a:t>
            </a:r>
            <a:r>
              <a:rPr lang="zh-TW" altLang="en-US" dirty="0" smtClean="0">
                <a:latin typeface="微軟正黑體" pitchFamily="34" charset="-120"/>
                <a:ea typeface="微軟正黑體" pitchFamily="34" charset="-120"/>
              </a:rPr>
              <a:t>下的標準架構，眾人所認同</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99" y="650928"/>
            <a:ext cx="8623679" cy="1254071"/>
          </a:xfrm>
        </p:spPr>
        <p:txBody>
          <a:bodyPr/>
          <a:lstStyle/>
          <a:p>
            <a:r>
              <a:rPr lang="en-GB" dirty="0" smtClean="0">
                <a:latin typeface="微軟正黑體" pitchFamily="34" charset="-120"/>
                <a:ea typeface="微軟正黑體" pitchFamily="34" charset="-120"/>
              </a:rPr>
              <a:t>Atom &amp; JSON</a:t>
            </a:r>
            <a:r>
              <a:rPr lang="zh-TW" altLang="en-US" dirty="0" smtClean="0">
                <a:latin typeface="微軟正黑體" pitchFamily="34" charset="-120"/>
                <a:ea typeface="微軟正黑體" pitchFamily="34" charset="-120"/>
              </a:rPr>
              <a:t>格式簡介</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98488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軟正黑體" pitchFamily="34" charset="-120"/>
                <a:ea typeface="微軟正黑體" pitchFamily="34" charset="-120"/>
              </a:rPr>
              <a:t>Atom</a:t>
            </a:r>
            <a:r>
              <a:rPr lang="zh-TW" altLang="en-US" dirty="0" smtClean="0">
                <a:latin typeface="微軟正黑體" pitchFamily="34" charset="-120"/>
                <a:ea typeface="微軟正黑體" pitchFamily="34" charset="-120"/>
              </a:rPr>
              <a:t>格式</a:t>
            </a:r>
            <a:endParaRPr lang="en-US"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JSON</a:t>
            </a:r>
            <a:r>
              <a:rPr lang="zh-TW" altLang="en-US" dirty="0" smtClean="0">
                <a:latin typeface="微軟正黑體" pitchFamily="34" charset="-120"/>
                <a:ea typeface="微軟正黑體" pitchFamily="34" charset="-120"/>
              </a:rPr>
              <a:t>格式</a:t>
            </a:r>
            <a:endParaRPr lang="en-US"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dirty="0" smtClean="0">
                <a:latin typeface="微軟正黑體" pitchFamily="34" charset="-120"/>
                <a:ea typeface="微軟正黑體" pitchFamily="34" charset="-120"/>
              </a:rPr>
              <a:t>Atom</a:t>
            </a:r>
            <a:r>
              <a:rPr lang="zh-TW" altLang="en-US" dirty="0" smtClean="0">
                <a:latin typeface="微軟正黑體" pitchFamily="34" charset="-120"/>
                <a:ea typeface="微軟正黑體" pitchFamily="34" charset="-120"/>
              </a:rPr>
              <a:t>格式</a:t>
            </a:r>
            <a:endParaRPr lang="zh-TW" altLang="en-US" dirty="0"/>
          </a:p>
        </p:txBody>
      </p:sp>
      <p:sp>
        <p:nvSpPr>
          <p:cNvPr id="3" name="內容版面配置區 2"/>
          <p:cNvSpPr>
            <a:spLocks noGrp="1"/>
          </p:cNvSpPr>
          <p:nvPr>
            <p:ph idx="1"/>
          </p:nvPr>
        </p:nvSpPr>
        <p:spPr>
          <a:xfrm>
            <a:off x="381000" y="1132663"/>
            <a:ext cx="8382000" cy="1126443"/>
          </a:xfrm>
        </p:spPr>
        <p:txBody>
          <a:bodyPr/>
          <a:lstStyle/>
          <a:p>
            <a:r>
              <a:rPr lang="en-US" dirty="0" smtClean="0"/>
              <a:t>Atom Publishing Protocol</a:t>
            </a:r>
            <a:r>
              <a:rPr lang="zh-TW" altLang="en-US" dirty="0" smtClean="0"/>
              <a:t>（</a:t>
            </a:r>
            <a:r>
              <a:rPr lang="en-US" altLang="zh-TW" dirty="0" err="1" smtClean="0"/>
              <a:t>AtomPub</a:t>
            </a:r>
            <a:r>
              <a:rPr lang="zh-TW" altLang="en-US" dirty="0" smtClean="0"/>
              <a:t>）</a:t>
            </a:r>
            <a:endParaRPr lang="en-US" dirty="0" smtClean="0"/>
          </a:p>
          <a:p>
            <a:r>
              <a:rPr lang="en-US" dirty="0" smtClean="0"/>
              <a:t>/Products(1) </a:t>
            </a:r>
          </a:p>
          <a:p>
            <a:pPr>
              <a:buNone/>
            </a:pPr>
            <a:endParaRPr lang="zh-TW" altLang="en-US" dirty="0"/>
          </a:p>
        </p:txBody>
      </p:sp>
      <p:pic>
        <p:nvPicPr>
          <p:cNvPr id="3074" name="Picture 2"/>
          <p:cNvPicPr>
            <a:picLocks noChangeAspect="1" noChangeArrowheads="1"/>
          </p:cNvPicPr>
          <p:nvPr/>
        </p:nvPicPr>
        <p:blipFill>
          <a:blip r:embed="rId2"/>
          <a:srcRect/>
          <a:stretch>
            <a:fillRect/>
          </a:stretch>
        </p:blipFill>
        <p:spPr bwMode="auto">
          <a:xfrm>
            <a:off x="1114830" y="2143228"/>
            <a:ext cx="6628069" cy="4437988"/>
          </a:xfrm>
          <a:prstGeom prst="rect">
            <a:avLst/>
          </a:prstGeom>
          <a:noFill/>
          <a:ln w="9525">
            <a:noFill/>
            <a:miter lim="800000"/>
            <a:headEnd/>
            <a:tailEnd/>
          </a:ln>
          <a:effectLst/>
        </p:spPr>
      </p:pic>
      <p:sp>
        <p:nvSpPr>
          <p:cNvPr id="5" name="矩形 4"/>
          <p:cNvSpPr/>
          <p:nvPr/>
        </p:nvSpPr>
        <p:spPr bwMode="auto">
          <a:xfrm>
            <a:off x="1327355" y="4807974"/>
            <a:ext cx="4291780" cy="1460091"/>
          </a:xfrm>
          <a:prstGeom prst="rect">
            <a:avLst/>
          </a:prstGeom>
          <a:noFill/>
          <a:ln w="38100">
            <a:solidFill>
              <a:schemeClr val="bg1"/>
            </a:solidFill>
            <a:prstDash val="dash"/>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498598"/>
          </a:xfrm>
        </p:spPr>
        <p:txBody>
          <a:bodyPr/>
          <a:lstStyle/>
          <a:p>
            <a:r>
              <a:rPr lang="en-US" sz="3600" dirty="0" err="1" smtClean="0"/>
              <a:t>AtomPub</a:t>
            </a:r>
            <a:r>
              <a:rPr lang="en-US" sz="3600" dirty="0" smtClean="0"/>
              <a:t> In Windows Live And Data Services</a:t>
            </a:r>
            <a:endParaRPr lang="en-US" sz="3600" dirty="0"/>
          </a:p>
        </p:txBody>
      </p:sp>
      <p:cxnSp>
        <p:nvCxnSpPr>
          <p:cNvPr id="17" name="Straight Connector 16"/>
          <p:cNvCxnSpPr/>
          <p:nvPr/>
        </p:nvCxnSpPr>
        <p:spPr>
          <a:xfrm>
            <a:off x="762000" y="3733800"/>
            <a:ext cx="7620000" cy="1588"/>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3149025"/>
            <a:ext cx="2133600" cy="584775"/>
          </a:xfrm>
          <a:prstGeom prst="rect">
            <a:avLst/>
          </a:prstGeom>
          <a:noFill/>
        </p:spPr>
        <p:txBody>
          <a:bodyPr wrap="square" rtlCol="0">
            <a:spAutoFit/>
          </a:bodyPr>
          <a:lstStyle/>
          <a:p>
            <a:r>
              <a:rPr lang="en-US" sz="3200" dirty="0" err="1" smtClean="0"/>
              <a:t>AtomPub</a:t>
            </a:r>
            <a:endParaRPr lang="en-US" sz="3200" dirty="0" smtClean="0"/>
          </a:p>
        </p:txBody>
      </p:sp>
      <p:sp>
        <p:nvSpPr>
          <p:cNvPr id="19" name="Up-Down Arrow 18"/>
          <p:cNvSpPr/>
          <p:nvPr/>
        </p:nvSpPr>
        <p:spPr bwMode="auto">
          <a:xfrm>
            <a:off x="3581400" y="3048000"/>
            <a:ext cx="304800" cy="762000"/>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latin typeface="Segoe" pitchFamily="34" charset="0"/>
            </a:endParaRPr>
          </a:p>
        </p:txBody>
      </p:sp>
      <p:grpSp>
        <p:nvGrpSpPr>
          <p:cNvPr id="3" name="Group 26"/>
          <p:cNvGrpSpPr/>
          <p:nvPr/>
        </p:nvGrpSpPr>
        <p:grpSpPr>
          <a:xfrm>
            <a:off x="762000" y="1447800"/>
            <a:ext cx="7620000" cy="1676400"/>
            <a:chOff x="762000" y="1447800"/>
            <a:chExt cx="7620000" cy="1676400"/>
          </a:xfrm>
        </p:grpSpPr>
        <p:cxnSp>
          <p:nvCxnSpPr>
            <p:cNvPr id="16" name="Straight Connector 15"/>
            <p:cNvCxnSpPr/>
            <p:nvPr/>
          </p:nvCxnSpPr>
          <p:spPr>
            <a:xfrm>
              <a:off x="762000" y="3122612"/>
              <a:ext cx="7620000" cy="1588"/>
            </a:xfrm>
            <a:prstGeom prst="line">
              <a:avLst/>
            </a:prstGeom>
            <a:ln w="25400" cmpd="sng">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762000" y="1447800"/>
              <a:ext cx="7543800" cy="1371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rgbClr val="002060"/>
                  </a:solidFill>
                  <a:latin typeface="Segoe" pitchFamily="34" charset="0"/>
                </a:rPr>
                <a:t>Unified Development Story</a:t>
              </a:r>
            </a:p>
          </p:txBody>
        </p:sp>
        <p:sp>
          <p:nvSpPr>
            <p:cNvPr id="22" name="Rounded Rectangle 21"/>
            <p:cNvSpPr/>
            <p:nvPr/>
          </p:nvSpPr>
          <p:spPr bwMode="auto">
            <a:xfrm>
              <a:off x="990600" y="2057400"/>
              <a:ext cx="1295400" cy="609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latin typeface="Segoe" pitchFamily="34" charset="0"/>
                </a:rPr>
                <a:t>Visual Studio</a:t>
              </a:r>
            </a:p>
          </p:txBody>
        </p:sp>
        <p:sp>
          <p:nvSpPr>
            <p:cNvPr id="23" name="Rounded Rectangle 22"/>
            <p:cNvSpPr/>
            <p:nvPr/>
          </p:nvSpPr>
          <p:spPr bwMode="auto">
            <a:xfrm>
              <a:off x="2362200" y="2057400"/>
              <a:ext cx="1371600" cy="609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dirty="0" smtClean="0">
                  <a:solidFill>
                    <a:srgbClr val="FFFFFF"/>
                  </a:solidFill>
                  <a:latin typeface="Segoe" pitchFamily="34" charset="0"/>
                </a:rPr>
                <a:t>.NET and </a:t>
              </a:r>
              <a:r>
                <a:rPr lang="en-US" dirty="0" err="1" smtClean="0">
                  <a:solidFill>
                    <a:srgbClr val="FFFFFF"/>
                  </a:solidFill>
                  <a:latin typeface="Segoe" pitchFamily="34" charset="0"/>
                </a:rPr>
                <a:t>Silverlight</a:t>
              </a:r>
              <a:r>
                <a:rPr lang="en-US" dirty="0" smtClean="0">
                  <a:solidFill>
                    <a:srgbClr val="FFFFFF"/>
                  </a:solidFill>
                  <a:latin typeface="Segoe" pitchFamily="34" charset="0"/>
                </a:rPr>
                <a:t> 2</a:t>
              </a:r>
            </a:p>
          </p:txBody>
        </p:sp>
        <p:sp>
          <p:nvSpPr>
            <p:cNvPr id="24" name="Rounded Rectangle 23"/>
            <p:cNvSpPr/>
            <p:nvPr/>
          </p:nvSpPr>
          <p:spPr bwMode="auto">
            <a:xfrm>
              <a:off x="3810000" y="2057400"/>
              <a:ext cx="1371600" cy="609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dirty="0" smtClean="0">
                  <a:solidFill>
                    <a:srgbClr val="FFFFFF"/>
                  </a:solidFill>
                  <a:latin typeface="Segoe" pitchFamily="34" charset="0"/>
                </a:rPr>
                <a:t>ASP.NET Integration</a:t>
              </a:r>
            </a:p>
          </p:txBody>
        </p:sp>
        <p:sp>
          <p:nvSpPr>
            <p:cNvPr id="25" name="Rounded Rectangle 24"/>
            <p:cNvSpPr/>
            <p:nvPr/>
          </p:nvSpPr>
          <p:spPr bwMode="auto">
            <a:xfrm>
              <a:off x="5257800" y="2057400"/>
              <a:ext cx="1371600" cy="609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dirty="0" smtClean="0">
                  <a:solidFill>
                    <a:srgbClr val="FFFFFF"/>
                  </a:solidFill>
                  <a:latin typeface="Segoe" pitchFamily="34" charset="0"/>
                </a:rPr>
                <a:t>AJAX library</a:t>
              </a:r>
            </a:p>
          </p:txBody>
        </p:sp>
        <p:sp>
          <p:nvSpPr>
            <p:cNvPr id="26" name="Rounded Rectangle 25"/>
            <p:cNvSpPr/>
            <p:nvPr/>
          </p:nvSpPr>
          <p:spPr bwMode="auto">
            <a:xfrm>
              <a:off x="6705600" y="2057400"/>
              <a:ext cx="1371600" cy="609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dirty="0" smtClean="0">
                  <a:solidFill>
                    <a:srgbClr val="FFFFFF"/>
                  </a:solidFill>
                  <a:latin typeface="Segoe" pitchFamily="34" charset="0"/>
                </a:rPr>
                <a:t>3</a:t>
              </a:r>
              <a:r>
                <a:rPr lang="en-US" baseline="30000" dirty="0" smtClean="0">
                  <a:solidFill>
                    <a:srgbClr val="FFFFFF"/>
                  </a:solidFill>
                  <a:latin typeface="Segoe" pitchFamily="34" charset="0"/>
                </a:rPr>
                <a:t>rd</a:t>
              </a:r>
              <a:r>
                <a:rPr lang="en-US" dirty="0" smtClean="0">
                  <a:solidFill>
                    <a:srgbClr val="FFFFFF"/>
                  </a:solidFill>
                  <a:latin typeface="Segoe" pitchFamily="34" charset="0"/>
                </a:rPr>
                <a:t> party components</a:t>
              </a:r>
            </a:p>
          </p:txBody>
        </p:sp>
      </p:grpSp>
      <p:sp>
        <p:nvSpPr>
          <p:cNvPr id="5" name="Rectangle 4"/>
          <p:cNvSpPr/>
          <p:nvPr/>
        </p:nvSpPr>
        <p:spPr bwMode="auto">
          <a:xfrm>
            <a:off x="762000" y="3886200"/>
            <a:ext cx="2514600" cy="2667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a:r>
              <a:rPr lang="en-US" sz="2000" dirty="0" smtClean="0">
                <a:solidFill>
                  <a:srgbClr val="002060"/>
                </a:solidFill>
                <a:latin typeface="Segoe" pitchFamily="34" charset="0"/>
              </a:rPr>
              <a:t>Consumer Services</a:t>
            </a:r>
          </a:p>
        </p:txBody>
      </p:sp>
      <p:sp>
        <p:nvSpPr>
          <p:cNvPr id="9" name="Rounded Rectangle 8"/>
          <p:cNvSpPr/>
          <p:nvPr/>
        </p:nvSpPr>
        <p:spPr bwMode="auto">
          <a:xfrm>
            <a:off x="990600" y="4800600"/>
            <a:ext cx="2057400" cy="1371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600" dirty="0" smtClean="0">
                <a:solidFill>
                  <a:srgbClr val="FFFFFF"/>
                </a:solidFill>
                <a:latin typeface="Segoe" pitchFamily="34" charset="0"/>
              </a:rPr>
              <a:t>e.g.:</a:t>
            </a:r>
          </a:p>
          <a:p>
            <a:pPr defTabSz="914099">
              <a:buFont typeface="Arial" pitchFamily="34" charset="0"/>
              <a:buChar char="•"/>
            </a:pPr>
            <a:r>
              <a:rPr lang="en-US" sz="1600" dirty="0" smtClean="0">
                <a:solidFill>
                  <a:srgbClr val="FFFFFF"/>
                </a:solidFill>
                <a:latin typeface="Segoe" pitchFamily="34" charset="0"/>
              </a:rPr>
              <a:t> Windows Live Spaces (Photos)</a:t>
            </a:r>
          </a:p>
        </p:txBody>
      </p:sp>
      <p:sp>
        <p:nvSpPr>
          <p:cNvPr id="10" name="Rectangle 9"/>
          <p:cNvSpPr/>
          <p:nvPr/>
        </p:nvSpPr>
        <p:spPr bwMode="auto">
          <a:xfrm>
            <a:off x="3352800" y="3886200"/>
            <a:ext cx="2514600" cy="2667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a:r>
              <a:rPr lang="en-US" sz="2000" dirty="0" smtClean="0">
                <a:solidFill>
                  <a:srgbClr val="002060"/>
                </a:solidFill>
                <a:latin typeface="Segoe" pitchFamily="34" charset="0"/>
              </a:rPr>
              <a:t>Infrastructure Services</a:t>
            </a:r>
          </a:p>
        </p:txBody>
      </p:sp>
      <p:sp>
        <p:nvSpPr>
          <p:cNvPr id="11" name="Rounded Rectangle 10"/>
          <p:cNvSpPr/>
          <p:nvPr/>
        </p:nvSpPr>
        <p:spPr bwMode="auto">
          <a:xfrm>
            <a:off x="3581400" y="4800600"/>
            <a:ext cx="2057400" cy="1371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600" dirty="0" smtClean="0">
                <a:solidFill>
                  <a:srgbClr val="FFFFFF"/>
                </a:solidFill>
                <a:latin typeface="Segoe" pitchFamily="34" charset="0"/>
              </a:rPr>
              <a:t>e.g.:</a:t>
            </a:r>
          </a:p>
          <a:p>
            <a:pPr defTabSz="914099">
              <a:buFont typeface="Arial" pitchFamily="34" charset="0"/>
              <a:buChar char="•"/>
            </a:pPr>
            <a:r>
              <a:rPr lang="en-US" sz="1600" dirty="0" smtClean="0">
                <a:solidFill>
                  <a:srgbClr val="FFFFFF"/>
                </a:solidFill>
                <a:latin typeface="Segoe" pitchFamily="34" charset="0"/>
              </a:rPr>
              <a:t> Application-</a:t>
            </a:r>
            <a:br>
              <a:rPr lang="en-US" sz="1600" dirty="0" smtClean="0">
                <a:solidFill>
                  <a:srgbClr val="FFFFFF"/>
                </a:solidFill>
                <a:latin typeface="Segoe" pitchFamily="34" charset="0"/>
              </a:rPr>
            </a:br>
            <a:r>
              <a:rPr lang="en-US" sz="1600" dirty="0" smtClean="0">
                <a:solidFill>
                  <a:srgbClr val="FFFFFF"/>
                </a:solidFill>
                <a:latin typeface="Segoe" pitchFamily="34" charset="0"/>
              </a:rPr>
              <a:t>  Based Storage</a:t>
            </a:r>
          </a:p>
          <a:p>
            <a:pPr defTabSz="914099">
              <a:buFont typeface="Arial" pitchFamily="34" charset="0"/>
              <a:buChar char="•"/>
            </a:pPr>
            <a:r>
              <a:rPr lang="en-US" sz="1600" dirty="0" smtClean="0">
                <a:solidFill>
                  <a:srgbClr val="FFFFFF"/>
                </a:solidFill>
                <a:latin typeface="Segoe" pitchFamily="34" charset="0"/>
              </a:rPr>
              <a:t> SQL Server Data </a:t>
            </a:r>
            <a:br>
              <a:rPr lang="en-US" sz="1600" dirty="0" smtClean="0">
                <a:solidFill>
                  <a:srgbClr val="FFFFFF"/>
                </a:solidFill>
                <a:latin typeface="Segoe" pitchFamily="34" charset="0"/>
              </a:rPr>
            </a:br>
            <a:r>
              <a:rPr lang="en-US" sz="1600" dirty="0" smtClean="0">
                <a:solidFill>
                  <a:srgbClr val="FFFFFF"/>
                </a:solidFill>
                <a:latin typeface="Segoe" pitchFamily="34" charset="0"/>
              </a:rPr>
              <a:t>  Services</a:t>
            </a:r>
          </a:p>
        </p:txBody>
      </p:sp>
      <p:sp>
        <p:nvSpPr>
          <p:cNvPr id="12" name="Rectangle 11"/>
          <p:cNvSpPr/>
          <p:nvPr/>
        </p:nvSpPr>
        <p:spPr bwMode="auto">
          <a:xfrm>
            <a:off x="5943600" y="3886200"/>
            <a:ext cx="2514600" cy="2667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a:r>
              <a:rPr lang="en-US" sz="2000" dirty="0" smtClean="0">
                <a:solidFill>
                  <a:srgbClr val="002060"/>
                </a:solidFill>
                <a:latin typeface="Segoe" pitchFamily="34" charset="0"/>
              </a:rPr>
              <a:t>On-Premises Services</a:t>
            </a:r>
          </a:p>
        </p:txBody>
      </p:sp>
      <p:sp>
        <p:nvSpPr>
          <p:cNvPr id="13" name="Rounded Rectangle 12"/>
          <p:cNvSpPr/>
          <p:nvPr/>
        </p:nvSpPr>
        <p:spPr bwMode="auto">
          <a:xfrm>
            <a:off x="6172200" y="4800600"/>
            <a:ext cx="2057400" cy="1371600"/>
          </a:xfrm>
          <a:prstGeom prst="roundRect">
            <a:avLst/>
          </a:prstGeom>
          <a:solidFill>
            <a:schemeClr val="accent5">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600" dirty="0" smtClean="0">
                <a:solidFill>
                  <a:srgbClr val="FFFFFF"/>
                </a:solidFill>
                <a:latin typeface="Segoe" pitchFamily="34" charset="0"/>
              </a:rPr>
              <a:t>e.g.:</a:t>
            </a:r>
          </a:p>
          <a:p>
            <a:pPr defTabSz="914099">
              <a:buFont typeface="Arial" pitchFamily="34" charset="0"/>
              <a:buChar char="•"/>
            </a:pPr>
            <a:r>
              <a:rPr lang="en-US" sz="1600" dirty="0" smtClean="0">
                <a:solidFill>
                  <a:srgbClr val="FFFFFF"/>
                </a:solidFill>
                <a:latin typeface="Segoe" pitchFamily="34" charset="0"/>
              </a:rPr>
              <a:t> Data Services framework against local SQL Server</a:t>
            </a:r>
          </a:p>
        </p:txBody>
      </p:sp>
      <p:pic>
        <p:nvPicPr>
          <p:cNvPr id="28" name="Picture 3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29200" y="5943600"/>
            <a:ext cx="762000" cy="554491"/>
          </a:xfrm>
          <a:prstGeom prst="rect">
            <a:avLst/>
          </a:prstGeom>
          <a:noFill/>
          <a:ln w="9525">
            <a:noFill/>
            <a:miter lim="800000"/>
            <a:headEnd/>
            <a:tailEnd/>
          </a:ln>
          <a:effectLst/>
        </p:spPr>
      </p:pic>
      <p:pic>
        <p:nvPicPr>
          <p:cNvPr id="30" name="Picture 3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000" y="5943600"/>
            <a:ext cx="762000" cy="554491"/>
          </a:xfrm>
          <a:prstGeom prst="rect">
            <a:avLst/>
          </a:prstGeom>
          <a:noFill/>
          <a:ln w="9525">
            <a:noFill/>
            <a:miter lim="800000"/>
            <a:headEnd/>
            <a:tailEnd/>
          </a:ln>
          <a:effectLst/>
        </p:spPr>
      </p:pic>
      <p:pic>
        <p:nvPicPr>
          <p:cNvPr id="31" name="Picture 34" descr="ppt_title_7-25"/>
          <p:cNvPicPr>
            <a:picLocks noChangeAspect="1" noChangeArrowheads="1"/>
          </p:cNvPicPr>
          <p:nvPr/>
        </p:nvPicPr>
        <p:blipFill>
          <a:blip r:embed="rId4"/>
          <a:srcRect/>
          <a:stretch>
            <a:fillRect/>
          </a:stretch>
        </p:blipFill>
        <p:spPr bwMode="auto">
          <a:xfrm>
            <a:off x="1524000" y="5882440"/>
            <a:ext cx="1676400" cy="51836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dirty="0" smtClean="0">
                <a:latin typeface="微軟正黑體" pitchFamily="34" charset="-120"/>
                <a:ea typeface="微軟正黑體" pitchFamily="34" charset="-120"/>
              </a:rPr>
              <a:t>JSON</a:t>
            </a:r>
            <a:r>
              <a:rPr lang="zh-TW" altLang="en-US" dirty="0" smtClean="0">
                <a:latin typeface="微軟正黑體" pitchFamily="34" charset="-120"/>
                <a:ea typeface="微軟正黑體" pitchFamily="34" charset="-120"/>
              </a:rPr>
              <a:t>格式</a:t>
            </a:r>
            <a:endParaRPr lang="zh-TW" altLang="en-US" dirty="0"/>
          </a:p>
        </p:txBody>
      </p:sp>
      <p:sp>
        <p:nvSpPr>
          <p:cNvPr id="3" name="內容版面配置區 2"/>
          <p:cNvSpPr>
            <a:spLocks noGrp="1"/>
          </p:cNvSpPr>
          <p:nvPr>
            <p:ph idx="1"/>
          </p:nvPr>
        </p:nvSpPr>
        <p:spPr>
          <a:xfrm>
            <a:off x="381000" y="1412875"/>
            <a:ext cx="8382000" cy="3422475"/>
          </a:xfrm>
        </p:spPr>
        <p:txBody>
          <a:bodyPr/>
          <a:lstStyle/>
          <a:p>
            <a:r>
              <a:rPr lang="en-US" dirty="0" smtClean="0"/>
              <a:t>JavaScript Object Notation</a:t>
            </a:r>
          </a:p>
          <a:p>
            <a:r>
              <a:rPr lang="en-US" dirty="0" smtClean="0"/>
              <a:t>Customer Entity</a:t>
            </a:r>
          </a:p>
          <a:p>
            <a:pPr>
              <a:buNone/>
            </a:pPr>
            <a:r>
              <a:rPr lang="en-US" sz="2400" dirty="0" smtClean="0"/>
              <a:t>{ "d": { __metadata: { </a:t>
            </a:r>
            <a:r>
              <a:rPr lang="en-US" sz="2400" dirty="0" err="1" smtClean="0"/>
              <a:t>uri</a:t>
            </a:r>
            <a:r>
              <a:rPr lang="en-US" sz="2400" dirty="0" smtClean="0"/>
              <a:t>: "Customers(\'NTSOS\')",</a:t>
            </a:r>
          </a:p>
          <a:p>
            <a:pPr>
              <a:buNone/>
            </a:pPr>
            <a:r>
              <a:rPr lang="en-US" sz="2400" dirty="0" smtClean="0"/>
              <a:t>			 type: "</a:t>
            </a:r>
            <a:r>
              <a:rPr lang="en-US" sz="2400" dirty="0" err="1" smtClean="0"/>
              <a:t>NorthwindModel.Customers</a:t>
            </a:r>
            <a:r>
              <a:rPr lang="en-US" sz="2400" dirty="0" smtClean="0"/>
              <a:t>" }, </a:t>
            </a:r>
          </a:p>
          <a:p>
            <a:pPr>
              <a:buNone/>
            </a:pPr>
            <a:r>
              <a:rPr lang="en-US" sz="2400" dirty="0" smtClean="0"/>
              <a:t>	</a:t>
            </a:r>
            <a:r>
              <a:rPr lang="en-US" sz="2400" dirty="0" err="1" smtClean="0">
                <a:solidFill>
                  <a:srgbClr val="FFFF00"/>
                </a:solidFill>
              </a:rPr>
              <a:t>CustomerID</a:t>
            </a:r>
            <a:r>
              <a:rPr lang="en-US" sz="2400" dirty="0" smtClean="0">
                <a:solidFill>
                  <a:srgbClr val="FFFF00"/>
                </a:solidFill>
              </a:rPr>
              <a:t>: "NTSOS", </a:t>
            </a:r>
          </a:p>
          <a:p>
            <a:pPr>
              <a:buNone/>
            </a:pPr>
            <a:r>
              <a:rPr lang="en-US" sz="2400" dirty="0" smtClean="0"/>
              <a:t>	</a:t>
            </a:r>
            <a:r>
              <a:rPr lang="en-US" sz="2400" dirty="0" err="1" smtClean="0">
                <a:solidFill>
                  <a:srgbClr val="FFFF00"/>
                </a:solidFill>
              </a:rPr>
              <a:t>CompanyName</a:t>
            </a:r>
            <a:r>
              <a:rPr lang="en-US" sz="2400" dirty="0" smtClean="0">
                <a:solidFill>
                  <a:srgbClr val="FFFF00"/>
                </a:solidFill>
              </a:rPr>
              <a:t>: "</a:t>
            </a:r>
            <a:r>
              <a:rPr lang="en-US" sz="2400" dirty="0" err="1" smtClean="0">
                <a:solidFill>
                  <a:srgbClr val="FFFF00"/>
                </a:solidFill>
              </a:rPr>
              <a:t>Contoso</a:t>
            </a:r>
            <a:r>
              <a:rPr lang="en-US" sz="2400" dirty="0" smtClean="0">
                <a:solidFill>
                  <a:srgbClr val="FFFF00"/>
                </a:solidFill>
              </a:rPr>
              <a:t> Ltd", </a:t>
            </a:r>
          </a:p>
          <a:p>
            <a:pPr>
              <a:buNone/>
            </a:pPr>
            <a:r>
              <a:rPr lang="en-US" sz="2400" dirty="0" smtClean="0"/>
              <a:t>	</a:t>
            </a:r>
            <a:r>
              <a:rPr lang="en-US" sz="2400" dirty="0" smtClean="0">
                <a:solidFill>
                  <a:srgbClr val="FFFF00"/>
                </a:solidFill>
              </a:rPr>
              <a:t>Address: "1010 Street", </a:t>
            </a:r>
          </a:p>
          <a:p>
            <a:pPr>
              <a:buNone/>
            </a:pPr>
            <a:r>
              <a:rPr lang="en-US" sz="2400" dirty="0" smtClean="0"/>
              <a:t>	Orders: { __deferred: { </a:t>
            </a:r>
            <a:r>
              <a:rPr lang="en-US" sz="2400" dirty="0" err="1" smtClean="0"/>
              <a:t>uri</a:t>
            </a:r>
            <a:r>
              <a:rPr lang="en-US" sz="2400" dirty="0" smtClean="0"/>
              <a:t>: "Customers(\'NTSOS\')/Orders" } } } } </a:t>
            </a:r>
            <a:endParaRPr lang="zh-TW" alt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622656"/>
            <a:ext cx="8021475" cy="1049594"/>
          </a:xfrm>
        </p:spPr>
        <p:txBody>
          <a:bodyPr/>
          <a:lstStyle/>
          <a:p>
            <a:pPr algn="ctr"/>
            <a:r>
              <a:rPr altLang="zh-TW" dirty="0" smtClean="0">
                <a:latin typeface="微軟正黑體" pitchFamily="34" charset="-120"/>
                <a:ea typeface="微軟正黑體" pitchFamily="34" charset="-120"/>
              </a:rPr>
              <a:t/>
            </a:r>
            <a:br>
              <a:rPr altLang="zh-TW" dirty="0" smtClean="0">
                <a:latin typeface="微軟正黑體" pitchFamily="34" charset="-120"/>
                <a:ea typeface="微軟正黑體" pitchFamily="34" charset="-120"/>
              </a:rPr>
            </a:br>
            <a:r>
              <a:rPr lang="en-GB"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查詢規則與語法</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560549"/>
            <a:ext cx="6994950" cy="1384994"/>
          </a:xfrm>
        </p:spPr>
        <p:txBody>
          <a:bodyPr/>
          <a:lstStyle/>
          <a:p>
            <a:r>
              <a:rPr dirty="0" smtClean="0"/>
              <a:t>Discusses</a:t>
            </a:r>
            <a:endParaRPr lang="en-US" dirty="0"/>
          </a:p>
        </p:txBody>
      </p:sp>
      <p:sp>
        <p:nvSpPr>
          <p:cNvPr id="7" name="Content Placeholder 2"/>
          <p:cNvSpPr>
            <a:spLocks noGrp="1"/>
          </p:cNvSpPr>
          <p:nvPr/>
        </p:nvSpPr>
        <p:spPr>
          <a:xfrm>
            <a:off x="528608" y="2998431"/>
            <a:ext cx="8382000" cy="3151632"/>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latin typeface="微軟正黑體" pitchFamily="34" charset="-120"/>
                <a:ea typeface="微軟正黑體" pitchFamily="34" charset="-120"/>
              </a:rPr>
              <a:t>存取</a:t>
            </a: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的</a:t>
            </a:r>
            <a:r>
              <a:rPr lang="en-US" altLang="zh-TW" dirty="0" smtClean="0">
                <a:latin typeface="微軟正黑體" pitchFamily="34" charset="-120"/>
                <a:ea typeface="微軟正黑體" pitchFamily="34" charset="-120"/>
              </a:rPr>
              <a:t>URIs</a:t>
            </a:r>
            <a:r>
              <a:rPr lang="zh-TW" altLang="en-US" dirty="0" smtClean="0">
                <a:latin typeface="微軟正黑體" pitchFamily="34" charset="-120"/>
                <a:ea typeface="微軟正黑體" pitchFamily="34" charset="-120"/>
              </a:rPr>
              <a:t>規則</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Entity</a:t>
            </a:r>
            <a:r>
              <a:rPr lang="zh-TW" altLang="en-US" dirty="0" smtClean="0">
                <a:latin typeface="微軟正黑體" pitchFamily="34" charset="-120"/>
                <a:ea typeface="微軟正黑體" pitchFamily="34" charset="-120"/>
              </a:rPr>
              <a:t>之間的關連性導覽查詢</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系統查詢選項</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查詢運算式之函式及運算子</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視覺化查詢工具</a:t>
            </a:r>
            <a:endParaRPr lang="en-US" altLang="zh-TW" dirty="0" smtClean="0">
              <a:latin typeface="微軟正黑體" pitchFamily="34" charset="-120"/>
              <a:ea typeface="微軟正黑體" pitchFamily="34" charset="-120"/>
            </a:endParaRPr>
          </a:p>
          <a:p>
            <a:r>
              <a:rPr lang="en-US" altLang="zh-TW" dirty="0" smtClean="0"/>
              <a:t>LINQ to ADO.NET Data Services</a:t>
            </a: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存取</a:t>
            </a:r>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的</a:t>
            </a:r>
            <a:r>
              <a:rPr altLang="zh-TW" dirty="0" smtClean="0">
                <a:latin typeface="微軟正黑體" pitchFamily="34" charset="-120"/>
                <a:ea typeface="微軟正黑體" pitchFamily="34" charset="-120"/>
              </a:rPr>
              <a:t>URIs</a:t>
            </a:r>
            <a:r>
              <a:rPr lang="zh-TW" altLang="en-US" dirty="0" smtClean="0">
                <a:latin typeface="微軟正黑體" pitchFamily="34" charset="-120"/>
                <a:ea typeface="微軟正黑體" pitchFamily="34" charset="-120"/>
              </a:rPr>
              <a:t>規則</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4955203"/>
          </a:xfrm>
        </p:spPr>
        <p:txBody>
          <a:bodyPr/>
          <a:lstStyle/>
          <a:p>
            <a:pPr>
              <a:buNone/>
            </a:pPr>
            <a:r>
              <a:rPr lang="en-US" sz="2800" dirty="0" smtClean="0"/>
              <a:t>http://" </a:t>
            </a:r>
            <a:r>
              <a:rPr lang="en-US" sz="2800" dirty="0" err="1" smtClean="0"/>
              <a:t>serviceRoot</a:t>
            </a:r>
            <a:r>
              <a:rPr lang="en-US" sz="2800" dirty="0" smtClean="0"/>
              <a:t> [ </a:t>
            </a:r>
            <a:r>
              <a:rPr lang="en-US" sz="2800" dirty="0" err="1" smtClean="0"/>
              <a:t>resourcePath</a:t>
            </a:r>
            <a:r>
              <a:rPr lang="en-US" sz="2800" dirty="0" smtClean="0"/>
              <a:t> ["?" </a:t>
            </a:r>
            <a:r>
              <a:rPr lang="en-US" sz="2800" dirty="0" err="1" smtClean="0"/>
              <a:t>queryOptions</a:t>
            </a:r>
            <a:r>
              <a:rPr lang="en-US" sz="2800" dirty="0" smtClean="0"/>
              <a:t> ]</a:t>
            </a:r>
          </a:p>
          <a:p>
            <a:pPr>
              <a:buNone/>
            </a:pPr>
            <a:r>
              <a:rPr lang="zh-TW" altLang="en-US" sz="2800" dirty="0" smtClean="0">
                <a:latin typeface="微軟正黑體" pitchFamily="34" charset="-120"/>
                <a:ea typeface="微軟正黑體" pitchFamily="34" charset="-120"/>
              </a:rPr>
              <a:t>或</a:t>
            </a:r>
            <a:endParaRPr lang="en-US" altLang="zh-TW" sz="2800" dirty="0" smtClean="0">
              <a:latin typeface="微軟正黑體" pitchFamily="34" charset="-120"/>
              <a:ea typeface="微軟正黑體" pitchFamily="34" charset="-120"/>
            </a:endParaRPr>
          </a:p>
          <a:p>
            <a:pPr>
              <a:buNone/>
            </a:pPr>
            <a:r>
              <a:rPr lang="en-US" sz="2800" dirty="0" smtClean="0"/>
              <a:t>http://&lt;host&gt;/&lt;vdir&gt;/xxx.svc/</a:t>
            </a:r>
            <a:r>
              <a:rPr lang="zh-TW" altLang="en-US" sz="2800" dirty="0" smtClean="0"/>
              <a:t>資料表</a:t>
            </a:r>
            <a:r>
              <a:rPr lang="en-US" altLang="zh-TW" sz="2800" dirty="0" smtClean="0"/>
              <a:t>?$</a:t>
            </a:r>
            <a:r>
              <a:rPr lang="zh-TW" altLang="en-US" sz="2800" dirty="0" smtClean="0"/>
              <a:t>查詢參數</a:t>
            </a:r>
            <a:endParaRPr lang="en-US" sz="2800" dirty="0" smtClean="0"/>
          </a:p>
          <a:p>
            <a:r>
              <a:rPr lang="en-US" altLang="zh-TW" sz="2800" dirty="0" smtClean="0"/>
              <a:t>Service Root</a:t>
            </a:r>
            <a:r>
              <a:rPr lang="zh-TW" altLang="en-US" sz="2800" dirty="0" smtClean="0">
                <a:latin typeface="微軟正黑體" pitchFamily="34" charset="-120"/>
                <a:ea typeface="微軟正黑體" pitchFamily="34" charset="-120"/>
              </a:rPr>
              <a:t>服務根目錄</a:t>
            </a:r>
            <a:endParaRPr lang="en-US" altLang="zh-TW" sz="2800" dirty="0" smtClean="0">
              <a:latin typeface="微軟正黑體" pitchFamily="34" charset="-120"/>
              <a:ea typeface="微軟正黑體" pitchFamily="34" charset="-120"/>
            </a:endParaRPr>
          </a:p>
          <a:p>
            <a:pPr>
              <a:buNone/>
            </a:pPr>
            <a:r>
              <a:rPr lang="en-US" altLang="zh-TW" sz="2800" dirty="0" smtClean="0"/>
              <a:t>	</a:t>
            </a:r>
            <a:r>
              <a:rPr lang="en-US" altLang="zh-TW" sz="2800" dirty="0" smtClean="0">
                <a:solidFill>
                  <a:srgbClr val="FFFF00"/>
                </a:solidFill>
              </a:rPr>
              <a:t>http://localhost/DataServices/NorthwindService.svc/</a:t>
            </a:r>
          </a:p>
          <a:p>
            <a:r>
              <a:rPr lang="en-US" altLang="zh-TW" sz="2800" dirty="0" smtClean="0"/>
              <a:t>Resource Path</a:t>
            </a:r>
            <a:r>
              <a:rPr lang="zh-TW" altLang="en-US" sz="2800" dirty="0" smtClean="0">
                <a:latin typeface="微軟正黑體" pitchFamily="34" charset="-120"/>
                <a:ea typeface="微軟正黑體" pitchFamily="34" charset="-120"/>
              </a:rPr>
              <a:t>資源路徑</a:t>
            </a:r>
            <a:endParaRPr lang="en-US" altLang="zh-TW" sz="2800" dirty="0" smtClean="0">
              <a:latin typeface="微軟正黑體" pitchFamily="34" charset="-120"/>
              <a:ea typeface="微軟正黑體" pitchFamily="34" charset="-120"/>
            </a:endParaRPr>
          </a:p>
          <a:p>
            <a:pPr>
              <a:buNone/>
            </a:pPr>
            <a:r>
              <a:rPr lang="en-US" altLang="zh-TW" sz="2800" dirty="0" smtClean="0"/>
              <a:t>	http://localhost/DataServices/NorthwindService.svc    </a:t>
            </a:r>
            <a:r>
              <a:rPr lang="en-US" altLang="zh-TW" sz="2800" dirty="0" smtClean="0">
                <a:solidFill>
                  <a:srgbClr val="FFFF00"/>
                </a:solidFill>
              </a:rPr>
              <a:t>/Employees</a:t>
            </a:r>
          </a:p>
          <a:p>
            <a:r>
              <a:rPr lang="en-US" altLang="zh-TW" sz="2800" dirty="0" smtClean="0"/>
              <a:t>Query Options</a:t>
            </a:r>
            <a:r>
              <a:rPr lang="zh-TW" altLang="en-US" sz="2800" dirty="0" smtClean="0">
                <a:latin typeface="微軟正黑體" pitchFamily="34" charset="-120"/>
                <a:ea typeface="微軟正黑體" pitchFamily="34" charset="-120"/>
              </a:rPr>
              <a:t>查詢選項</a:t>
            </a:r>
            <a:endParaRPr lang="en-US" altLang="zh-TW" sz="2800" dirty="0" smtClean="0">
              <a:latin typeface="微軟正黑體" pitchFamily="34" charset="-120"/>
              <a:ea typeface="微軟正黑體" pitchFamily="34" charset="-120"/>
            </a:endParaRPr>
          </a:p>
          <a:p>
            <a:pPr>
              <a:buNone/>
            </a:pPr>
            <a:r>
              <a:rPr lang="en-US" altLang="zh-TW" sz="2800" dirty="0" smtClean="0">
                <a:latin typeface="微軟正黑體" pitchFamily="34" charset="-120"/>
                <a:ea typeface="微軟正黑體" pitchFamily="34" charset="-120"/>
              </a:rPr>
              <a:t>	</a:t>
            </a:r>
            <a:r>
              <a:rPr lang="en-US" altLang="zh-TW" sz="2800" dirty="0" smtClean="0"/>
              <a:t> http://localhost/DataServices/NorthwindService.svc    /Employees </a:t>
            </a:r>
            <a:r>
              <a:rPr lang="en-US" altLang="zh-TW" sz="2800" dirty="0" smtClean="0">
                <a:solidFill>
                  <a:srgbClr val="FFFF00"/>
                </a:solidFill>
              </a:rPr>
              <a:t>?$top=3</a:t>
            </a:r>
            <a:endParaRPr lang="zh-TW" altLang="en-US" sz="28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954" y="634180"/>
            <a:ext cx="8362335" cy="1034846"/>
          </a:xfrm>
        </p:spPr>
        <p:txBody>
          <a:bodyPr/>
          <a:lstStyle/>
          <a:p>
            <a:r>
              <a:rPr lang="zh-TW" altLang="en-US" dirty="0" smtClean="0">
                <a:latin typeface="微軟正黑體" pitchFamily="34" charset="-120"/>
                <a:ea typeface="微軟正黑體" pitchFamily="34" charset="-120"/>
              </a:rPr>
              <a:t>存取</a:t>
            </a:r>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之</a:t>
            </a:r>
            <a:r>
              <a:rPr altLang="zh-TW" dirty="0" smtClean="0">
                <a:latin typeface="微軟正黑體" pitchFamily="34" charset="-120"/>
                <a:ea typeface="微軟正黑體" pitchFamily="34" charset="-120"/>
              </a:rPr>
              <a:t>URIs</a:t>
            </a:r>
            <a:r>
              <a:rPr lang="zh-TW" altLang="en-US" dirty="0" smtClean="0">
                <a:latin typeface="微軟正黑體" pitchFamily="34" charset="-120"/>
                <a:ea typeface="微軟正黑體" pitchFamily="34" charset="-120"/>
              </a:rPr>
              <a:t>規則</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370013" y="3657602"/>
            <a:ext cx="6994362" cy="589934"/>
          </a:xfrm>
        </p:spPr>
        <p:txBody>
          <a:bodyPr/>
          <a:lstStyle/>
          <a:p>
            <a:pPr marL="514350" indent="-514350"/>
            <a:r>
              <a:rPr lang="zh-TW" altLang="en-US" dirty="0" smtClean="0">
                <a:latin typeface="微軟正黑體" pitchFamily="34" charset="-120"/>
                <a:ea typeface="微軟正黑體" pitchFamily="34" charset="-120"/>
              </a:rPr>
              <a:t>基本的</a:t>
            </a:r>
            <a:r>
              <a:rPr lang="en-US" altLang="zh-TW" dirty="0" smtClean="0">
                <a:latin typeface="微軟正黑體" pitchFamily="34" charset="-120"/>
                <a:ea typeface="微軟正黑體" pitchFamily="34" charset="-120"/>
              </a:rPr>
              <a:t>URIs</a:t>
            </a:r>
            <a:r>
              <a:rPr lang="zh-TW" altLang="en-US" dirty="0" smtClean="0">
                <a:latin typeface="微軟正黑體" pitchFamily="34" charset="-120"/>
                <a:ea typeface="微軟正黑體" pitchFamily="34" charset="-120"/>
              </a:rPr>
              <a:t>查詢規則</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Entity</a:t>
            </a:r>
            <a:r>
              <a:rPr lang="zh-TW" altLang="en-US" dirty="0" smtClean="0">
                <a:latin typeface="微軟正黑體" pitchFamily="34" charset="-120"/>
                <a:ea typeface="微軟正黑體" pitchFamily="34" charset="-120"/>
              </a:rPr>
              <a:t>之間的關連性導覽查詢</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553998"/>
          </a:xfrm>
        </p:spPr>
        <p:txBody>
          <a:bodyPr/>
          <a:lstStyle/>
          <a:p>
            <a:pPr>
              <a:buNone/>
            </a:pPr>
            <a:r>
              <a:rPr lang="en-US" altLang="zh-TW" sz="2000" dirty="0" smtClean="0"/>
              <a:t>http://host/&lt;vdir&gt;/&lt;service&gt;/&lt;EntitySet&gt;[(&lt;Key</a:t>
            </a:r>
            <a:r>
              <a:rPr lang="en-US" altLang="zh-TW" sz="2000" dirty="0" smtClean="0">
                <a:solidFill>
                  <a:schemeClr val="tx1">
                    <a:lumMod val="95000"/>
                  </a:schemeClr>
                </a:solidFill>
              </a:rPr>
              <a:t>&gt;)</a:t>
            </a:r>
            <a:r>
              <a:rPr lang="en-US" altLang="zh-TW" sz="2000" dirty="0" smtClean="0">
                <a:solidFill>
                  <a:srgbClr val="FFFF00"/>
                </a:solidFill>
              </a:rPr>
              <a:t>[/&lt;NavigationProperty&gt;[(&lt;Key&gt;)/...]]]</a:t>
            </a:r>
            <a:endParaRPr lang="zh-TW" altLang="en-US" sz="2000" dirty="0">
              <a:solidFill>
                <a:srgbClr val="FFFF00"/>
              </a:solidFill>
            </a:endParaRPr>
          </a:p>
        </p:txBody>
      </p:sp>
      <p:sp>
        <p:nvSpPr>
          <p:cNvPr id="4" name="內容版面配置區 2"/>
          <p:cNvSpPr txBox="1">
            <a:spLocks/>
          </p:cNvSpPr>
          <p:nvPr/>
        </p:nvSpPr>
        <p:spPr>
          <a:xfrm>
            <a:off x="325582" y="2077893"/>
            <a:ext cx="8382000" cy="3028521"/>
          </a:xfrm>
          <a:prstGeom prst="rect">
            <a:avLst/>
          </a:prstGeom>
        </p:spPr>
        <p:txBody>
          <a:bodyPr vert="horz" wrap="square" lIns="0" tIns="0" rIns="0" bIns="0" rtlCol="0">
            <a:spAutoFit/>
          </a:bodyPr>
          <a:lstStyle/>
          <a:p>
            <a:pPr marL="463550" lvl="0" indent="-463550">
              <a:lnSpc>
                <a:spcPct val="90000"/>
              </a:lnSpc>
              <a:spcBef>
                <a:spcPct val="20000"/>
              </a:spcBef>
              <a:buSzPct val="120000"/>
              <a:buBlip>
                <a:blip r:embed="rId2"/>
              </a:buBlip>
            </a:pPr>
            <a:r>
              <a:rPr lang="zh-TW" altLang="en-US" sz="2800" dirty="0" smtClean="0">
                <a:latin typeface="微軟正黑體" pitchFamily="34" charset="-120"/>
                <a:ea typeface="微軟正黑體" pitchFamily="34" charset="-120"/>
              </a:rPr>
              <a:t>用來進行資料的關連性查詢</a:t>
            </a:r>
            <a:endParaRPr lang="en-US" altLang="zh-TW" sz="2800" dirty="0" smtClean="0">
              <a:latin typeface="微軟正黑體" pitchFamily="34" charset="-120"/>
              <a:ea typeface="微軟正黑體" pitchFamily="34" charset="-120"/>
            </a:endParaRPr>
          </a:p>
          <a:p>
            <a:pPr marL="463550" lvl="0" indent="-463550">
              <a:lnSpc>
                <a:spcPct val="90000"/>
              </a:lnSpc>
              <a:spcBef>
                <a:spcPct val="20000"/>
              </a:spcBef>
              <a:buSzPct val="120000"/>
              <a:buBlip>
                <a:blip r:embed="rId2"/>
              </a:buBlip>
            </a:pPr>
            <a:r>
              <a:rPr kumimoji="0" lang="zh-TW" altLang="en-US" sz="28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範例</a:t>
            </a:r>
            <a:endParaRPr kumimoji="0" lang="en-US" altLang="zh-TW" sz="28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endParaRPr>
          </a:p>
          <a:p>
            <a:pPr marL="920732" lvl="1" indent="-463550">
              <a:lnSpc>
                <a:spcPct val="90000"/>
              </a:lnSpc>
              <a:spcBef>
                <a:spcPct val="20000"/>
              </a:spcBef>
              <a:buSzPct val="120000"/>
              <a:buBlip>
                <a:blip r:embed="rId2"/>
              </a:buBlip>
            </a:pPr>
            <a:r>
              <a:rPr lang="en-US" altLang="zh-TW" sz="2000" dirty="0" smtClean="0">
                <a:latin typeface="微軟正黑體" pitchFamily="34" charset="-120"/>
                <a:ea typeface="微軟正黑體" pitchFamily="34" charset="-120"/>
              </a:rPr>
              <a:t>http://.../NorthwindService.svc</a:t>
            </a:r>
            <a:r>
              <a:rPr lang="en-US" altLang="zh-TW" sz="2000" dirty="0" smtClean="0">
                <a:solidFill>
                  <a:srgbClr val="FFFF00"/>
                </a:solidFill>
                <a:latin typeface="微軟正黑體" pitchFamily="34" charset="-120"/>
                <a:ea typeface="微軟正黑體" pitchFamily="34" charset="-120"/>
              </a:rPr>
              <a:t>/Orders(10248)/Employees</a:t>
            </a:r>
          </a:p>
          <a:p>
            <a:pPr marL="920732" lvl="1" indent="-463550">
              <a:lnSpc>
                <a:spcPct val="90000"/>
              </a:lnSpc>
              <a:spcBef>
                <a:spcPct val="20000"/>
              </a:spcBef>
              <a:buSzPct val="120000"/>
              <a:buBlip>
                <a:blip r:embed="rId2"/>
              </a:buBlip>
            </a:pPr>
            <a:r>
              <a:rPr lang="en-US" altLang="zh-TW" sz="2000" dirty="0" smtClean="0">
                <a:latin typeface="微軟正黑體" pitchFamily="34" charset="-120"/>
                <a:ea typeface="微軟正黑體" pitchFamily="34" charset="-120"/>
              </a:rPr>
              <a:t>http://.../NorthwindService.svc</a:t>
            </a:r>
            <a:r>
              <a:rPr lang="en-US" altLang="zh-TW" sz="2000" dirty="0" smtClean="0">
                <a:solidFill>
                  <a:srgbClr val="FFFF00"/>
                </a:solidFill>
                <a:latin typeface="微軟正黑體" pitchFamily="34" charset="-120"/>
                <a:ea typeface="微軟正黑體" pitchFamily="34" charset="-120"/>
              </a:rPr>
              <a:t>/Orders(10248)/Customers</a:t>
            </a:r>
          </a:p>
          <a:p>
            <a:pPr marL="920732" lvl="1" indent="-463550">
              <a:lnSpc>
                <a:spcPct val="90000"/>
              </a:lnSpc>
              <a:spcBef>
                <a:spcPct val="20000"/>
              </a:spcBef>
              <a:buSzPct val="120000"/>
              <a:buBlip>
                <a:blip r:embed="rId2"/>
              </a:buBlip>
            </a:pPr>
            <a:r>
              <a:rPr lang="en-US" altLang="zh-TW" sz="2000" dirty="0" smtClean="0">
                <a:latin typeface="微軟正黑體" pitchFamily="34" charset="-120"/>
                <a:ea typeface="微軟正黑體" pitchFamily="34" charset="-120"/>
              </a:rPr>
              <a:t>http://.../NorthwindService.svc</a:t>
            </a:r>
            <a:r>
              <a:rPr lang="en-US" altLang="zh-TW" sz="2000" dirty="0" smtClean="0">
                <a:solidFill>
                  <a:srgbClr val="FFFF00"/>
                </a:solidFill>
                <a:latin typeface="微軟正黑體" pitchFamily="34" charset="-120"/>
                <a:ea typeface="微軟正黑體" pitchFamily="34" charset="-120"/>
              </a:rPr>
              <a:t>/Orders(10248)/</a:t>
            </a:r>
            <a:r>
              <a:rPr lang="en-US" altLang="zh-TW" sz="2000" dirty="0" err="1" smtClean="0">
                <a:solidFill>
                  <a:srgbClr val="FFFF00"/>
                </a:solidFill>
                <a:latin typeface="微軟正黑體" pitchFamily="34" charset="-120"/>
                <a:ea typeface="微軟正黑體" pitchFamily="34" charset="-120"/>
              </a:rPr>
              <a:t>Order_Details</a:t>
            </a:r>
            <a:endParaRPr lang="en-US" altLang="zh-TW" sz="2000" dirty="0" smtClean="0">
              <a:solidFill>
                <a:srgbClr val="FFFF00"/>
              </a:solidFill>
              <a:latin typeface="微軟正黑體" pitchFamily="34" charset="-120"/>
              <a:ea typeface="微軟正黑體" pitchFamily="34" charset="-120"/>
            </a:endParaRPr>
          </a:p>
          <a:p>
            <a:pPr marL="920732" lvl="1" indent="-463550">
              <a:lnSpc>
                <a:spcPct val="90000"/>
              </a:lnSpc>
              <a:spcBef>
                <a:spcPct val="20000"/>
              </a:spcBef>
              <a:buSzPct val="120000"/>
              <a:buBlip>
                <a:blip r:embed="rId2"/>
              </a:buBlip>
            </a:pPr>
            <a:r>
              <a:rPr lang="en-US" altLang="zh-TW" sz="2000" dirty="0" smtClean="0">
                <a:latin typeface="微軟正黑體" pitchFamily="34" charset="-120"/>
                <a:ea typeface="微軟正黑體" pitchFamily="34" charset="-120"/>
              </a:rPr>
              <a:t>http://.../NorthwindService.svc</a:t>
            </a:r>
            <a:r>
              <a:rPr lang="en-US" altLang="zh-TW" sz="2000" dirty="0" smtClean="0">
                <a:solidFill>
                  <a:srgbClr val="FFFF00"/>
                </a:solidFill>
                <a:latin typeface="微軟正黑體" pitchFamily="34" charset="-120"/>
                <a:ea typeface="微軟正黑體" pitchFamily="34" charset="-120"/>
              </a:rPr>
              <a:t>/Orders(10248)/Shippers</a:t>
            </a:r>
          </a:p>
          <a:p>
            <a:pPr marL="463550" lvl="0" indent="-463550">
              <a:lnSpc>
                <a:spcPct val="90000"/>
              </a:lnSpc>
              <a:spcBef>
                <a:spcPct val="20000"/>
              </a:spcBef>
              <a:buSzPct val="120000"/>
              <a:buBlip>
                <a:blip r:embed="rId2"/>
              </a:buBlip>
            </a:pPr>
            <a:endParaRPr lang="en-US" altLang="zh-TW" sz="2000" dirty="0" smtClean="0">
              <a:latin typeface="微軟正黑體" pitchFamily="34" charset="-120"/>
              <a:ea typeface="微軟正黑體" pitchFamily="34" charset="-120"/>
            </a:endParaRPr>
          </a:p>
          <a:p>
            <a:pPr marL="463550" lvl="0" indent="-463550">
              <a:lnSpc>
                <a:spcPct val="90000"/>
              </a:lnSpc>
              <a:spcBef>
                <a:spcPct val="20000"/>
              </a:spcBef>
              <a:buSzPct val="120000"/>
              <a:buBlip>
                <a:blip r:embed="rId2"/>
              </a:buBlip>
            </a:pPr>
            <a:endParaRPr kumimoji="0" lang="zh-TW" altLang="en-US" sz="28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897774"/>
            <a:ext cx="6994362" cy="1007225"/>
          </a:xfrm>
        </p:spPr>
        <p:txBody>
          <a:bodyPr/>
          <a:lstStyle/>
          <a:p>
            <a:r>
              <a:rPr altLang="zh-TW" dirty="0" smtClean="0">
                <a:latin typeface="微軟正黑體" pitchFamily="34" charset="-120"/>
                <a:ea typeface="微軟正黑體" pitchFamily="34" charset="-120"/>
              </a:rPr>
              <a:t>Entities</a:t>
            </a:r>
            <a:r>
              <a:rPr lang="zh-TW" altLang="en-US" dirty="0" smtClean="0">
                <a:latin typeface="微軟正黑體" pitchFamily="34" charset="-120"/>
                <a:ea typeface="微軟正黑體" pitchFamily="34" charset="-120"/>
              </a:rPr>
              <a:t>關連性查詢</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
        <p:nvSpPr>
          <p:cNvPr id="5" name="副標題 4"/>
          <p:cNvSpPr>
            <a:spLocks noGrp="1"/>
          </p:cNvSpPr>
          <p:nvPr>
            <p:ph type="subTitle" idx="1"/>
          </p:nvPr>
        </p:nvSpPr>
        <p:spPr>
          <a:xfrm>
            <a:off x="1370013" y="3657601"/>
            <a:ext cx="6994362" cy="1679170"/>
          </a:xfrm>
        </p:spPr>
        <p:txBody>
          <a:bodyPr/>
          <a:lstStyle/>
          <a:p>
            <a:pPr marL="514350" indent="-514350"/>
            <a:r>
              <a:rPr lang="zh-TW" altLang="en-US" dirty="0" smtClean="0">
                <a:latin typeface="微軟正黑體" pitchFamily="34" charset="-120"/>
                <a:ea typeface="微軟正黑體" pitchFamily="34" charset="-120"/>
              </a:rPr>
              <a:t>以</a:t>
            </a:r>
            <a:r>
              <a:rPr lang="en-US" altLang="zh-TW" dirty="0" smtClean="0">
                <a:latin typeface="微軟正黑體" pitchFamily="34" charset="-120"/>
                <a:ea typeface="微軟正黑體" pitchFamily="34" charset="-120"/>
              </a:rPr>
              <a:t>Orders</a:t>
            </a:r>
            <a:r>
              <a:rPr lang="zh-TW" altLang="en-US" dirty="0" smtClean="0">
                <a:latin typeface="微軟正黑體" pitchFamily="34" charset="-120"/>
                <a:ea typeface="微軟正黑體" pitchFamily="34" charset="-120"/>
              </a:rPr>
              <a:t>資料表為例</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81506"/>
            <a:ext cx="8021475" cy="1523494"/>
          </a:xfrm>
        </p:spPr>
        <p:txBody>
          <a:bodyPr/>
          <a:lstStyle/>
          <a:p>
            <a:pPr algn="ctr"/>
            <a:r>
              <a:rPr lang="zh-TW" altLang="en-US" dirty="0" smtClean="0">
                <a:latin typeface="微軟正黑體" pitchFamily="34" charset="-120"/>
                <a:ea typeface="微軟正黑體" pitchFamily="34" charset="-120"/>
              </a:rPr>
              <a:t>為什麼創造</a:t>
            </a:r>
            <a:r>
              <a:rPr altLang="zh-TW" dirty="0" smtClean="0">
                <a:latin typeface="微軟正黑體" pitchFamily="34" charset="-120"/>
                <a:ea typeface="微軟正黑體" pitchFamily="34" charset="-120"/>
              </a:rPr>
              <a:t/>
            </a:r>
            <a:br>
              <a:rPr altLang="zh-TW" dirty="0" smtClean="0">
                <a:latin typeface="微軟正黑體" pitchFamily="34" charset="-120"/>
                <a:ea typeface="微軟正黑體" pitchFamily="34" charset="-120"/>
              </a:rPr>
            </a:br>
            <a:r>
              <a:rPr lang="en-GB"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 </a:t>
            </a:r>
            <a:r>
              <a:rPr altLang="zh-TW" dirty="0" smtClean="0">
                <a:latin typeface="微軟正黑體" pitchFamily="34" charset="-120"/>
                <a:ea typeface="微軟正黑體" pitchFamily="34" charset="-120"/>
              </a:rPr>
              <a:t>Framework</a:t>
            </a:r>
            <a:r>
              <a:rPr lang="zh-TW" altLang="en-US" dirty="0" smtClean="0">
                <a:latin typeface="微軟正黑體" pitchFamily="34" charset="-120"/>
                <a:ea typeface="微軟正黑體" pitchFamily="34" charset="-120"/>
              </a:rPr>
              <a:t>？</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3151632"/>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latin typeface="微軟正黑體" pitchFamily="34" charset="-120"/>
                <a:ea typeface="微軟正黑體" pitchFamily="34" charset="-120"/>
              </a:rPr>
              <a:t>分析傳統</a:t>
            </a:r>
            <a:r>
              <a:rPr lang="en-US" altLang="zh-TW" dirty="0" smtClean="0">
                <a:latin typeface="微軟正黑體" pitchFamily="34" charset="-120"/>
                <a:ea typeface="微軟正黑體" pitchFamily="34" charset="-120"/>
              </a:rPr>
              <a:t>Web 1.0  to RIA</a:t>
            </a:r>
            <a:r>
              <a:rPr lang="zh-TW" altLang="en-US" dirty="0" smtClean="0">
                <a:latin typeface="微軟正黑體" pitchFamily="34" charset="-120"/>
                <a:ea typeface="微軟正黑體" pitchFamily="34" charset="-120"/>
              </a:rPr>
              <a:t>運作模式</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檢視現有</a:t>
            </a:r>
            <a:r>
              <a:rPr lang="en-US" altLang="zh-TW" dirty="0" smtClean="0">
                <a:latin typeface="微軟正黑體" pitchFamily="34" charset="-120"/>
                <a:ea typeface="微軟正黑體" pitchFamily="34" charset="-120"/>
              </a:rPr>
              <a:t>.NET</a:t>
            </a:r>
            <a:r>
              <a:rPr lang="zh-TW" altLang="en-US" dirty="0" smtClean="0">
                <a:latin typeface="微軟正黑體" pitchFamily="34" charset="-120"/>
                <a:ea typeface="微軟正黑體" pitchFamily="34" charset="-120"/>
              </a:rPr>
              <a:t>相關資料存取技術</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建立、公開與消費資料服務的困難</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現有存取技術及方法的困境</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微軟的答案</a:t>
            </a:r>
            <a:endParaRPr lang="en-US" altLang="zh-TW" dirty="0" smtClean="0">
              <a:latin typeface="微軟正黑體" pitchFamily="34" charset="-120"/>
              <a:ea typeface="微軟正黑體" pitchFamily="34" charset="-120"/>
            </a:endParaRPr>
          </a:p>
          <a:p>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1163395"/>
          </a:xfrm>
        </p:spPr>
        <p:txBody>
          <a:bodyPr/>
          <a:lstStyle/>
          <a:p>
            <a:r>
              <a:rPr lang="zh-TW" altLang="en-US" dirty="0" smtClean="0">
                <a:latin typeface="微軟正黑體" pitchFamily="34" charset="-120"/>
                <a:ea typeface="微軟正黑體" pitchFamily="34" charset="-120"/>
              </a:rPr>
              <a:t>系統查詢選項</a:t>
            </a:r>
            <a:r>
              <a:rPr altLang="zh-TW" dirty="0" smtClean="0">
                <a:latin typeface="微軟正黑體" pitchFamily="34" charset="-120"/>
                <a:ea typeface="微軟正黑體" pitchFamily="34" charset="-120"/>
              </a:rPr>
              <a:t/>
            </a:r>
            <a:br>
              <a:rPr altLang="zh-TW" dirty="0" smtClean="0">
                <a:latin typeface="微軟正黑體" pitchFamily="34" charset="-120"/>
                <a:ea typeface="微軟正黑體" pitchFamily="34" charset="-120"/>
              </a:rPr>
            </a:br>
            <a:r>
              <a:rPr altLang="zh-TW" sz="3600" dirty="0" smtClean="0">
                <a:solidFill>
                  <a:schemeClr val="accent5">
                    <a:lumMod val="75000"/>
                  </a:schemeClr>
                </a:solidFill>
                <a:latin typeface="微軟正黑體" pitchFamily="34" charset="-120"/>
                <a:ea typeface="微軟正黑體" pitchFamily="34" charset="-120"/>
              </a:rPr>
              <a:t>System Query Options</a:t>
            </a:r>
            <a:endParaRPr lang="zh-TW" altLang="en-US" sz="3600" dirty="0">
              <a:solidFill>
                <a:schemeClr val="accent5">
                  <a:lumMod val="75000"/>
                </a:schemeClr>
              </a:solidFill>
              <a:latin typeface="微軟正黑體" pitchFamily="34" charset="-120"/>
              <a:ea typeface="微軟正黑體" pitchFamily="34" charset="-120"/>
            </a:endParaRPr>
          </a:p>
        </p:txBody>
      </p:sp>
      <p:pic>
        <p:nvPicPr>
          <p:cNvPr id="1029" name="Picture 5"/>
          <p:cNvPicPr>
            <a:picLocks noChangeAspect="1" noChangeArrowheads="1"/>
          </p:cNvPicPr>
          <p:nvPr/>
        </p:nvPicPr>
        <p:blipFill>
          <a:blip r:embed="rId2"/>
          <a:srcRect/>
          <a:stretch>
            <a:fillRect/>
          </a:stretch>
        </p:blipFill>
        <p:spPr bwMode="auto">
          <a:xfrm>
            <a:off x="532015" y="1843692"/>
            <a:ext cx="7938683" cy="42658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latin typeface="微軟正黑體" pitchFamily="34" charset="-120"/>
                <a:ea typeface="微軟正黑體" pitchFamily="34" charset="-120"/>
              </a:rPr>
              <a:t>查詢運算式之函式及運算子</a:t>
            </a:r>
            <a:endParaRPr lang="zh-TW" altLang="en-US" sz="3600" dirty="0">
              <a:solidFill>
                <a:schemeClr val="accent5">
                  <a:lumMod val="75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381000" y="1537570"/>
            <a:ext cx="8382000" cy="4745915"/>
          </a:xfrm>
        </p:spPr>
        <p:txBody>
          <a:bodyPr/>
          <a:lstStyle/>
          <a:p>
            <a:r>
              <a:rPr lang="zh-TW" altLang="en-US" dirty="0" smtClean="0">
                <a:latin typeface="微軟正黑體" pitchFamily="34" charset="-120"/>
                <a:ea typeface="微軟正黑體" pitchFamily="34" charset="-120"/>
              </a:rPr>
              <a:t>查詢運算式函式（</a:t>
            </a:r>
            <a:r>
              <a:rPr lang="en-US" altLang="zh-TW" dirty="0" smtClean="0">
                <a:latin typeface="微軟正黑體" pitchFamily="34" charset="-120"/>
                <a:ea typeface="微軟正黑體" pitchFamily="34" charset="-120"/>
              </a:rPr>
              <a:t>Query Expression Functions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字串函式（</a:t>
            </a:r>
            <a:r>
              <a:rPr lang="en-US" altLang="zh-TW" dirty="0" smtClean="0">
                <a:latin typeface="微軟正黑體" pitchFamily="34" charset="-120"/>
                <a:ea typeface="微軟正黑體" pitchFamily="34" charset="-120"/>
              </a:rPr>
              <a:t>String Functions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日期函式（</a:t>
            </a:r>
            <a:r>
              <a:rPr lang="en-US" altLang="zh-TW" dirty="0" smtClean="0">
                <a:latin typeface="微軟正黑體" pitchFamily="34" charset="-120"/>
                <a:ea typeface="微軟正黑體" pitchFamily="34" charset="-120"/>
              </a:rPr>
              <a:t>Date Functions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數學函式（</a:t>
            </a:r>
            <a:r>
              <a:rPr lang="en-US" altLang="zh-TW" dirty="0" smtClean="0">
                <a:latin typeface="微軟正黑體" pitchFamily="34" charset="-120"/>
                <a:ea typeface="微軟正黑體" pitchFamily="34" charset="-120"/>
              </a:rPr>
              <a:t>Math Functions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型別函式（</a:t>
            </a:r>
            <a:r>
              <a:rPr lang="en-US" altLang="zh-TW" dirty="0" smtClean="0">
                <a:latin typeface="微軟正黑體" pitchFamily="34" charset="-120"/>
                <a:ea typeface="微軟正黑體" pitchFamily="34" charset="-120"/>
              </a:rPr>
              <a:t>Type Functions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運算子（</a:t>
            </a:r>
            <a:r>
              <a:rPr lang="en-US" altLang="zh-TW" dirty="0" smtClean="0">
                <a:latin typeface="微軟正黑體" pitchFamily="34" charset="-120"/>
                <a:ea typeface="微軟正黑體" pitchFamily="34" charset="-120"/>
              </a:rPr>
              <a:t>Operators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邏輯運算子（</a:t>
            </a:r>
            <a:r>
              <a:rPr lang="en-US" altLang="zh-TW" dirty="0" smtClean="0">
                <a:latin typeface="微軟正黑體" pitchFamily="34" charset="-120"/>
                <a:ea typeface="微軟正黑體" pitchFamily="34" charset="-120"/>
              </a:rPr>
              <a:t>Logical Operators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數學運算子（</a:t>
            </a:r>
            <a:r>
              <a:rPr lang="en-US" altLang="zh-TW" dirty="0" smtClean="0">
                <a:latin typeface="微軟正黑體" pitchFamily="34" charset="-120"/>
                <a:ea typeface="微軟正黑體" pitchFamily="34" charset="-120"/>
              </a:rPr>
              <a:t>Arithmetic operators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群組運算子（</a:t>
            </a:r>
            <a:r>
              <a:rPr lang="en-US" altLang="zh-TW" dirty="0" smtClean="0">
                <a:latin typeface="微軟正黑體" pitchFamily="34" charset="-120"/>
                <a:ea typeface="微軟正黑體" pitchFamily="34" charset="-120"/>
              </a:rPr>
              <a:t>Grouping operators</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1329595"/>
          </a:xfrm>
        </p:spPr>
        <p:txBody>
          <a:bodyPr/>
          <a:lstStyle/>
          <a:p>
            <a:r>
              <a:rPr lang="zh-TW" altLang="en-US" dirty="0" smtClean="0">
                <a:latin typeface="微軟正黑體" pitchFamily="34" charset="-120"/>
                <a:ea typeface="微軟正黑體" pitchFamily="34" charset="-120"/>
              </a:rPr>
              <a:t>運算子</a:t>
            </a:r>
            <a:r>
              <a:rPr altLang="zh-TW" dirty="0" smtClean="0">
                <a:latin typeface="微軟正黑體" pitchFamily="34" charset="-120"/>
                <a:ea typeface="微軟正黑體" pitchFamily="34" charset="-120"/>
              </a:rPr>
              <a:t/>
            </a:r>
            <a:br>
              <a:rPr altLang="zh-TW" dirty="0" smtClean="0">
                <a:latin typeface="微軟正黑體" pitchFamily="34" charset="-120"/>
                <a:ea typeface="微軟正黑體" pitchFamily="34" charset="-120"/>
              </a:rPr>
            </a:br>
            <a:endParaRPr lang="zh-TW" altLang="en-US" dirty="0"/>
          </a:p>
        </p:txBody>
      </p:sp>
      <p:sp>
        <p:nvSpPr>
          <p:cNvPr id="3" name="內容版面配置區 2"/>
          <p:cNvSpPr>
            <a:spLocks noGrp="1"/>
          </p:cNvSpPr>
          <p:nvPr>
            <p:ph idx="1"/>
          </p:nvPr>
        </p:nvSpPr>
        <p:spPr>
          <a:xfrm>
            <a:off x="381000" y="1206403"/>
            <a:ext cx="8382000" cy="3594830"/>
          </a:xfrm>
        </p:spPr>
        <p:txBody>
          <a:bodyPr/>
          <a:lstStyle/>
          <a:p>
            <a:r>
              <a:rPr lang="zh-TW" altLang="en-US" dirty="0" smtClean="0">
                <a:latin typeface="微軟正黑體" pitchFamily="34" charset="-120"/>
                <a:ea typeface="微軟正黑體" pitchFamily="34" charset="-120"/>
              </a:rPr>
              <a:t>邏輯運算子</a:t>
            </a:r>
            <a:endParaRPr lang="en-US" altLang="zh-TW" dirty="0" smtClean="0">
              <a:latin typeface="微軟正黑體" pitchFamily="34" charset="-120"/>
              <a:ea typeface="微軟正黑體" pitchFamily="34" charset="-120"/>
            </a:endParaRPr>
          </a:p>
          <a:p>
            <a:pPr>
              <a:buNone/>
            </a:pPr>
            <a:r>
              <a:rPr lang="en-US" dirty="0" smtClean="0">
                <a:latin typeface="微軟正黑體" pitchFamily="34" charset="-120"/>
                <a:ea typeface="微軟正黑體" pitchFamily="34" charset="-120"/>
              </a:rPr>
              <a:t>	and, or, not, </a:t>
            </a:r>
            <a:r>
              <a:rPr lang="en-US" dirty="0" err="1" smtClean="0">
                <a:latin typeface="微軟正黑體" pitchFamily="34" charset="-120"/>
                <a:ea typeface="微軟正黑體" pitchFamily="34" charset="-120"/>
              </a:rPr>
              <a:t>eq</a:t>
            </a:r>
            <a:r>
              <a:rPr lang="en-US" dirty="0" smtClean="0">
                <a:latin typeface="微軟正黑體" pitchFamily="34" charset="-120"/>
                <a:ea typeface="微軟正黑體" pitchFamily="34" charset="-120"/>
              </a:rPr>
              <a:t> (=), ne (!=), </a:t>
            </a:r>
            <a:r>
              <a:rPr lang="en-US" dirty="0" err="1" smtClean="0">
                <a:latin typeface="微軟正黑體" pitchFamily="34" charset="-120"/>
                <a:ea typeface="微軟正黑體" pitchFamily="34" charset="-120"/>
              </a:rPr>
              <a:t>lt</a:t>
            </a:r>
            <a:r>
              <a:rPr lang="en-US" dirty="0" smtClean="0">
                <a:latin typeface="微軟正黑體" pitchFamily="34" charset="-120"/>
                <a:ea typeface="微軟正黑體" pitchFamily="34" charset="-120"/>
              </a:rPr>
              <a:t> (&lt;), </a:t>
            </a:r>
            <a:r>
              <a:rPr lang="en-US" dirty="0" err="1" smtClean="0">
                <a:latin typeface="微軟正黑體" pitchFamily="34" charset="-120"/>
                <a:ea typeface="微軟正黑體" pitchFamily="34" charset="-120"/>
              </a:rPr>
              <a:t>gt</a:t>
            </a:r>
            <a:r>
              <a:rPr lang="en-US" dirty="0" smtClean="0">
                <a:latin typeface="微軟正黑體" pitchFamily="34" charset="-120"/>
                <a:ea typeface="微軟正黑體" pitchFamily="34" charset="-120"/>
              </a:rPr>
              <a:t> (&gt;), le (&lt;=), </a:t>
            </a:r>
            <a:r>
              <a:rPr lang="en-US" dirty="0" err="1" smtClean="0">
                <a:latin typeface="微軟正黑體" pitchFamily="34" charset="-120"/>
                <a:ea typeface="微軟正黑體" pitchFamily="34" charset="-120"/>
              </a:rPr>
              <a:t>ge</a:t>
            </a:r>
            <a:r>
              <a:rPr lang="en-US" dirty="0" smtClean="0">
                <a:latin typeface="微軟正黑體" pitchFamily="34" charset="-120"/>
                <a:ea typeface="微軟正黑體" pitchFamily="34" charset="-120"/>
              </a:rPr>
              <a:t> (&gt;=)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數學運算子</a:t>
            </a:r>
            <a:endParaRPr lang="en-US" altLang="zh-TW" dirty="0" smtClean="0">
              <a:latin typeface="微軟正黑體" pitchFamily="34" charset="-120"/>
              <a:ea typeface="微軟正黑體" pitchFamily="34" charset="-120"/>
            </a:endParaRPr>
          </a:p>
          <a:p>
            <a:pPr>
              <a:buNone/>
            </a:pPr>
            <a:r>
              <a:rPr lang="en-US" alt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add (+), sub (-), </a:t>
            </a:r>
            <a:r>
              <a:rPr lang="en-US" dirty="0" err="1" smtClean="0">
                <a:latin typeface="微軟正黑體" pitchFamily="34" charset="-120"/>
                <a:ea typeface="微軟正黑體" pitchFamily="34" charset="-120"/>
              </a:rPr>
              <a:t>mul</a:t>
            </a:r>
            <a:r>
              <a:rPr lang="en-US" dirty="0" smtClean="0">
                <a:latin typeface="微軟正黑體" pitchFamily="34" charset="-120"/>
                <a:ea typeface="微軟正黑體" pitchFamily="34" charset="-120"/>
              </a:rPr>
              <a:t> (*), div (/), mod (</a:t>
            </a:r>
            <a:r>
              <a:rPr lang="zh-TW" altLang="en-US" dirty="0" smtClean="0">
                <a:latin typeface="微軟正黑體" pitchFamily="34" charset="-120"/>
                <a:ea typeface="微軟正黑體" pitchFamily="34" charset="-120"/>
              </a:rPr>
              <a:t>餘數</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群組運算子</a:t>
            </a:r>
            <a:endParaRPr lang="en-US" altLang="zh-TW" dirty="0" smtClean="0">
              <a:latin typeface="微軟正黑體" pitchFamily="34" charset="-120"/>
              <a:ea typeface="微軟正黑體" pitchFamily="34" charset="-120"/>
            </a:endParaRPr>
          </a:p>
          <a:p>
            <a:pPr>
              <a:buNone/>
            </a:pPr>
            <a:r>
              <a:rPr lang="en-US" altLang="zh-TW" dirty="0" smtClean="0">
                <a:latin typeface="微軟正黑體" pitchFamily="34" charset="-120"/>
                <a:ea typeface="微軟正黑體" pitchFamily="34" charset="-120"/>
              </a:rPr>
              <a:t>	( ) </a:t>
            </a:r>
            <a:r>
              <a:rPr lang="zh-TW" altLang="en-US" dirty="0" smtClean="0">
                <a:latin typeface="微軟正黑體" pitchFamily="34" charset="-120"/>
                <a:ea typeface="微軟正黑體" pitchFamily="34" charset="-120"/>
              </a:rPr>
              <a:t>用於控制優先順序</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latin typeface="微軟正黑體" pitchFamily="34" charset="-120"/>
                <a:ea typeface="微軟正黑體" pitchFamily="34" charset="-120"/>
              </a:rPr>
              <a:t>邏輯運算子語法範例參考</a:t>
            </a:r>
            <a:endParaRPr lang="zh-TW" altLang="en-US" dirty="0"/>
          </a:p>
        </p:txBody>
      </p:sp>
      <p:pic>
        <p:nvPicPr>
          <p:cNvPr id="4099" name="Picture 3"/>
          <p:cNvPicPr>
            <a:picLocks noChangeAspect="1" noChangeArrowheads="1"/>
          </p:cNvPicPr>
          <p:nvPr/>
        </p:nvPicPr>
        <p:blipFill>
          <a:blip r:embed="rId2"/>
          <a:srcRect/>
          <a:stretch>
            <a:fillRect/>
          </a:stretch>
        </p:blipFill>
        <p:spPr bwMode="auto">
          <a:xfrm>
            <a:off x="716692" y="1113988"/>
            <a:ext cx="7704910" cy="537004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latin typeface="微軟正黑體" pitchFamily="34" charset="-120"/>
                <a:ea typeface="微軟正黑體" pitchFamily="34" charset="-120"/>
              </a:rPr>
              <a:t>數學運算子語法範例參考</a:t>
            </a:r>
            <a:endParaRPr lang="zh-TW" altLang="en-US" dirty="0"/>
          </a:p>
        </p:txBody>
      </p:sp>
      <p:pic>
        <p:nvPicPr>
          <p:cNvPr id="5122" name="Picture 2"/>
          <p:cNvPicPr>
            <a:picLocks noChangeAspect="1" noChangeArrowheads="1"/>
          </p:cNvPicPr>
          <p:nvPr/>
        </p:nvPicPr>
        <p:blipFill>
          <a:blip r:embed="rId2"/>
          <a:srcRect/>
          <a:stretch>
            <a:fillRect/>
          </a:stretch>
        </p:blipFill>
        <p:spPr bwMode="auto">
          <a:xfrm>
            <a:off x="152400" y="1854200"/>
            <a:ext cx="8837613" cy="3149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不支援的查詢運算函式</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4216539"/>
          </a:xfrm>
        </p:spPr>
        <p:txBody>
          <a:bodyPr/>
          <a:lstStyle/>
          <a:p>
            <a:r>
              <a:rPr lang="zh-TW" altLang="en-US" dirty="0" smtClean="0">
                <a:latin typeface="微軟正黑體" pitchFamily="34" charset="-120"/>
                <a:ea typeface="微軟正黑體" pitchFamily="34" charset="-120"/>
              </a:rPr>
              <a:t>彙總函式 </a:t>
            </a:r>
            <a:r>
              <a:rPr lang="en-US" altLang="zh-TW" dirty="0" smtClean="0">
                <a:latin typeface="微軟正黑體" pitchFamily="34" charset="-120"/>
                <a:ea typeface="微軟正黑體" pitchFamily="34" charset="-120"/>
              </a:rPr>
              <a:t>(Aggregate Function)</a:t>
            </a:r>
          </a:p>
          <a:p>
            <a:pPr lvl="1"/>
            <a:r>
              <a:rPr lang="en-US" altLang="zh-TW" dirty="0" smtClean="0">
                <a:latin typeface="微軟正黑體" pitchFamily="34" charset="-120"/>
                <a:ea typeface="微軟正黑體" pitchFamily="34" charset="-120"/>
              </a:rPr>
              <a:t>sum</a:t>
            </a:r>
          </a:p>
          <a:p>
            <a:pPr lvl="1"/>
            <a:r>
              <a:rPr lang="en-US" altLang="zh-TW" dirty="0" smtClean="0">
                <a:latin typeface="微軟正黑體" pitchFamily="34" charset="-120"/>
                <a:ea typeface="微軟正黑體" pitchFamily="34" charset="-120"/>
              </a:rPr>
              <a:t>min</a:t>
            </a:r>
          </a:p>
          <a:p>
            <a:pPr lvl="1"/>
            <a:r>
              <a:rPr lang="en-US" altLang="zh-TW" dirty="0" smtClean="0">
                <a:latin typeface="微軟正黑體" pitchFamily="34" charset="-120"/>
                <a:ea typeface="微軟正黑體" pitchFamily="34" charset="-120"/>
              </a:rPr>
              <a:t>max</a:t>
            </a:r>
          </a:p>
          <a:p>
            <a:pPr lvl="1"/>
            <a:r>
              <a:rPr lang="en-US" altLang="zh-TW" dirty="0" err="1" smtClean="0">
                <a:latin typeface="微軟正黑體" pitchFamily="34" charset="-120"/>
                <a:ea typeface="微軟正黑體" pitchFamily="34" charset="-120"/>
              </a:rPr>
              <a:t>avg</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其他</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沒有定義 </a:t>
            </a:r>
            <a:r>
              <a:rPr lang="en-US" altLang="zh-TW" dirty="0" smtClean="0">
                <a:latin typeface="微軟正黑體" pitchFamily="34" charset="-120"/>
                <a:ea typeface="微軟正黑體" pitchFamily="34" charset="-120"/>
              </a:rPr>
              <a:t>ISNULL </a:t>
            </a:r>
            <a:r>
              <a:rPr lang="zh-TW" altLang="en-US" dirty="0" smtClean="0">
                <a:latin typeface="微軟正黑體" pitchFamily="34" charset="-120"/>
                <a:ea typeface="微軟正黑體" pitchFamily="34" charset="-120"/>
              </a:rPr>
              <a:t>和 </a:t>
            </a:r>
            <a:r>
              <a:rPr lang="en-US" altLang="zh-TW" dirty="0" smtClean="0">
                <a:latin typeface="微軟正黑體" pitchFamily="34" charset="-120"/>
                <a:ea typeface="微軟正黑體" pitchFamily="34" charset="-120"/>
              </a:rPr>
              <a:t>COALESCE </a:t>
            </a:r>
            <a:r>
              <a:rPr lang="zh-TW" altLang="en-US" dirty="0" smtClean="0">
                <a:latin typeface="微軟正黑體" pitchFamily="34" charset="-120"/>
                <a:ea typeface="微軟正黑體" pitchFamily="34" charset="-120"/>
              </a:rPr>
              <a:t>運算子</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但可用</a:t>
            </a:r>
            <a:r>
              <a:rPr lang="en-US" altLang="zh-TW" dirty="0" smtClean="0">
                <a:latin typeface="微軟正黑體" pitchFamily="34" charset="-120"/>
                <a:ea typeface="微軟正黑體" pitchFamily="34" charset="-120"/>
              </a:rPr>
              <a:t>null</a:t>
            </a:r>
            <a:r>
              <a:rPr lang="zh-TW" altLang="en-US" dirty="0" smtClean="0">
                <a:latin typeface="微軟正黑體" pitchFamily="34" charset="-120"/>
                <a:ea typeface="微軟正黑體" pitchFamily="34" charset="-120"/>
              </a:rPr>
              <a:t>進行比對</a:t>
            </a:r>
            <a:r>
              <a:rPr lang="en-US" altLang="zh-TW" dirty="0" smtClean="0">
                <a:latin typeface="微軟正黑體" pitchFamily="34" charset="-120"/>
                <a:ea typeface="微軟正黑體" pitchFamily="34" charset="-120"/>
              </a:rPr>
              <a:t>Employees?$filter=</a:t>
            </a:r>
            <a:r>
              <a:rPr lang="en-US" altLang="zh-TW" dirty="0" err="1" smtClean="0">
                <a:latin typeface="微軟正黑體" pitchFamily="34" charset="-120"/>
                <a:ea typeface="微軟正黑體" pitchFamily="34" charset="-120"/>
              </a:rPr>
              <a:t>HomePhone</a:t>
            </a:r>
            <a:r>
              <a:rPr lang="en-US" altLang="zh-TW" dirty="0" smtClean="0">
                <a:latin typeface="微軟正黑體" pitchFamily="34" charset="-120"/>
                <a:ea typeface="微軟正黑體" pitchFamily="34" charset="-120"/>
              </a:rPr>
              <a:t> </a:t>
            </a:r>
            <a:r>
              <a:rPr lang="en-US" altLang="zh-TW" dirty="0" smtClean="0">
                <a:solidFill>
                  <a:srgbClr val="FF0000"/>
                </a:solidFill>
                <a:latin typeface="微軟正黑體" pitchFamily="34" charset="-120"/>
                <a:ea typeface="微軟正黑體" pitchFamily="34" charset="-120"/>
              </a:rPr>
              <a:t>ne</a:t>
            </a:r>
            <a:r>
              <a:rPr lang="en-US" altLang="zh-TW" dirty="0" smtClean="0">
                <a:latin typeface="微軟正黑體" pitchFamily="34" charset="-120"/>
                <a:ea typeface="微軟正黑體" pitchFamily="34" charset="-120"/>
              </a:rPr>
              <a:t> </a:t>
            </a:r>
            <a:r>
              <a:rPr lang="en-US" altLang="zh-TW" dirty="0" smtClean="0">
                <a:solidFill>
                  <a:srgbClr val="FFFF00"/>
                </a:solidFill>
                <a:latin typeface="微軟正黑體" pitchFamily="34" charset="-120"/>
                <a:ea typeface="微軟正黑體" pitchFamily="34" charset="-120"/>
              </a:rPr>
              <a:t>null</a:t>
            </a:r>
            <a:endParaRPr lang="zh-TW" altLang="en-US" dirty="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118" y="897774"/>
            <a:ext cx="7858897" cy="1007225"/>
          </a:xfrm>
        </p:spPr>
        <p:txBody>
          <a:bodyPr/>
          <a:lstStyle/>
          <a:p>
            <a:r>
              <a:rPr lang="zh-TW" altLang="en-US" dirty="0" smtClean="0">
                <a:latin typeface="微軟正黑體" pitchFamily="34" charset="-120"/>
                <a:ea typeface="微軟正黑體" pitchFamily="34" charset="-120"/>
              </a:rPr>
              <a:t>系統查詢選項及運算子的運用</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
        <p:nvSpPr>
          <p:cNvPr id="6" name="內容版面配置區 2"/>
          <p:cNvSpPr txBox="1">
            <a:spLocks/>
          </p:cNvSpPr>
          <p:nvPr/>
        </p:nvSpPr>
        <p:spPr>
          <a:xfrm>
            <a:off x="1121994" y="3272512"/>
            <a:ext cx="6679903" cy="2283702"/>
          </a:xfrm>
          <a:prstGeom prst="rect">
            <a:avLst/>
          </a:prstGeom>
        </p:spPr>
        <p:txBody>
          <a:bodyPr vert="horz" wrap="square" lIns="0" tIns="0" rIns="0" bIns="0" rtlCol="0">
            <a:spAutoFit/>
          </a:bodyPr>
          <a:lstStyle/>
          <a:p>
            <a:pPr marL="463550" lvl="0" indent="-463550">
              <a:lnSpc>
                <a:spcPct val="90000"/>
              </a:lnSpc>
              <a:spcBef>
                <a:spcPct val="20000"/>
              </a:spcBef>
              <a:buSzPct val="120000"/>
              <a:buBlip>
                <a:blip r:embed="rId3"/>
              </a:buBlip>
            </a:pPr>
            <a:r>
              <a:rPr lang="en-US" altLang="zh-TW" sz="2800" dirty="0" smtClean="0">
                <a:latin typeface="微軟正黑體" pitchFamily="34" charset="-120"/>
                <a:ea typeface="微軟正黑體" pitchFamily="34" charset="-120"/>
              </a:rPr>
              <a:t>$expand</a:t>
            </a:r>
          </a:p>
          <a:p>
            <a:pPr marL="463550" lvl="0" indent="-463550">
              <a:lnSpc>
                <a:spcPct val="90000"/>
              </a:lnSpc>
              <a:spcBef>
                <a:spcPct val="20000"/>
              </a:spcBef>
              <a:buSzPct val="120000"/>
              <a:buBlip>
                <a:blip r:embed="rId3"/>
              </a:buBlip>
            </a:pPr>
            <a:r>
              <a:rPr lang="en-US" altLang="zh-TW" sz="2800" dirty="0" smtClean="0">
                <a:latin typeface="微軟正黑體" pitchFamily="34" charset="-120"/>
                <a:ea typeface="微軟正黑體" pitchFamily="34" charset="-120"/>
              </a:rPr>
              <a:t>$filter</a:t>
            </a:r>
          </a:p>
          <a:p>
            <a:pPr marL="463550" lvl="0" indent="-463550">
              <a:lnSpc>
                <a:spcPct val="90000"/>
              </a:lnSpc>
              <a:spcBef>
                <a:spcPct val="20000"/>
              </a:spcBef>
              <a:buSzPct val="120000"/>
              <a:buBlip>
                <a:blip r:embed="rId3"/>
              </a:buBlip>
            </a:pPr>
            <a:r>
              <a:rPr lang="en-US" altLang="zh-TW" sz="2800" dirty="0" smtClean="0">
                <a:latin typeface="微軟正黑體" pitchFamily="34" charset="-120"/>
                <a:ea typeface="微軟正黑體" pitchFamily="34" charset="-120"/>
              </a:rPr>
              <a:t>$</a:t>
            </a:r>
            <a:r>
              <a:rPr lang="en-US" altLang="zh-TW" sz="2800" dirty="0" err="1" smtClean="0">
                <a:latin typeface="微軟正黑體" pitchFamily="34" charset="-120"/>
                <a:ea typeface="微軟正黑體" pitchFamily="34" charset="-120"/>
              </a:rPr>
              <a:t>orderby</a:t>
            </a:r>
            <a:endParaRPr lang="en-US" altLang="zh-TW" sz="2800" dirty="0" smtClean="0">
              <a:latin typeface="微軟正黑體" pitchFamily="34" charset="-120"/>
              <a:ea typeface="微軟正黑體" pitchFamily="34" charset="-120"/>
            </a:endParaRPr>
          </a:p>
          <a:p>
            <a:pPr marL="463550" lvl="0" indent="-463550">
              <a:lnSpc>
                <a:spcPct val="90000"/>
              </a:lnSpc>
              <a:spcBef>
                <a:spcPct val="20000"/>
              </a:spcBef>
              <a:buSzPct val="120000"/>
              <a:buBlip>
                <a:blip r:embed="rId3"/>
              </a:buBlip>
            </a:pPr>
            <a:r>
              <a:rPr lang="en-US" altLang="zh-TW" sz="2800" dirty="0" smtClean="0">
                <a:latin typeface="微軟正黑體" pitchFamily="34" charset="-120"/>
                <a:ea typeface="微軟正黑體" pitchFamily="34" charset="-120"/>
              </a:rPr>
              <a:t>$skip</a:t>
            </a:r>
          </a:p>
          <a:p>
            <a:pPr marL="463550" lvl="0" indent="-463550">
              <a:lnSpc>
                <a:spcPct val="90000"/>
              </a:lnSpc>
              <a:spcBef>
                <a:spcPct val="20000"/>
              </a:spcBef>
              <a:buSzPct val="120000"/>
              <a:buBlip>
                <a:blip r:embed="rId3"/>
              </a:buBlip>
            </a:pPr>
            <a:r>
              <a:rPr lang="en-US" altLang="zh-TW" sz="2800" dirty="0" smtClean="0">
                <a:latin typeface="微軟正黑體" pitchFamily="34" charset="-120"/>
                <a:ea typeface="微軟正黑體" pitchFamily="34" charset="-120"/>
              </a:rPr>
              <a:t>$top</a:t>
            </a:r>
            <a:endParaRPr lang="en-US" altLang="zh-TW" sz="20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視覺化查詢工具</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4031873"/>
          </a:xfrm>
        </p:spPr>
        <p:txBody>
          <a:bodyPr/>
          <a:lstStyle/>
          <a:p>
            <a:r>
              <a:rPr lang="en-US" altLang="zh-TW" dirty="0" smtClean="0"/>
              <a:t>ADO.NET Data Services Viewer Tool</a:t>
            </a:r>
          </a:p>
          <a:p>
            <a:pPr>
              <a:buNone/>
            </a:pPr>
            <a:r>
              <a:rPr lang="en-US" altLang="zh-TW" dirty="0" smtClean="0"/>
              <a:t>	</a:t>
            </a:r>
            <a:r>
              <a:rPr lang="en-US" altLang="zh-TW" dirty="0" smtClean="0">
                <a:solidFill>
                  <a:srgbClr val="FFFF00"/>
                </a:solidFill>
              </a:rPr>
              <a:t>http://www.codeplex.com/DataServicesTool</a:t>
            </a:r>
          </a:p>
          <a:p>
            <a:r>
              <a:rPr lang="zh-TW" altLang="en-US" dirty="0" smtClean="0">
                <a:latin typeface="微軟正黑體" pitchFamily="34" charset="-120"/>
                <a:ea typeface="微軟正黑體" pitchFamily="34" charset="-120"/>
              </a:rPr>
              <a:t>功能</a:t>
            </a:r>
            <a:endParaRPr lang="en-US" altLang="zh-TW" dirty="0" smtClean="0">
              <a:latin typeface="微軟正黑體" pitchFamily="34" charset="-120"/>
              <a:ea typeface="微軟正黑體" pitchFamily="34" charset="-120"/>
            </a:endParaRPr>
          </a:p>
          <a:p>
            <a:pPr lvl="1"/>
            <a:r>
              <a:rPr lang="en-US" altLang="zh-TW" dirty="0" smtClean="0"/>
              <a:t>URL IntelliSense</a:t>
            </a:r>
          </a:p>
          <a:p>
            <a:pPr lvl="1"/>
            <a:r>
              <a:rPr lang="en-US" altLang="zh-TW" dirty="0" smtClean="0"/>
              <a:t>URL Tooltip</a:t>
            </a:r>
          </a:p>
          <a:p>
            <a:pPr lvl="1"/>
            <a:r>
              <a:rPr lang="en-US" altLang="zh-TW" dirty="0" smtClean="0"/>
              <a:t>Data Grid View</a:t>
            </a:r>
          </a:p>
          <a:p>
            <a:pPr lvl="1"/>
            <a:r>
              <a:rPr lang="en-US" altLang="zh-TW" dirty="0" smtClean="0"/>
              <a:t>XML Atom View</a:t>
            </a:r>
          </a:p>
          <a:p>
            <a:pPr lvl="1"/>
            <a:r>
              <a:rPr lang="en-US" altLang="zh-TW" dirty="0" smtClean="0"/>
              <a:t>Data Service Metadata View</a:t>
            </a:r>
            <a:endParaRPr lang="zh-TW" alt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latin typeface="微軟正黑體" pitchFamily="34" charset="-120"/>
                <a:ea typeface="微軟正黑體" pitchFamily="34" charset="-120"/>
              </a:rPr>
              <a:t>Data Services Viewer Tool</a:t>
            </a:r>
            <a:r>
              <a:rPr lang="zh-TW" altLang="en-US" dirty="0" smtClean="0">
                <a:latin typeface="微軟正黑體" pitchFamily="34" charset="-120"/>
                <a:ea typeface="微軟正黑體" pitchFamily="34" charset="-120"/>
              </a:rPr>
              <a:t>畫面</a:t>
            </a:r>
            <a:endParaRPr lang="zh-TW" altLang="en-US" dirty="0">
              <a:latin typeface="微軟正黑體" pitchFamily="34" charset="-120"/>
              <a:ea typeface="微軟正黑體" pitchFamily="34" charset="-120"/>
            </a:endParaRPr>
          </a:p>
        </p:txBody>
      </p:sp>
      <p:pic>
        <p:nvPicPr>
          <p:cNvPr id="6146" name="Picture 2"/>
          <p:cNvPicPr>
            <a:picLocks noChangeAspect="1" noChangeArrowheads="1"/>
          </p:cNvPicPr>
          <p:nvPr/>
        </p:nvPicPr>
        <p:blipFill>
          <a:blip r:embed="rId2"/>
          <a:srcRect/>
          <a:stretch>
            <a:fillRect/>
          </a:stretch>
        </p:blipFill>
        <p:spPr bwMode="auto">
          <a:xfrm>
            <a:off x="648820" y="1413248"/>
            <a:ext cx="7696745" cy="4812740"/>
          </a:xfrm>
          <a:prstGeom prst="rect">
            <a:avLst/>
          </a:prstGeom>
          <a:noFill/>
          <a:ln w="9525">
            <a:noFill/>
            <a:miter lim="800000"/>
            <a:headEnd/>
            <a:tailEnd/>
          </a:ln>
          <a:effec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118" y="897774"/>
            <a:ext cx="7858897" cy="1007225"/>
          </a:xfrm>
        </p:spPr>
        <p:txBody>
          <a:bodyPr/>
          <a:lstStyle/>
          <a:p>
            <a:r>
              <a:rPr altLang="zh-TW" dirty="0" smtClean="0">
                <a:latin typeface="微軟正黑體" pitchFamily="34" charset="-120"/>
                <a:ea typeface="微軟正黑體" pitchFamily="34" charset="-120"/>
              </a:rPr>
              <a:t>Viewer Tool</a:t>
            </a:r>
            <a:r>
              <a:rPr lang="zh-TW" altLang="en-US" dirty="0" smtClean="0">
                <a:latin typeface="微軟正黑體" pitchFamily="34" charset="-120"/>
                <a:ea typeface="微軟正黑體" pitchFamily="34" charset="-120"/>
              </a:rPr>
              <a:t>的運用</a:t>
            </a:r>
            <a:endParaRPr lang="en-US" dirty="0">
              <a:latin typeface="微軟正黑體" pitchFamily="34" charset="-120"/>
              <a:ea typeface="微軟正黑體" pitchFamily="34" charset="-120"/>
            </a:endParaRPr>
          </a:p>
        </p:txBody>
      </p:sp>
      <p:sp>
        <p:nvSpPr>
          <p:cNvPr id="4" name="Text Placeholder 3"/>
          <p:cNvSpPr>
            <a:spLocks noGrp="1"/>
          </p:cNvSpPr>
          <p:nvPr>
            <p:ph type="body" sz="quarter" idx="10"/>
          </p:nvPr>
        </p:nvSpPr>
        <p:spPr/>
        <p:txBody>
          <a:bodyPr/>
          <a:lstStyle/>
          <a:p>
            <a:r>
              <a:rPr lang="en-US" dirty="0" smtClean="0">
                <a:latin typeface="微軟正黑體" pitchFamily="34" charset="-120"/>
                <a:ea typeface="微軟正黑體" pitchFamily="34" charset="-120"/>
              </a:rPr>
              <a:t>demo</a:t>
            </a:r>
            <a:endParaRPr 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553998"/>
          </a:xfrm>
        </p:spPr>
        <p:txBody>
          <a:bodyPr/>
          <a:lstStyle/>
          <a:p>
            <a:r>
              <a:rPr lang="zh-TW" altLang="en-US" sz="4000" dirty="0" smtClean="0">
                <a:latin typeface="微軟正黑體" pitchFamily="34" charset="-120"/>
                <a:ea typeface="微軟正黑體" pitchFamily="34" charset="-120"/>
              </a:rPr>
              <a:t>分析傳統</a:t>
            </a:r>
            <a:r>
              <a:rPr altLang="zh-TW" sz="4000" dirty="0" smtClean="0">
                <a:latin typeface="微軟正黑體" pitchFamily="34" charset="-120"/>
                <a:ea typeface="微軟正黑體" pitchFamily="34" charset="-120"/>
              </a:rPr>
              <a:t>Web 1.0  to RIA</a:t>
            </a:r>
            <a:r>
              <a:rPr lang="zh-TW" altLang="en-US" sz="4000" dirty="0" smtClean="0">
                <a:latin typeface="微軟正黑體" pitchFamily="34" charset="-120"/>
                <a:ea typeface="微軟正黑體" pitchFamily="34" charset="-120"/>
              </a:rPr>
              <a:t>運作模式</a:t>
            </a:r>
            <a:endParaRPr lang="zh-TW" altLang="en-US" sz="4000"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2474524"/>
          </a:xfrm>
        </p:spPr>
        <p:txBody>
          <a:bodyPr/>
          <a:lstStyle/>
          <a:p>
            <a:r>
              <a:rPr lang="en-US" altLang="zh-TW" dirty="0" smtClean="0"/>
              <a:t>Web 1.0</a:t>
            </a:r>
          </a:p>
          <a:p>
            <a:pPr>
              <a:buNone/>
            </a:pPr>
            <a:r>
              <a:rPr lang="en-US" altLang="zh-TW" dirty="0" smtClean="0"/>
              <a:t>	 </a:t>
            </a:r>
            <a:r>
              <a:rPr lang="zh-TW" altLang="en-US" dirty="0" smtClean="0"/>
              <a:t>（</a:t>
            </a:r>
            <a:r>
              <a:rPr lang="en-US" altLang="zh-TW" dirty="0" smtClean="0">
                <a:solidFill>
                  <a:srgbClr val="FFFF00"/>
                </a:solidFill>
              </a:rPr>
              <a:t>Presentation + Behavior + Data</a:t>
            </a:r>
            <a:r>
              <a:rPr lang="zh-TW" altLang="en-US" dirty="0" smtClean="0">
                <a:solidFill>
                  <a:schemeClr val="tx1">
                    <a:lumMod val="95000"/>
                  </a:schemeClr>
                </a:solidFill>
              </a:rPr>
              <a:t>）</a:t>
            </a:r>
            <a:endParaRPr lang="en-US" altLang="zh-TW" dirty="0" smtClean="0">
              <a:solidFill>
                <a:schemeClr val="tx1">
                  <a:lumMod val="95000"/>
                </a:schemeClr>
              </a:solidFill>
            </a:endParaRPr>
          </a:p>
          <a:p>
            <a:r>
              <a:rPr lang="en-US" altLang="zh-TW" dirty="0" smtClean="0"/>
              <a:t>RIA </a:t>
            </a:r>
            <a:r>
              <a:rPr lang="zh-TW" altLang="en-US" dirty="0" smtClean="0"/>
              <a:t>（</a:t>
            </a:r>
            <a:r>
              <a:rPr lang="en-US" altLang="zh-TW" dirty="0" smtClean="0"/>
              <a:t>Silverlight </a:t>
            </a:r>
            <a:r>
              <a:rPr lang="zh-TW" altLang="en-US" dirty="0" smtClean="0"/>
              <a:t>、 </a:t>
            </a:r>
            <a:r>
              <a:rPr lang="en-US" altLang="zh-TW" dirty="0" smtClean="0"/>
              <a:t>AJAX</a:t>
            </a:r>
            <a:r>
              <a:rPr lang="zh-TW" altLang="en-US" dirty="0" smtClean="0"/>
              <a:t>）</a:t>
            </a:r>
            <a:endParaRPr lang="en-US" altLang="zh-TW" dirty="0" smtClean="0"/>
          </a:p>
          <a:p>
            <a:pPr lvl="1"/>
            <a:r>
              <a:rPr lang="zh-TW" altLang="en-US" dirty="0" smtClean="0"/>
              <a:t>（</a:t>
            </a:r>
            <a:r>
              <a:rPr lang="en-US" altLang="zh-TW" dirty="0" smtClean="0"/>
              <a:t>Presentation + Behavior </a:t>
            </a:r>
            <a:r>
              <a:rPr lang="zh-TW" altLang="en-US" dirty="0" smtClean="0"/>
              <a:t>）</a:t>
            </a:r>
            <a:r>
              <a:rPr lang="en-US" dirty="0" smtClean="0">
                <a:sym typeface="Wingdings"/>
              </a:rPr>
              <a:t> </a:t>
            </a:r>
            <a:r>
              <a:rPr lang="en-US" dirty="0" smtClean="0">
                <a:solidFill>
                  <a:srgbClr val="FFFF00"/>
                </a:solidFill>
                <a:sym typeface="Wingdings"/>
              </a:rPr>
              <a:t></a:t>
            </a:r>
            <a:r>
              <a:rPr lang="en-US" altLang="zh-TW" dirty="0" smtClean="0"/>
              <a:t>  Data</a:t>
            </a:r>
          </a:p>
          <a:p>
            <a:pPr lvl="1"/>
            <a:r>
              <a:rPr lang="en-US" altLang="zh-TW" dirty="0" smtClean="0"/>
              <a:t>But, what’s </a:t>
            </a:r>
            <a:r>
              <a:rPr lang="en-US" dirty="0" smtClean="0">
                <a:solidFill>
                  <a:srgbClr val="FFFF00"/>
                </a:solidFill>
                <a:sym typeface="Wingdings"/>
              </a:rPr>
              <a:t> </a:t>
            </a:r>
            <a:r>
              <a:rPr lang="zh-TW" altLang="en-US" dirty="0" smtClean="0">
                <a:solidFill>
                  <a:srgbClr val="FFFF00"/>
                </a:solidFill>
                <a:sym typeface="Wingdings"/>
              </a:rPr>
              <a:t>？</a:t>
            </a:r>
          </a:p>
        </p:txBody>
      </p:sp>
      <p:pic>
        <p:nvPicPr>
          <p:cNvPr id="4" name="圖片 3" descr="http://www.microsoft.com/uk/remix08/images/speakers/mflasko.jpg"/>
          <p:cNvPicPr/>
          <p:nvPr/>
        </p:nvPicPr>
        <p:blipFill>
          <a:blip r:embed="rId2"/>
          <a:srcRect/>
          <a:stretch>
            <a:fillRect/>
          </a:stretch>
        </p:blipFill>
        <p:spPr bwMode="auto">
          <a:xfrm>
            <a:off x="1015736" y="4826155"/>
            <a:ext cx="971550" cy="1200150"/>
          </a:xfrm>
          <a:prstGeom prst="rect">
            <a:avLst/>
          </a:prstGeom>
          <a:noFill/>
          <a:ln w="9525">
            <a:solidFill>
              <a:srgbClr val="FFFFFF"/>
            </a:solidFill>
            <a:miter lim="800000"/>
            <a:headEnd/>
            <a:tailEnd/>
          </a:ln>
        </p:spPr>
      </p:pic>
      <p:sp>
        <p:nvSpPr>
          <p:cNvPr id="5" name="文字方塊 4"/>
          <p:cNvSpPr txBox="1"/>
          <p:nvPr/>
        </p:nvSpPr>
        <p:spPr>
          <a:xfrm>
            <a:off x="2262752" y="5331417"/>
            <a:ext cx="5811864" cy="646331"/>
          </a:xfrm>
          <a:prstGeom prst="rect">
            <a:avLst/>
          </a:prstGeom>
          <a:noFill/>
        </p:spPr>
        <p:txBody>
          <a:bodyPr wrap="square" rtlCol="0">
            <a:spAutoFit/>
          </a:bodyPr>
          <a:lstStyle/>
          <a:p>
            <a:r>
              <a:rPr lang="en-US" altLang="zh-TW" dirty="0" smtClean="0">
                <a:solidFill>
                  <a:srgbClr val="FFFF00"/>
                </a:solidFill>
                <a:latin typeface="+mn-ea"/>
              </a:rPr>
              <a:t>Mike </a:t>
            </a:r>
            <a:r>
              <a:rPr lang="en-US" altLang="zh-TW" dirty="0" err="1" smtClean="0">
                <a:solidFill>
                  <a:srgbClr val="FFFF00"/>
                </a:solidFill>
                <a:latin typeface="+mn-ea"/>
              </a:rPr>
              <a:t>Flasko</a:t>
            </a:r>
            <a:r>
              <a:rPr lang="en-US" altLang="zh-TW" dirty="0" smtClean="0">
                <a:latin typeface="+mn-ea"/>
              </a:rPr>
              <a:t>,</a:t>
            </a:r>
            <a:r>
              <a:rPr lang="en-US" dirty="0" smtClean="0">
                <a:latin typeface="+mn-ea"/>
              </a:rPr>
              <a:t> PM, ADO.NET Data Services Framework</a:t>
            </a:r>
            <a:endParaRPr lang="zh-TW" altLang="en-US" dirty="0" smtClean="0">
              <a:latin typeface="+mn-ea"/>
            </a:endParaRPr>
          </a:p>
          <a:p>
            <a:endParaRPr lang="zh-TW" alt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LINQ to ADO.NET Data Services</a:t>
            </a:r>
            <a:endParaRPr lang="zh-TW" altLang="en-US" dirty="0"/>
          </a:p>
        </p:txBody>
      </p:sp>
      <p:sp>
        <p:nvSpPr>
          <p:cNvPr id="3" name="內容版面配置區 2"/>
          <p:cNvSpPr>
            <a:spLocks noGrp="1"/>
          </p:cNvSpPr>
          <p:nvPr>
            <p:ph idx="1"/>
          </p:nvPr>
        </p:nvSpPr>
        <p:spPr>
          <a:xfrm>
            <a:off x="381000" y="1412875"/>
            <a:ext cx="8382000" cy="443198"/>
          </a:xfrm>
        </p:spPr>
        <p:txBody>
          <a:bodyPr/>
          <a:lstStyle/>
          <a:p>
            <a:r>
              <a:rPr lang="zh-TW" altLang="en-US" dirty="0" smtClean="0">
                <a:latin typeface="微軟正黑體" pitchFamily="34" charset="-120"/>
                <a:ea typeface="微軟正黑體" pitchFamily="34" charset="-120"/>
              </a:rPr>
              <a:t>支援</a:t>
            </a:r>
            <a:r>
              <a:rPr lang="en-US" altLang="zh-TW" dirty="0" smtClean="0">
                <a:latin typeface="微軟正黑體" pitchFamily="34" charset="-120"/>
                <a:ea typeface="微軟正黑體" pitchFamily="34" charset="-120"/>
              </a:rPr>
              <a:t>Language  Integrated Query </a:t>
            </a:r>
            <a:r>
              <a:rPr lang="zh-TW" altLang="en-US" dirty="0" smtClean="0">
                <a:latin typeface="微軟正黑體" pitchFamily="34" charset="-120"/>
                <a:ea typeface="微軟正黑體" pitchFamily="34" charset="-120"/>
              </a:rPr>
              <a:t>查詢</a:t>
            </a:r>
            <a:endParaRPr lang="en-US" altLang="zh-TW" dirty="0" smtClean="0">
              <a:latin typeface="微軟正黑體" pitchFamily="34" charset="-120"/>
              <a:ea typeface="微軟正黑體" pitchFamily="34" charset="-120"/>
            </a:endParaRPr>
          </a:p>
        </p:txBody>
      </p:sp>
      <p:pic>
        <p:nvPicPr>
          <p:cNvPr id="9218" name="Picture 2"/>
          <p:cNvPicPr>
            <a:picLocks noChangeAspect="1" noChangeArrowheads="1"/>
          </p:cNvPicPr>
          <p:nvPr/>
        </p:nvPicPr>
        <p:blipFill>
          <a:blip r:embed="rId2"/>
          <a:srcRect/>
          <a:stretch>
            <a:fillRect/>
          </a:stretch>
        </p:blipFill>
        <p:spPr bwMode="auto">
          <a:xfrm>
            <a:off x="366163" y="2175162"/>
            <a:ext cx="8500389" cy="2463340"/>
          </a:xfrm>
          <a:prstGeom prst="rect">
            <a:avLst/>
          </a:prstGeom>
          <a:noFill/>
          <a:ln w="9525">
            <a:noFill/>
            <a:miter lim="800000"/>
            <a:headEnd/>
            <a:tailEnd/>
          </a:ln>
          <a:effectLst/>
        </p:spPr>
      </p:pic>
      <p:sp>
        <p:nvSpPr>
          <p:cNvPr id="6" name="矩形 5"/>
          <p:cNvSpPr/>
          <p:nvPr/>
        </p:nvSpPr>
        <p:spPr bwMode="auto">
          <a:xfrm>
            <a:off x="415635" y="2776451"/>
            <a:ext cx="3690851" cy="681644"/>
          </a:xfrm>
          <a:prstGeom prst="rect">
            <a:avLst/>
          </a:prstGeom>
          <a:noFill/>
          <a:ln w="38100">
            <a:solidFill>
              <a:srgbClr val="FF0000"/>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99" y="650928"/>
            <a:ext cx="8623679" cy="1254071"/>
          </a:xfrm>
        </p:spPr>
        <p:txBody>
          <a:bodyPr/>
          <a:lstStyle/>
          <a:p>
            <a:pPr algn="ctr"/>
            <a:r>
              <a:rPr lang="zh-TW" altLang="en-US" dirty="0" smtClean="0">
                <a:latin typeface="微軟正黑體" pitchFamily="34" charset="-120"/>
                <a:ea typeface="微軟正黑體" pitchFamily="34" charset="-120"/>
              </a:rPr>
              <a:t>各種應用程式</a:t>
            </a:r>
            <a:r>
              <a:rPr altLang="zh-TW" dirty="0" smtClean="0">
                <a:latin typeface="微軟正黑體" pitchFamily="34" charset="-120"/>
                <a:ea typeface="微軟正黑體" pitchFamily="34" charset="-120"/>
              </a:rPr>
              <a:t/>
            </a:r>
            <a:br>
              <a:rPr altLang="zh-TW"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存取</a:t>
            </a:r>
            <a:r>
              <a:rPr lang="en-GB"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服務</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6858000" y="1295400"/>
            <a:ext cx="2143108" cy="5072098"/>
          </a:xfrm>
          <a:prstGeom prst="round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a:p>
        </p:txBody>
      </p:sp>
      <p:sp>
        <p:nvSpPr>
          <p:cNvPr id="23" name="Rounded Rectangle 22"/>
          <p:cNvSpPr/>
          <p:nvPr/>
        </p:nvSpPr>
        <p:spPr>
          <a:xfrm>
            <a:off x="4643470" y="1285860"/>
            <a:ext cx="2143108" cy="5072098"/>
          </a:xfrm>
          <a:prstGeom prst="round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a:p>
        </p:txBody>
      </p:sp>
      <p:sp>
        <p:nvSpPr>
          <p:cNvPr id="22" name="Rounded Rectangle 21"/>
          <p:cNvSpPr/>
          <p:nvPr/>
        </p:nvSpPr>
        <p:spPr>
          <a:xfrm>
            <a:off x="2438400" y="1295400"/>
            <a:ext cx="2143108" cy="5072098"/>
          </a:xfrm>
          <a:prstGeom prst="round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a:p>
        </p:txBody>
      </p:sp>
      <p:sp>
        <p:nvSpPr>
          <p:cNvPr id="5125" name="Title 1"/>
          <p:cNvSpPr>
            <a:spLocks noGrp="1"/>
          </p:cNvSpPr>
          <p:nvPr>
            <p:ph type="title"/>
          </p:nvPr>
        </p:nvSpPr>
        <p:spPr>
          <a:xfrm>
            <a:off x="221673" y="228600"/>
            <a:ext cx="8506691" cy="553998"/>
          </a:xfrm>
        </p:spPr>
        <p:txBody>
          <a:bodyPr/>
          <a:lstStyle/>
          <a:p>
            <a:r>
              <a:rPr lang="zh-TW" altLang="en-US" sz="4000" dirty="0" smtClean="0">
                <a:latin typeface="微軟正黑體" pitchFamily="34" charset="-120"/>
                <a:ea typeface="微軟正黑體" pitchFamily="34" charset="-120"/>
              </a:rPr>
              <a:t>適用</a:t>
            </a:r>
            <a:r>
              <a:rPr altLang="zh-TW" sz="4000" dirty="0" smtClean="0">
                <a:latin typeface="微軟正黑體" pitchFamily="34" charset="-120"/>
                <a:ea typeface="微軟正黑體" pitchFamily="34" charset="-120"/>
              </a:rPr>
              <a:t>Data Services</a:t>
            </a:r>
            <a:r>
              <a:rPr lang="zh-TW" altLang="en-US" sz="4000" dirty="0" smtClean="0">
                <a:latin typeface="微軟正黑體" pitchFamily="34" charset="-120"/>
                <a:ea typeface="微軟正黑體" pitchFamily="34" charset="-120"/>
              </a:rPr>
              <a:t>的應用程式類型</a:t>
            </a:r>
            <a:endParaRPr lang="en-US" sz="4000" dirty="0" smtClean="0">
              <a:latin typeface="微軟正黑體" pitchFamily="34" charset="-120"/>
              <a:ea typeface="微軟正黑體" pitchFamily="34" charset="-120"/>
            </a:endParaRPr>
          </a:p>
        </p:txBody>
      </p:sp>
      <p:sp>
        <p:nvSpPr>
          <p:cNvPr id="15" name="Rounded Rectangle 14"/>
          <p:cNvSpPr/>
          <p:nvPr/>
        </p:nvSpPr>
        <p:spPr>
          <a:xfrm>
            <a:off x="214282" y="1285860"/>
            <a:ext cx="2143108" cy="5072098"/>
          </a:xfrm>
          <a:prstGeom prst="round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a:p>
        </p:txBody>
      </p:sp>
      <p:grpSp>
        <p:nvGrpSpPr>
          <p:cNvPr id="2" name="Group 84"/>
          <p:cNvGrpSpPr>
            <a:grpSpLocks/>
          </p:cNvGrpSpPr>
          <p:nvPr/>
        </p:nvGrpSpPr>
        <p:grpSpPr bwMode="auto">
          <a:xfrm>
            <a:off x="274638" y="1714500"/>
            <a:ext cx="2000250" cy="2143125"/>
            <a:chOff x="274442" y="1714488"/>
            <a:chExt cx="2000264" cy="2143140"/>
          </a:xfrm>
        </p:grpSpPr>
        <p:sp>
          <p:nvSpPr>
            <p:cNvPr id="32" name="Rounded Rectangle 31"/>
            <p:cNvSpPr/>
            <p:nvPr/>
          </p:nvSpPr>
          <p:spPr>
            <a:xfrm>
              <a:off x="274442" y="1714488"/>
              <a:ext cx="2000264" cy="2143140"/>
            </a:xfrm>
            <a:prstGeom prst="roundRect">
              <a:avLst>
                <a:gd name="adj" fmla="val 10051"/>
              </a:avLst>
            </a:prstGeom>
            <a:solidFill>
              <a:schemeClr val="tx1"/>
            </a:solidFill>
            <a:ln w="317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60" name="Picture 4"/>
            <p:cNvPicPr>
              <a:picLocks noChangeAspect="1" noChangeArrowheads="1"/>
            </p:cNvPicPr>
            <p:nvPr/>
          </p:nvPicPr>
          <p:blipFill>
            <a:blip r:embed="rId3">
              <a:clrChange>
                <a:clrFrom>
                  <a:srgbClr val="FFA3B1"/>
                </a:clrFrom>
                <a:clrTo>
                  <a:srgbClr val="FFA3B1">
                    <a:alpha val="0"/>
                  </a:srgbClr>
                </a:clrTo>
              </a:clrChange>
            </a:blip>
            <a:srcRect/>
            <a:stretch>
              <a:fillRect/>
            </a:stretch>
          </p:blipFill>
          <p:spPr bwMode="auto">
            <a:xfrm>
              <a:off x="306074" y="2337648"/>
              <a:ext cx="618061" cy="570518"/>
            </a:xfrm>
            <a:prstGeom prst="rect">
              <a:avLst/>
            </a:prstGeom>
            <a:noFill/>
            <a:ln w="9525">
              <a:noFill/>
              <a:miter lim="800000"/>
              <a:headEnd/>
              <a:tailEnd/>
            </a:ln>
          </p:spPr>
        </p:pic>
        <p:pic>
          <p:nvPicPr>
            <p:cNvPr id="5161"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1631764" y="2214554"/>
              <a:ext cx="553491" cy="713713"/>
            </a:xfrm>
            <a:prstGeom prst="rect">
              <a:avLst/>
            </a:prstGeom>
            <a:noFill/>
            <a:ln w="9525">
              <a:noFill/>
              <a:miter lim="800000"/>
              <a:headEnd/>
              <a:tailEnd/>
            </a:ln>
          </p:spPr>
        </p:pic>
        <p:cxnSp>
          <p:nvCxnSpPr>
            <p:cNvPr id="35" name="Curved Connector 7"/>
            <p:cNvCxnSpPr/>
            <p:nvPr/>
          </p:nvCxnSpPr>
          <p:spPr>
            <a:xfrm>
              <a:off x="917383" y="2428868"/>
              <a:ext cx="642943" cy="1588"/>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7"/>
            <p:cNvCxnSpPr/>
            <p:nvPr/>
          </p:nvCxnSpPr>
          <p:spPr>
            <a:xfrm>
              <a:off x="917383" y="2786059"/>
              <a:ext cx="642943" cy="1587"/>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ular Callout 36"/>
            <p:cNvSpPr/>
            <p:nvPr/>
          </p:nvSpPr>
          <p:spPr>
            <a:xfrm>
              <a:off x="488755" y="1785927"/>
              <a:ext cx="1571636" cy="357189"/>
            </a:xfrm>
            <a:prstGeom prst="wedgeRectCallout">
              <a:avLst>
                <a:gd name="adj1" fmla="val -14709"/>
                <a:gd name="adj2" fmla="val 75974"/>
              </a:avLst>
            </a:prstGeom>
            <a:solidFill>
              <a:schemeClr val="bg2">
                <a:alpha val="29000"/>
              </a:schemeClr>
            </a:solidFill>
            <a:ln>
              <a:solidFill>
                <a:schemeClr val="accent2">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400" dirty="0">
                  <a:solidFill>
                    <a:schemeClr val="tx1">
                      <a:lumMod val="10000"/>
                    </a:schemeClr>
                  </a:solidFill>
                </a:rPr>
                <a:t>HTML + </a:t>
              </a:r>
              <a:r>
                <a:rPr lang="en-US" sz="1400" dirty="0" err="1">
                  <a:solidFill>
                    <a:schemeClr val="tx1">
                      <a:lumMod val="10000"/>
                    </a:schemeClr>
                  </a:solidFill>
                </a:rPr>
                <a:t>Javascript</a:t>
              </a:r>
              <a:endParaRPr lang="en-US" sz="1400" dirty="0">
                <a:solidFill>
                  <a:schemeClr val="tx1">
                    <a:lumMod val="10000"/>
                  </a:schemeClr>
                </a:solidFill>
              </a:endParaRPr>
            </a:p>
          </p:txBody>
        </p:sp>
        <p:sp>
          <p:nvSpPr>
            <p:cNvPr id="38" name="Rectangular Callout 37"/>
            <p:cNvSpPr/>
            <p:nvPr/>
          </p:nvSpPr>
          <p:spPr>
            <a:xfrm>
              <a:off x="417318" y="3000372"/>
              <a:ext cx="1571636" cy="357191"/>
            </a:xfrm>
            <a:prstGeom prst="wedgeRectCallout">
              <a:avLst>
                <a:gd name="adj1" fmla="val 12724"/>
                <a:gd name="adj2" fmla="val -78380"/>
              </a:avLst>
            </a:prstGeom>
            <a:solidFill>
              <a:schemeClr val="bg2">
                <a:alpha val="29000"/>
              </a:schemeClr>
            </a:solidFill>
            <a:ln>
              <a:solidFill>
                <a:schemeClr val="accent4">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400" dirty="0">
                  <a:solidFill>
                    <a:schemeClr val="tx1">
                      <a:lumMod val="10000"/>
                    </a:schemeClr>
                  </a:solidFill>
                </a:rPr>
                <a:t>Data (XML, etc)</a:t>
              </a:r>
            </a:p>
          </p:txBody>
        </p:sp>
      </p:grpSp>
      <p:grpSp>
        <p:nvGrpSpPr>
          <p:cNvPr id="3" name="Group 85"/>
          <p:cNvGrpSpPr>
            <a:grpSpLocks/>
          </p:cNvGrpSpPr>
          <p:nvPr/>
        </p:nvGrpSpPr>
        <p:grpSpPr bwMode="auto">
          <a:xfrm>
            <a:off x="2487613" y="1714500"/>
            <a:ext cx="2000250" cy="2143125"/>
            <a:chOff x="2488266" y="1714488"/>
            <a:chExt cx="2000264" cy="2143140"/>
          </a:xfrm>
        </p:grpSpPr>
        <p:sp>
          <p:nvSpPr>
            <p:cNvPr id="79" name="Rounded Rectangle 78"/>
            <p:cNvSpPr/>
            <p:nvPr/>
          </p:nvSpPr>
          <p:spPr>
            <a:xfrm>
              <a:off x="2488266" y="1714488"/>
              <a:ext cx="2000264" cy="2143140"/>
            </a:xfrm>
            <a:prstGeom prst="roundRect">
              <a:avLst>
                <a:gd name="adj" fmla="val 10051"/>
              </a:avLst>
            </a:prstGeom>
            <a:solidFill>
              <a:schemeClr val="tx1"/>
            </a:solidFill>
            <a:ln w="317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53" name="Picture 4"/>
            <p:cNvPicPr>
              <a:picLocks noChangeAspect="1" noChangeArrowheads="1"/>
            </p:cNvPicPr>
            <p:nvPr/>
          </p:nvPicPr>
          <p:blipFill>
            <a:blip r:embed="rId3">
              <a:clrChange>
                <a:clrFrom>
                  <a:srgbClr val="FFA3B1"/>
                </a:clrFrom>
                <a:clrTo>
                  <a:srgbClr val="FFA3B1">
                    <a:alpha val="0"/>
                  </a:srgbClr>
                </a:clrTo>
              </a:clrChange>
            </a:blip>
            <a:srcRect/>
            <a:stretch>
              <a:fillRect/>
            </a:stretch>
          </p:blipFill>
          <p:spPr bwMode="auto">
            <a:xfrm>
              <a:off x="2519898" y="2337648"/>
              <a:ext cx="618061" cy="570518"/>
            </a:xfrm>
            <a:prstGeom prst="rect">
              <a:avLst/>
            </a:prstGeom>
            <a:noFill/>
            <a:ln w="9525">
              <a:noFill/>
              <a:miter lim="800000"/>
              <a:headEnd/>
              <a:tailEnd/>
            </a:ln>
          </p:spPr>
        </p:pic>
        <p:pic>
          <p:nvPicPr>
            <p:cNvPr id="5154"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3845588" y="2214554"/>
              <a:ext cx="553491" cy="713713"/>
            </a:xfrm>
            <a:prstGeom prst="rect">
              <a:avLst/>
            </a:prstGeom>
            <a:noFill/>
            <a:ln w="9525">
              <a:noFill/>
              <a:miter lim="800000"/>
              <a:headEnd/>
              <a:tailEnd/>
            </a:ln>
          </p:spPr>
        </p:pic>
        <p:cxnSp>
          <p:nvCxnSpPr>
            <p:cNvPr id="42" name="Curved Connector 7"/>
            <p:cNvCxnSpPr/>
            <p:nvPr/>
          </p:nvCxnSpPr>
          <p:spPr>
            <a:xfrm>
              <a:off x="3131207" y="2428868"/>
              <a:ext cx="642943" cy="1588"/>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7"/>
            <p:cNvCxnSpPr/>
            <p:nvPr/>
          </p:nvCxnSpPr>
          <p:spPr>
            <a:xfrm>
              <a:off x="3131207" y="2786059"/>
              <a:ext cx="642943" cy="1587"/>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ular Callout 43"/>
            <p:cNvSpPr/>
            <p:nvPr/>
          </p:nvSpPr>
          <p:spPr>
            <a:xfrm>
              <a:off x="2702579" y="1785927"/>
              <a:ext cx="1571636" cy="357189"/>
            </a:xfrm>
            <a:prstGeom prst="wedgeRectCallout">
              <a:avLst>
                <a:gd name="adj1" fmla="val -14709"/>
                <a:gd name="adj2" fmla="val 75974"/>
              </a:avLst>
            </a:prstGeom>
            <a:solidFill>
              <a:schemeClr val="bg2">
                <a:alpha val="29000"/>
              </a:schemeClr>
            </a:solidFill>
            <a:ln>
              <a:solidFill>
                <a:schemeClr val="accent2">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400" dirty="0">
                  <a:solidFill>
                    <a:schemeClr val="tx1">
                      <a:lumMod val="10000"/>
                    </a:schemeClr>
                  </a:solidFill>
                </a:rPr>
                <a:t>DLL + XAML</a:t>
              </a:r>
            </a:p>
          </p:txBody>
        </p:sp>
        <p:sp>
          <p:nvSpPr>
            <p:cNvPr id="45" name="Rectangular Callout 44"/>
            <p:cNvSpPr/>
            <p:nvPr/>
          </p:nvSpPr>
          <p:spPr>
            <a:xfrm>
              <a:off x="2631142" y="3000372"/>
              <a:ext cx="1571636" cy="357191"/>
            </a:xfrm>
            <a:prstGeom prst="wedgeRectCallout">
              <a:avLst>
                <a:gd name="adj1" fmla="val 12724"/>
                <a:gd name="adj2" fmla="val -78380"/>
              </a:avLst>
            </a:prstGeom>
            <a:solidFill>
              <a:schemeClr val="bg2">
                <a:alpha val="29000"/>
              </a:schemeClr>
            </a:solidFill>
            <a:ln>
              <a:solidFill>
                <a:schemeClr val="accent4">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400" dirty="0">
                  <a:solidFill>
                    <a:schemeClr val="tx1">
                      <a:lumMod val="10000"/>
                    </a:schemeClr>
                  </a:solidFill>
                </a:rPr>
                <a:t>Data (XML, etc)</a:t>
              </a:r>
            </a:p>
          </p:txBody>
        </p:sp>
      </p:grpSp>
      <p:grpSp>
        <p:nvGrpSpPr>
          <p:cNvPr id="4" name="Group 86"/>
          <p:cNvGrpSpPr>
            <a:grpSpLocks/>
          </p:cNvGrpSpPr>
          <p:nvPr/>
        </p:nvGrpSpPr>
        <p:grpSpPr bwMode="auto">
          <a:xfrm>
            <a:off x="4691063" y="1714500"/>
            <a:ext cx="2000250" cy="2143125"/>
            <a:chOff x="4691566" y="1714488"/>
            <a:chExt cx="2000264" cy="2143140"/>
          </a:xfrm>
        </p:grpSpPr>
        <p:sp>
          <p:nvSpPr>
            <p:cNvPr id="80" name="Rounded Rectangle 79"/>
            <p:cNvSpPr/>
            <p:nvPr/>
          </p:nvSpPr>
          <p:spPr>
            <a:xfrm>
              <a:off x="4691566" y="1714488"/>
              <a:ext cx="2000264" cy="2143140"/>
            </a:xfrm>
            <a:prstGeom prst="roundRect">
              <a:avLst>
                <a:gd name="adj" fmla="val 10051"/>
              </a:avLst>
            </a:prstGeom>
            <a:solidFill>
              <a:schemeClr val="tx1"/>
            </a:solidFill>
            <a:ln w="317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Rectangular Callout 48"/>
            <p:cNvSpPr/>
            <p:nvPr/>
          </p:nvSpPr>
          <p:spPr>
            <a:xfrm>
              <a:off x="4775704" y="3000372"/>
              <a:ext cx="1701812" cy="357191"/>
            </a:xfrm>
            <a:prstGeom prst="wedgeRectCallout">
              <a:avLst>
                <a:gd name="adj1" fmla="val 6776"/>
                <a:gd name="adj2" fmla="val -100503"/>
              </a:avLst>
            </a:prstGeom>
            <a:solidFill>
              <a:schemeClr val="bg2">
                <a:alpha val="29000"/>
              </a:schemeClr>
            </a:solidFill>
            <a:ln>
              <a:solidFill>
                <a:schemeClr val="accent4">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400" dirty="0">
                  <a:solidFill>
                    <a:schemeClr val="tx1">
                      <a:lumMod val="10000"/>
                    </a:schemeClr>
                  </a:solidFill>
                </a:rPr>
                <a:t>Data (XML, etc)</a:t>
              </a:r>
            </a:p>
          </p:txBody>
        </p:sp>
        <p:pic>
          <p:nvPicPr>
            <p:cNvPr id="5148" name="Picture 2"/>
            <p:cNvPicPr>
              <a:picLocks noChangeAspect="1" noChangeArrowheads="1"/>
            </p:cNvPicPr>
            <p:nvPr/>
          </p:nvPicPr>
          <p:blipFill>
            <a:blip r:embed="rId5">
              <a:clrChange>
                <a:clrFrom>
                  <a:srgbClr val="FFA3B1"/>
                </a:clrFrom>
                <a:clrTo>
                  <a:srgbClr val="FFA3B1">
                    <a:alpha val="0"/>
                  </a:srgbClr>
                </a:clrTo>
              </a:clrChange>
            </a:blip>
            <a:srcRect/>
            <a:stretch>
              <a:fillRect/>
            </a:stretch>
          </p:blipFill>
          <p:spPr bwMode="auto">
            <a:xfrm>
              <a:off x="4790482" y="2071678"/>
              <a:ext cx="698934" cy="714380"/>
            </a:xfrm>
            <a:prstGeom prst="rect">
              <a:avLst/>
            </a:prstGeom>
            <a:noFill/>
            <a:ln w="9525">
              <a:noFill/>
              <a:miter lim="800000"/>
              <a:headEnd/>
              <a:tailEnd/>
            </a:ln>
          </p:spPr>
        </p:pic>
        <p:pic>
          <p:nvPicPr>
            <p:cNvPr id="5149"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5965418" y="1857364"/>
              <a:ext cx="553491" cy="713713"/>
            </a:xfrm>
            <a:prstGeom prst="rect">
              <a:avLst/>
            </a:prstGeom>
            <a:noFill/>
            <a:ln w="9525">
              <a:noFill/>
              <a:miter lim="800000"/>
              <a:headEnd/>
              <a:tailEnd/>
            </a:ln>
          </p:spPr>
        </p:pic>
        <p:pic>
          <p:nvPicPr>
            <p:cNvPr id="5150"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6036856" y="2071678"/>
              <a:ext cx="553491" cy="713713"/>
            </a:xfrm>
            <a:prstGeom prst="rect">
              <a:avLst/>
            </a:prstGeom>
            <a:noFill/>
            <a:ln w="9525">
              <a:noFill/>
              <a:miter lim="800000"/>
              <a:headEnd/>
              <a:tailEnd/>
            </a:ln>
          </p:spPr>
        </p:pic>
        <p:pic>
          <p:nvPicPr>
            <p:cNvPr id="5151"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6108294" y="2285992"/>
              <a:ext cx="553491" cy="713713"/>
            </a:xfrm>
            <a:prstGeom prst="rect">
              <a:avLst/>
            </a:prstGeom>
            <a:noFill/>
            <a:ln w="9525">
              <a:noFill/>
              <a:miter lim="800000"/>
              <a:headEnd/>
              <a:tailEnd/>
            </a:ln>
          </p:spPr>
        </p:pic>
      </p:grpSp>
      <p:grpSp>
        <p:nvGrpSpPr>
          <p:cNvPr id="5" name="Group 87"/>
          <p:cNvGrpSpPr>
            <a:grpSpLocks/>
          </p:cNvGrpSpPr>
          <p:nvPr/>
        </p:nvGrpSpPr>
        <p:grpSpPr bwMode="auto">
          <a:xfrm>
            <a:off x="6916738" y="1714500"/>
            <a:ext cx="2000250" cy="2143125"/>
            <a:chOff x="6917422" y="1714488"/>
            <a:chExt cx="2000264" cy="2143140"/>
          </a:xfrm>
        </p:grpSpPr>
        <p:sp>
          <p:nvSpPr>
            <p:cNvPr id="83" name="Rounded Rectangle 82"/>
            <p:cNvSpPr/>
            <p:nvPr/>
          </p:nvSpPr>
          <p:spPr>
            <a:xfrm>
              <a:off x="6917422" y="1714488"/>
              <a:ext cx="2000264" cy="2143140"/>
            </a:xfrm>
            <a:prstGeom prst="roundRect">
              <a:avLst>
                <a:gd name="adj" fmla="val 10051"/>
              </a:avLst>
            </a:prstGeom>
            <a:solidFill>
              <a:schemeClr val="tx1"/>
            </a:solidFill>
            <a:ln w="317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37" name="Picture 4"/>
            <p:cNvPicPr>
              <a:picLocks noChangeAspect="1" noChangeArrowheads="1"/>
            </p:cNvPicPr>
            <p:nvPr/>
          </p:nvPicPr>
          <p:blipFill>
            <a:blip r:embed="rId3">
              <a:clrChange>
                <a:clrFrom>
                  <a:srgbClr val="FFA3B1"/>
                </a:clrFrom>
                <a:clrTo>
                  <a:srgbClr val="FFA3B1">
                    <a:alpha val="0"/>
                  </a:srgbClr>
                </a:clrTo>
              </a:clrChange>
            </a:blip>
            <a:srcRect/>
            <a:stretch>
              <a:fillRect/>
            </a:stretch>
          </p:blipFill>
          <p:spPr bwMode="auto">
            <a:xfrm>
              <a:off x="6943811" y="2480524"/>
              <a:ext cx="618061" cy="570518"/>
            </a:xfrm>
            <a:prstGeom prst="rect">
              <a:avLst/>
            </a:prstGeom>
            <a:noFill/>
            <a:ln w="9525">
              <a:noFill/>
              <a:miter lim="800000"/>
              <a:headEnd/>
              <a:tailEnd/>
            </a:ln>
          </p:spPr>
        </p:pic>
        <p:pic>
          <p:nvPicPr>
            <p:cNvPr id="5138"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8276252" y="1857364"/>
              <a:ext cx="553491" cy="713713"/>
            </a:xfrm>
            <a:prstGeom prst="rect">
              <a:avLst/>
            </a:prstGeom>
            <a:noFill/>
            <a:ln w="9525">
              <a:noFill/>
              <a:miter lim="800000"/>
              <a:headEnd/>
              <a:tailEnd/>
            </a:ln>
          </p:spPr>
        </p:pic>
        <p:cxnSp>
          <p:nvCxnSpPr>
            <p:cNvPr id="59" name="Curved Connector 7"/>
            <p:cNvCxnSpPr/>
            <p:nvPr/>
          </p:nvCxnSpPr>
          <p:spPr>
            <a:xfrm flipV="1">
              <a:off x="7561952" y="2285992"/>
              <a:ext cx="582616" cy="214315"/>
            </a:xfrm>
            <a:prstGeom prst="curvedConnector3">
              <a:avLst>
                <a:gd name="adj1" fmla="val 50000"/>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40"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8204814" y="2571744"/>
              <a:ext cx="553491" cy="713713"/>
            </a:xfrm>
            <a:prstGeom prst="rect">
              <a:avLst/>
            </a:prstGeom>
            <a:noFill/>
            <a:ln w="9525">
              <a:noFill/>
              <a:miter lim="800000"/>
              <a:headEnd/>
              <a:tailEnd/>
            </a:ln>
          </p:spPr>
        </p:pic>
        <p:pic>
          <p:nvPicPr>
            <p:cNvPr id="5141"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8276252" y="2786058"/>
              <a:ext cx="553491" cy="713713"/>
            </a:xfrm>
            <a:prstGeom prst="rect">
              <a:avLst/>
            </a:prstGeom>
            <a:noFill/>
            <a:ln w="9525">
              <a:noFill/>
              <a:miter lim="800000"/>
              <a:headEnd/>
              <a:tailEnd/>
            </a:ln>
          </p:spPr>
        </p:pic>
        <p:pic>
          <p:nvPicPr>
            <p:cNvPr id="5142" name="Picture 2"/>
            <p:cNvPicPr>
              <a:picLocks noChangeAspect="1" noChangeArrowheads="1"/>
            </p:cNvPicPr>
            <p:nvPr/>
          </p:nvPicPr>
          <p:blipFill>
            <a:blip r:embed="rId4">
              <a:clrChange>
                <a:clrFrom>
                  <a:srgbClr val="FFA3B1"/>
                </a:clrFrom>
                <a:clrTo>
                  <a:srgbClr val="FFA3B1">
                    <a:alpha val="0"/>
                  </a:srgbClr>
                </a:clrTo>
              </a:clrChange>
            </a:blip>
            <a:srcRect/>
            <a:stretch>
              <a:fillRect/>
            </a:stretch>
          </p:blipFill>
          <p:spPr bwMode="auto">
            <a:xfrm>
              <a:off x="8347690" y="3000372"/>
              <a:ext cx="553491" cy="713713"/>
            </a:xfrm>
            <a:prstGeom prst="rect">
              <a:avLst/>
            </a:prstGeom>
            <a:noFill/>
            <a:ln w="9525">
              <a:noFill/>
              <a:miter lim="800000"/>
              <a:headEnd/>
              <a:tailEnd/>
            </a:ln>
          </p:spPr>
        </p:pic>
        <p:sp>
          <p:nvSpPr>
            <p:cNvPr id="63" name="Left Brace 62"/>
            <p:cNvSpPr/>
            <p:nvPr/>
          </p:nvSpPr>
          <p:spPr>
            <a:xfrm>
              <a:off x="7704828" y="2643183"/>
              <a:ext cx="500065" cy="1071569"/>
            </a:xfrm>
            <a:prstGeom prst="leftBrace">
              <a:avLst>
                <a:gd name="adj1" fmla="val 10396"/>
                <a:gd name="adj2" fmla="val 19185"/>
              </a:avLst>
            </a:prstGeom>
            <a:ln w="317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Rectangular Callout 63"/>
            <p:cNvSpPr/>
            <p:nvPr/>
          </p:nvSpPr>
          <p:spPr>
            <a:xfrm>
              <a:off x="7072998" y="1785927"/>
              <a:ext cx="1071569" cy="357189"/>
            </a:xfrm>
            <a:prstGeom prst="wedgeRectCallout">
              <a:avLst>
                <a:gd name="adj1" fmla="val 26215"/>
                <a:gd name="adj2" fmla="val 73946"/>
              </a:avLst>
            </a:prstGeom>
            <a:solidFill>
              <a:schemeClr val="bg2">
                <a:alpha val="29000"/>
              </a:schemeClr>
            </a:solidFill>
            <a:ln>
              <a:solidFill>
                <a:schemeClr val="accent2">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400" dirty="0" err="1">
                  <a:solidFill>
                    <a:schemeClr val="tx1">
                      <a:lumMod val="10000"/>
                    </a:schemeClr>
                  </a:solidFill>
                </a:rPr>
                <a:t>Mashup</a:t>
              </a:r>
              <a:r>
                <a:rPr lang="en-US" sz="1400" dirty="0">
                  <a:solidFill>
                    <a:schemeClr val="tx1">
                      <a:lumMod val="10000"/>
                    </a:schemeClr>
                  </a:solidFill>
                </a:rPr>
                <a:t> UI</a:t>
              </a:r>
            </a:p>
          </p:txBody>
        </p:sp>
        <p:sp>
          <p:nvSpPr>
            <p:cNvPr id="65" name="Rectangular Callout 64"/>
            <p:cNvSpPr/>
            <p:nvPr/>
          </p:nvSpPr>
          <p:spPr>
            <a:xfrm>
              <a:off x="6990448" y="3214687"/>
              <a:ext cx="785817" cy="428628"/>
            </a:xfrm>
            <a:prstGeom prst="wedgeRectCallout">
              <a:avLst>
                <a:gd name="adj1" fmla="val 57550"/>
                <a:gd name="adj2" fmla="val -23426"/>
              </a:avLst>
            </a:prstGeom>
            <a:solidFill>
              <a:schemeClr val="bg2">
                <a:alpha val="29000"/>
              </a:schemeClr>
            </a:solidFill>
            <a:ln>
              <a:solidFill>
                <a:schemeClr val="accent4">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400" dirty="0">
                  <a:solidFill>
                    <a:schemeClr val="tx1">
                      <a:lumMod val="10000"/>
                    </a:schemeClr>
                  </a:solidFill>
                </a:rPr>
                <a:t>Data Feeds</a:t>
              </a:r>
            </a:p>
          </p:txBody>
        </p:sp>
      </p:grpSp>
      <p:sp>
        <p:nvSpPr>
          <p:cNvPr id="5131" name="TextBox 70"/>
          <p:cNvSpPr txBox="1">
            <a:spLocks noChangeArrowheads="1"/>
          </p:cNvSpPr>
          <p:nvPr/>
        </p:nvSpPr>
        <p:spPr bwMode="auto">
          <a:xfrm>
            <a:off x="309563" y="4214813"/>
            <a:ext cx="1928812" cy="954087"/>
          </a:xfrm>
          <a:prstGeom prst="rect">
            <a:avLst/>
          </a:prstGeom>
          <a:noFill/>
          <a:ln w="9525">
            <a:noFill/>
            <a:miter lim="800000"/>
            <a:headEnd/>
            <a:tailEnd/>
          </a:ln>
        </p:spPr>
        <p:txBody>
          <a:bodyPr lIns="0" rIns="0">
            <a:spAutoFit/>
          </a:bodyPr>
          <a:lstStyle/>
          <a:p>
            <a:pPr algn="ctr"/>
            <a:r>
              <a:rPr lang="en-US" sz="2800" dirty="0">
                <a:solidFill>
                  <a:srgbClr val="FFFFFF"/>
                </a:solidFill>
              </a:rPr>
              <a:t>AJAX Applications</a:t>
            </a:r>
          </a:p>
        </p:txBody>
      </p:sp>
      <p:sp>
        <p:nvSpPr>
          <p:cNvPr id="5132" name="TextBox 71"/>
          <p:cNvSpPr txBox="1">
            <a:spLocks noChangeArrowheads="1"/>
          </p:cNvSpPr>
          <p:nvPr/>
        </p:nvSpPr>
        <p:spPr bwMode="auto">
          <a:xfrm>
            <a:off x="2500313" y="4214813"/>
            <a:ext cx="1928812" cy="954087"/>
          </a:xfrm>
          <a:prstGeom prst="rect">
            <a:avLst/>
          </a:prstGeom>
          <a:noFill/>
          <a:ln w="9525">
            <a:noFill/>
            <a:miter lim="800000"/>
            <a:headEnd/>
            <a:tailEnd/>
          </a:ln>
        </p:spPr>
        <p:txBody>
          <a:bodyPr lIns="0" rIns="0">
            <a:spAutoFit/>
          </a:bodyPr>
          <a:lstStyle/>
          <a:p>
            <a:pPr algn="ctr"/>
            <a:r>
              <a:rPr lang="en-US" sz="2800">
                <a:solidFill>
                  <a:srgbClr val="FFFFFF"/>
                </a:solidFill>
              </a:rPr>
              <a:t>Silverlight Applications</a:t>
            </a:r>
          </a:p>
        </p:txBody>
      </p:sp>
      <p:sp>
        <p:nvSpPr>
          <p:cNvPr id="5133" name="TextBox 72"/>
          <p:cNvSpPr txBox="1">
            <a:spLocks noChangeArrowheads="1"/>
          </p:cNvSpPr>
          <p:nvPr/>
        </p:nvSpPr>
        <p:spPr bwMode="auto">
          <a:xfrm>
            <a:off x="4714875" y="4214813"/>
            <a:ext cx="1928813" cy="954087"/>
          </a:xfrm>
          <a:prstGeom prst="rect">
            <a:avLst/>
          </a:prstGeom>
          <a:noFill/>
          <a:ln w="9525">
            <a:noFill/>
            <a:miter lim="800000"/>
            <a:headEnd/>
            <a:tailEnd/>
          </a:ln>
        </p:spPr>
        <p:txBody>
          <a:bodyPr lIns="0" rIns="0">
            <a:spAutoFit/>
          </a:bodyPr>
          <a:lstStyle/>
          <a:p>
            <a:pPr algn="ctr"/>
            <a:r>
              <a:rPr lang="en-US" sz="2800">
                <a:solidFill>
                  <a:srgbClr val="FFFFFF"/>
                </a:solidFill>
              </a:rPr>
              <a:t>Online Services</a:t>
            </a:r>
          </a:p>
        </p:txBody>
      </p:sp>
      <p:sp>
        <p:nvSpPr>
          <p:cNvPr id="5134" name="TextBox 73"/>
          <p:cNvSpPr txBox="1">
            <a:spLocks noChangeArrowheads="1"/>
          </p:cNvSpPr>
          <p:nvPr/>
        </p:nvSpPr>
        <p:spPr bwMode="auto">
          <a:xfrm>
            <a:off x="6929438" y="4214813"/>
            <a:ext cx="1928812" cy="523875"/>
          </a:xfrm>
          <a:prstGeom prst="rect">
            <a:avLst/>
          </a:prstGeom>
          <a:noFill/>
          <a:ln w="9525">
            <a:noFill/>
            <a:miter lim="800000"/>
            <a:headEnd/>
            <a:tailEnd/>
          </a:ln>
        </p:spPr>
        <p:txBody>
          <a:bodyPr lIns="0" rIns="0">
            <a:spAutoFit/>
          </a:bodyPr>
          <a:lstStyle/>
          <a:p>
            <a:pPr algn="ctr"/>
            <a:r>
              <a:rPr lang="en-US" sz="2800" dirty="0" err="1">
                <a:solidFill>
                  <a:srgbClr val="FFFFFF"/>
                </a:solidFill>
              </a:rPr>
              <a:t>Mashups</a:t>
            </a:r>
            <a:endParaRPr lang="en-US" sz="2800" dirty="0">
              <a:solidFill>
                <a:srgbClr val="FFFFFF"/>
              </a:solidFill>
            </a:endParaRPr>
          </a:p>
        </p:txBody>
      </p:sp>
      <p:cxnSp>
        <p:nvCxnSpPr>
          <p:cNvPr id="46" name="Curved Connector 7"/>
          <p:cNvCxnSpPr/>
          <p:nvPr/>
        </p:nvCxnSpPr>
        <p:spPr bwMode="auto">
          <a:xfrm>
            <a:off x="5486400" y="2438400"/>
            <a:ext cx="381000" cy="1588"/>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04" y="634302"/>
            <a:ext cx="6972301" cy="1254071"/>
          </a:xfrm>
        </p:spPr>
        <p:txBody>
          <a:bodyPr/>
          <a:lstStyle/>
          <a:p>
            <a:r>
              <a:rPr lang="zh-TW" altLang="en-US" dirty="0" smtClean="0">
                <a:latin typeface="微軟正黑體" pitchFamily="34" charset="-120"/>
                <a:ea typeface="微軟正黑體" pitchFamily="34" charset="-120"/>
              </a:rPr>
              <a:t>自訂服務作業及攔截器</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1526572"/>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latin typeface="微軟正黑體" pitchFamily="34" charset="-120"/>
                <a:ea typeface="微軟正黑體" pitchFamily="34" charset="-120"/>
              </a:rPr>
              <a:t>自訂服務作業</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自訂攔截器</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自訂</a:t>
            </a: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錯誤處理</a:t>
            </a:r>
            <a:endParaRPr lang="en-US" dirty="0" smtClean="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09398"/>
          </a:xfrm>
        </p:spPr>
        <p:txBody>
          <a:bodyPr/>
          <a:lstStyle/>
          <a:p>
            <a:r>
              <a:rPr lang="zh-TW" altLang="en-US" sz="4400" dirty="0" smtClean="0">
                <a:latin typeface="微軟正黑體" pitchFamily="34" charset="-120"/>
                <a:ea typeface="微軟正黑體" pitchFamily="34" charset="-120"/>
              </a:rPr>
              <a:t>自訂服務作業</a:t>
            </a:r>
            <a:r>
              <a:rPr altLang="zh-TW" sz="4400" dirty="0" smtClean="0">
                <a:latin typeface="微軟正黑體" pitchFamily="34" charset="-120"/>
                <a:ea typeface="微軟正黑體" pitchFamily="34" charset="-120"/>
              </a:rPr>
              <a:t>(Service Operation)</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3791807"/>
          </a:xfrm>
        </p:spPr>
        <p:txBody>
          <a:bodyPr/>
          <a:lstStyle/>
          <a:p>
            <a:r>
              <a:rPr lang="zh-TW" altLang="en-US" dirty="0" smtClean="0">
                <a:latin typeface="微軟正黑體" pitchFamily="34" charset="-120"/>
                <a:ea typeface="微軟正黑體" pitchFamily="34" charset="-120"/>
              </a:rPr>
              <a:t>自訂</a:t>
            </a: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方法，為了加入商務邏輯</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可接受傳入參數</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以</a:t>
            </a:r>
            <a:r>
              <a:rPr lang="en-US" dirty="0" smtClean="0">
                <a:solidFill>
                  <a:schemeClr val="tx1">
                    <a:lumMod val="95000"/>
                  </a:schemeClr>
                </a:solidFill>
                <a:latin typeface="微軟正黑體" pitchFamily="34" charset="-120"/>
                <a:ea typeface="微軟正黑體" pitchFamily="34" charset="-120"/>
              </a:rPr>
              <a:t>[</a:t>
            </a:r>
            <a:r>
              <a:rPr lang="en-US" dirty="0" err="1" smtClean="0">
                <a:solidFill>
                  <a:schemeClr val="tx1">
                    <a:lumMod val="95000"/>
                  </a:schemeClr>
                </a:solidFill>
                <a:latin typeface="微軟正黑體" pitchFamily="34" charset="-120"/>
                <a:ea typeface="微軟正黑體" pitchFamily="34" charset="-120"/>
              </a:rPr>
              <a:t>WebGet</a:t>
            </a:r>
            <a:r>
              <a:rPr lang="en-US" dirty="0" smtClean="0">
                <a:solidFill>
                  <a:schemeClr val="tx1">
                    <a:lumMod val="95000"/>
                  </a:schemeClr>
                </a:solidFill>
                <a:latin typeface="微軟正黑體" pitchFamily="34" charset="-120"/>
                <a:ea typeface="微軟正黑體" pitchFamily="34" charset="-120"/>
              </a:rPr>
              <a:t>] </a:t>
            </a:r>
            <a:r>
              <a:rPr lang="zh-TW" altLang="en-US" dirty="0" smtClean="0">
                <a:solidFill>
                  <a:schemeClr val="tx1">
                    <a:lumMod val="95000"/>
                  </a:schemeClr>
                </a:solidFill>
                <a:latin typeface="微軟正黑體" pitchFamily="34" charset="-120"/>
                <a:ea typeface="微軟正黑體" pitchFamily="34" charset="-120"/>
              </a:rPr>
              <a:t>或 </a:t>
            </a:r>
            <a:r>
              <a:rPr lang="en-US" altLang="zh-TW" dirty="0" smtClean="0">
                <a:solidFill>
                  <a:schemeClr val="tx1">
                    <a:lumMod val="95000"/>
                  </a:schemeClr>
                </a:solidFill>
                <a:latin typeface="微軟正黑體" pitchFamily="34" charset="-120"/>
                <a:ea typeface="微軟正黑體" pitchFamily="34" charset="-120"/>
              </a:rPr>
              <a:t>[</a:t>
            </a:r>
            <a:r>
              <a:rPr lang="en-US" dirty="0" err="1" smtClean="0">
                <a:solidFill>
                  <a:schemeClr val="tx1">
                    <a:lumMod val="95000"/>
                  </a:schemeClr>
                </a:solidFill>
                <a:latin typeface="微軟正黑體" pitchFamily="34" charset="-120"/>
                <a:ea typeface="微軟正黑體" pitchFamily="34" charset="-120"/>
              </a:rPr>
              <a:t>WebInvoke</a:t>
            </a:r>
            <a:r>
              <a:rPr lang="en-US" dirty="0" smtClean="0">
                <a:solidFill>
                  <a:schemeClr val="tx1">
                    <a:lumMod val="95000"/>
                  </a:schemeClr>
                </a:solidFill>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屬性加上附註</a:t>
            </a:r>
            <a:endParaRPr lang="en-US" altLang="zh-TW" dirty="0" smtClean="0">
              <a:latin typeface="微軟正黑體" pitchFamily="34" charset="-120"/>
              <a:ea typeface="微軟正黑體" pitchFamily="34" charset="-120"/>
            </a:endParaRPr>
          </a:p>
          <a:p>
            <a:pPr lvl="1"/>
            <a:r>
              <a:rPr lang="en-US" dirty="0" smtClean="0">
                <a:solidFill>
                  <a:srgbClr val="FFFF00"/>
                </a:solidFill>
                <a:latin typeface="微軟正黑體" pitchFamily="34" charset="-120"/>
                <a:ea typeface="微軟正黑體" pitchFamily="34" charset="-120"/>
              </a:rPr>
              <a:t>[</a:t>
            </a:r>
            <a:r>
              <a:rPr lang="en-US" dirty="0" err="1" smtClean="0">
                <a:solidFill>
                  <a:srgbClr val="FFFF00"/>
                </a:solidFill>
                <a:latin typeface="微軟正黑體" pitchFamily="34" charset="-120"/>
                <a:ea typeface="微軟正黑體" pitchFamily="34" charset="-120"/>
              </a:rPr>
              <a:t>WebGet</a:t>
            </a:r>
            <a:r>
              <a:rPr lang="en-US" dirty="0" smtClean="0">
                <a:solidFill>
                  <a:srgbClr val="FFFF00"/>
                </a:solidFill>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可讓您使用 </a:t>
            </a:r>
            <a:r>
              <a:rPr lang="en-US" dirty="0" smtClean="0">
                <a:latin typeface="微軟正黑體" pitchFamily="34" charset="-120"/>
                <a:ea typeface="微軟正黑體" pitchFamily="34" charset="-120"/>
              </a:rPr>
              <a:t>GET </a:t>
            </a:r>
            <a:r>
              <a:rPr lang="zh-TW" altLang="en-US" dirty="0" smtClean="0">
                <a:latin typeface="微軟正黑體" pitchFamily="34" charset="-120"/>
                <a:ea typeface="微軟正黑體" pitchFamily="34" charset="-120"/>
              </a:rPr>
              <a:t>要求來叫用 </a:t>
            </a:r>
            <a:r>
              <a:rPr lang="en-US" altLang="zh-TW" dirty="0" smtClean="0">
                <a:latin typeface="微軟正黑體" pitchFamily="34" charset="-120"/>
                <a:ea typeface="微軟正黑體" pitchFamily="34" charset="-120"/>
              </a:rPr>
              <a:t>(</a:t>
            </a:r>
            <a:r>
              <a:rPr lang="en-US" dirty="0" smtClean="0">
                <a:latin typeface="微軟正黑體" pitchFamily="34" charset="-120"/>
                <a:ea typeface="微軟正黑體" pitchFamily="34" charset="-120"/>
              </a:rPr>
              <a:t>Invoke) </a:t>
            </a:r>
            <a:r>
              <a:rPr lang="zh-TW" altLang="en-US" dirty="0" smtClean="0">
                <a:latin typeface="微軟正黑體" pitchFamily="34" charset="-120"/>
                <a:ea typeface="微軟正黑體" pitchFamily="34" charset="-120"/>
              </a:rPr>
              <a:t>此方法。</a:t>
            </a:r>
            <a:endParaRPr lang="en-US" altLang="zh-TW" dirty="0" smtClean="0">
              <a:latin typeface="微軟正黑體" pitchFamily="34" charset="-120"/>
              <a:ea typeface="微軟正黑體" pitchFamily="34" charset="-120"/>
            </a:endParaRPr>
          </a:p>
          <a:p>
            <a:pPr lvl="1"/>
            <a:r>
              <a:rPr lang="en-US" dirty="0" smtClean="0">
                <a:solidFill>
                  <a:srgbClr val="FFFF00"/>
                </a:solidFill>
                <a:latin typeface="微軟正黑體" pitchFamily="34" charset="-120"/>
                <a:ea typeface="微軟正黑體" pitchFamily="34" charset="-120"/>
              </a:rPr>
              <a:t>[</a:t>
            </a:r>
            <a:r>
              <a:rPr lang="en-US" dirty="0" err="1" smtClean="0">
                <a:solidFill>
                  <a:srgbClr val="FFFF00"/>
                </a:solidFill>
                <a:latin typeface="微軟正黑體" pitchFamily="34" charset="-120"/>
                <a:ea typeface="微軟正黑體" pitchFamily="34" charset="-120"/>
              </a:rPr>
              <a:t>WebInvoke</a:t>
            </a:r>
            <a:r>
              <a:rPr lang="en-US" dirty="0" smtClean="0">
                <a:solidFill>
                  <a:srgbClr val="FFFF00"/>
                </a:solidFill>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可讓您使用 </a:t>
            </a:r>
            <a:r>
              <a:rPr lang="en-US" dirty="0" smtClean="0">
                <a:latin typeface="微軟正黑體" pitchFamily="34" charset="-120"/>
                <a:ea typeface="微軟正黑體" pitchFamily="34" charset="-120"/>
              </a:rPr>
              <a:t>PUT、POST </a:t>
            </a:r>
            <a:r>
              <a:rPr lang="zh-TW" altLang="en-US" dirty="0" smtClean="0">
                <a:latin typeface="微軟正黑體" pitchFamily="34" charset="-120"/>
                <a:ea typeface="微軟正黑體" pitchFamily="34" charset="-120"/>
              </a:rPr>
              <a:t>或 </a:t>
            </a:r>
            <a:r>
              <a:rPr lang="en-US" dirty="0" smtClean="0">
                <a:latin typeface="微軟正黑體" pitchFamily="34" charset="-120"/>
                <a:ea typeface="微軟正黑體" pitchFamily="34" charset="-120"/>
              </a:rPr>
              <a:t>DELETE </a:t>
            </a:r>
            <a:r>
              <a:rPr lang="zh-TW" altLang="en-US" dirty="0" smtClean="0">
                <a:latin typeface="微軟正黑體" pitchFamily="34" charset="-120"/>
                <a:ea typeface="微軟正黑體" pitchFamily="34" charset="-120"/>
              </a:rPr>
              <a:t>要求來叫用此方法。</a:t>
            </a:r>
            <a:endParaRPr lang="en-US" altLang="zh-TW" dirty="0" smtClean="0">
              <a:latin typeface="微軟正黑體" pitchFamily="34" charset="-120"/>
              <a:ea typeface="微軟正黑體" pitchFamily="34" charset="-120"/>
            </a:endParaRPr>
          </a:p>
          <a:p>
            <a:r>
              <a:rPr lang="zh-TW" altLang="en-US" dirty="0" smtClean="0">
                <a:solidFill>
                  <a:srgbClr val="FFFF00"/>
                </a:solidFill>
                <a:latin typeface="微軟正黑體" pitchFamily="34" charset="-120"/>
                <a:ea typeface="微軟正黑體" pitchFamily="34" charset="-120"/>
              </a:rPr>
              <a:t>在</a:t>
            </a:r>
            <a:r>
              <a:rPr lang="en-US" altLang="zh-TW" dirty="0" smtClean="0">
                <a:solidFill>
                  <a:srgbClr val="FFFF00"/>
                </a:solidFill>
                <a:latin typeface="微軟正黑體" pitchFamily="34" charset="-120"/>
                <a:ea typeface="微軟正黑體" pitchFamily="34" charset="-120"/>
              </a:rPr>
              <a:t>Northwind.svc</a:t>
            </a:r>
            <a:r>
              <a:rPr lang="zh-TW" altLang="en-US" dirty="0" smtClean="0">
                <a:solidFill>
                  <a:srgbClr val="FFFF00"/>
                </a:solidFill>
                <a:latin typeface="微軟正黑體" pitchFamily="34" charset="-120"/>
                <a:ea typeface="微軟正黑體" pitchFamily="34" charset="-120"/>
              </a:rPr>
              <a:t>定義</a:t>
            </a:r>
            <a:endParaRPr lang="zh-TW" altLang="en-US" dirty="0">
              <a:solidFill>
                <a:srgbClr val="FFFF00"/>
              </a:solidFill>
              <a:latin typeface="微軟正黑體" pitchFamily="34" charset="-120"/>
              <a:ea typeface="微軟正黑體" pitchFamily="34" charset="-120"/>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自訂服務作業範例</a:t>
            </a:r>
            <a:endParaRPr lang="zh-TW" altLang="en-US" dirty="0">
              <a:latin typeface="微軟正黑體" pitchFamily="34" charset="-120"/>
              <a:ea typeface="微軟正黑體" pitchFamily="34" charset="-120"/>
            </a:endParaRPr>
          </a:p>
        </p:txBody>
      </p:sp>
      <p:pic>
        <p:nvPicPr>
          <p:cNvPr id="8194" name="Picture 2"/>
          <p:cNvPicPr>
            <a:picLocks noChangeAspect="1" noChangeArrowheads="1"/>
          </p:cNvPicPr>
          <p:nvPr/>
        </p:nvPicPr>
        <p:blipFill>
          <a:blip r:embed="rId2"/>
          <a:srcRect/>
          <a:stretch>
            <a:fillRect/>
          </a:stretch>
        </p:blipFill>
        <p:spPr bwMode="auto">
          <a:xfrm>
            <a:off x="578222" y="1383180"/>
            <a:ext cx="7916614" cy="4856256"/>
          </a:xfrm>
          <a:prstGeom prst="rect">
            <a:avLst/>
          </a:prstGeom>
          <a:noFill/>
          <a:ln w="9525">
            <a:noFill/>
            <a:miter lim="800000"/>
            <a:headEnd/>
            <a:tailEnd/>
          </a:ln>
          <a:effectLst/>
        </p:spPr>
      </p:pic>
      <p:sp>
        <p:nvSpPr>
          <p:cNvPr id="5" name="矩形 4"/>
          <p:cNvSpPr/>
          <p:nvPr/>
        </p:nvSpPr>
        <p:spPr bwMode="auto">
          <a:xfrm>
            <a:off x="887506" y="3482788"/>
            <a:ext cx="6441141" cy="2622177"/>
          </a:xfrm>
          <a:prstGeom prst="rect">
            <a:avLst/>
          </a:prstGeom>
          <a:noFill/>
          <a:ln w="38100">
            <a:solidFill>
              <a:srgbClr val="FF0000"/>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自訂攔截器</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448235" y="1103593"/>
            <a:ext cx="8507506" cy="1526572"/>
          </a:xfrm>
        </p:spPr>
        <p:txBody>
          <a:bodyPr/>
          <a:lstStyle/>
          <a:p>
            <a:r>
              <a:rPr lang="zh-TW" altLang="en-US" dirty="0" smtClean="0">
                <a:latin typeface="微軟正黑體" pitchFamily="34" charset="-120"/>
                <a:ea typeface="微軟正黑體" pitchFamily="34" charset="-120"/>
              </a:rPr>
              <a:t>攔截</a:t>
            </a:r>
            <a:r>
              <a:rPr lang="en-US" altLang="zh-TW" dirty="0" smtClean="0">
                <a:latin typeface="微軟正黑體" pitchFamily="34" charset="-120"/>
                <a:ea typeface="微軟正黑體" pitchFamily="34" charset="-120"/>
              </a:rPr>
              <a:t>Request/Response</a:t>
            </a:r>
            <a:r>
              <a:rPr lang="zh-TW" altLang="en-US" dirty="0" smtClean="0">
                <a:latin typeface="微軟正黑體" pitchFamily="34" charset="-120"/>
                <a:ea typeface="微軟正黑體" pitchFamily="34" charset="-120"/>
              </a:rPr>
              <a:t>，插入自訂驗證邏輯</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攔截器無法接受參數</a:t>
            </a:r>
            <a:endParaRPr lang="en-US" altLang="zh-TW" dirty="0" smtClean="0">
              <a:latin typeface="微軟正黑體" pitchFamily="34" charset="-120"/>
              <a:ea typeface="微軟正黑體" pitchFamily="34" charset="-120"/>
            </a:endParaRPr>
          </a:p>
          <a:p>
            <a:r>
              <a:rPr lang="zh-TW" altLang="en-US" dirty="0" smtClean="0">
                <a:solidFill>
                  <a:srgbClr val="FFFF00"/>
                </a:solidFill>
                <a:latin typeface="微軟正黑體" pitchFamily="34" charset="-120"/>
                <a:ea typeface="微軟正黑體" pitchFamily="34" charset="-120"/>
              </a:rPr>
              <a:t>在</a:t>
            </a:r>
            <a:r>
              <a:rPr lang="en-US" altLang="zh-TW" dirty="0" smtClean="0">
                <a:solidFill>
                  <a:srgbClr val="FFFF00"/>
                </a:solidFill>
                <a:latin typeface="微軟正黑體" pitchFamily="34" charset="-120"/>
                <a:ea typeface="微軟正黑體" pitchFamily="34" charset="-120"/>
              </a:rPr>
              <a:t>Northwind.svc</a:t>
            </a:r>
            <a:r>
              <a:rPr lang="zh-TW" altLang="en-US" dirty="0" smtClean="0">
                <a:solidFill>
                  <a:srgbClr val="FFFF00"/>
                </a:solidFill>
                <a:latin typeface="微軟正黑體" pitchFamily="34" charset="-120"/>
                <a:ea typeface="微軟正黑體" pitchFamily="34" charset="-120"/>
              </a:rPr>
              <a:t>定義</a:t>
            </a:r>
            <a:endParaRPr lang="en-US" altLang="zh-TW" dirty="0" smtClean="0">
              <a:solidFill>
                <a:srgbClr val="FFFF00"/>
              </a:solidFill>
              <a:latin typeface="微軟正黑體" pitchFamily="34" charset="-120"/>
              <a:ea typeface="微軟正黑體" pitchFamily="34" charset="-120"/>
            </a:endParaRPr>
          </a:p>
        </p:txBody>
      </p:sp>
      <p:pic>
        <p:nvPicPr>
          <p:cNvPr id="10242" name="Picture 2"/>
          <p:cNvPicPr>
            <a:picLocks noChangeAspect="1" noChangeArrowheads="1"/>
          </p:cNvPicPr>
          <p:nvPr/>
        </p:nvPicPr>
        <p:blipFill>
          <a:blip r:embed="rId2"/>
          <a:srcRect/>
          <a:stretch>
            <a:fillRect/>
          </a:stretch>
        </p:blipFill>
        <p:spPr bwMode="auto">
          <a:xfrm>
            <a:off x="398201" y="3388936"/>
            <a:ext cx="8492265" cy="169845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自訂</a:t>
            </a:r>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錯誤處理</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984885"/>
          </a:xfrm>
        </p:spPr>
        <p:txBody>
          <a:bodyPr/>
          <a:lstStyle/>
          <a:p>
            <a:r>
              <a:rPr lang="zh-TW" altLang="en-US" dirty="0" smtClean="0">
                <a:solidFill>
                  <a:schemeClr val="tx1">
                    <a:lumMod val="95000"/>
                  </a:schemeClr>
                </a:solidFill>
                <a:latin typeface="微軟正黑體" pitchFamily="34" charset="-120"/>
                <a:ea typeface="微軟正黑體" pitchFamily="34" charset="-120"/>
              </a:rPr>
              <a:t>可自訂錯誤處理及錯誤訊息回應，替代預設</a:t>
            </a:r>
            <a:endParaRPr lang="en-US" altLang="zh-TW" dirty="0" smtClean="0">
              <a:solidFill>
                <a:schemeClr val="tx1">
                  <a:lumMod val="95000"/>
                </a:schemeClr>
              </a:solidFill>
              <a:latin typeface="微軟正黑體" pitchFamily="34" charset="-120"/>
              <a:ea typeface="微軟正黑體" pitchFamily="34" charset="-120"/>
            </a:endParaRPr>
          </a:p>
          <a:p>
            <a:r>
              <a:rPr lang="zh-TW" altLang="en-US" dirty="0" smtClean="0">
                <a:solidFill>
                  <a:srgbClr val="FFFF00"/>
                </a:solidFill>
                <a:latin typeface="微軟正黑體" pitchFamily="34" charset="-120"/>
                <a:ea typeface="微軟正黑體" pitchFamily="34" charset="-120"/>
              </a:rPr>
              <a:t>在</a:t>
            </a:r>
            <a:r>
              <a:rPr lang="en-US" altLang="zh-TW" dirty="0" smtClean="0">
                <a:solidFill>
                  <a:srgbClr val="FFFF00"/>
                </a:solidFill>
                <a:latin typeface="微軟正黑體" pitchFamily="34" charset="-120"/>
                <a:ea typeface="微軟正黑體" pitchFamily="34" charset="-120"/>
              </a:rPr>
              <a:t>Northwind.svc</a:t>
            </a:r>
            <a:r>
              <a:rPr lang="zh-TW" altLang="en-US" dirty="0" smtClean="0">
                <a:solidFill>
                  <a:srgbClr val="FFFF00"/>
                </a:solidFill>
                <a:latin typeface="微軟正黑體" pitchFamily="34" charset="-120"/>
                <a:ea typeface="微軟正黑體" pitchFamily="34" charset="-120"/>
              </a:rPr>
              <a:t>定義</a:t>
            </a:r>
            <a:endParaRPr lang="zh-TW" altLang="en-US" dirty="0">
              <a:solidFill>
                <a:srgbClr val="FFFF00"/>
              </a:solidFill>
              <a:latin typeface="微軟正黑體" pitchFamily="34" charset="-120"/>
              <a:ea typeface="微軟正黑體" pitchFamily="34" charset="-120"/>
            </a:endParaRPr>
          </a:p>
        </p:txBody>
      </p:sp>
      <p:pic>
        <p:nvPicPr>
          <p:cNvPr id="11266" name="Picture 2"/>
          <p:cNvPicPr>
            <a:picLocks noChangeAspect="1" noChangeArrowheads="1"/>
          </p:cNvPicPr>
          <p:nvPr/>
        </p:nvPicPr>
        <p:blipFill>
          <a:blip r:embed="rId2"/>
          <a:srcRect/>
          <a:stretch>
            <a:fillRect/>
          </a:stretch>
        </p:blipFill>
        <p:spPr bwMode="auto">
          <a:xfrm>
            <a:off x="695569" y="2524612"/>
            <a:ext cx="7639092" cy="171040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99" y="650928"/>
            <a:ext cx="8623679" cy="1254071"/>
          </a:xfrm>
        </p:spPr>
        <p:txBody>
          <a:bodyPr/>
          <a:lstStyle/>
          <a:p>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安全性</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2068259"/>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軟正黑體" pitchFamily="34" charset="-120"/>
                <a:ea typeface="微軟正黑體" pitchFamily="34" charset="-120"/>
              </a:rPr>
              <a:t>Visibility</a:t>
            </a:r>
          </a:p>
          <a:p>
            <a:r>
              <a:rPr lang="en-US" dirty="0" smtClean="0">
                <a:latin typeface="微軟正黑體" pitchFamily="34" charset="-120"/>
                <a:ea typeface="微軟正黑體" pitchFamily="34" charset="-120"/>
              </a:rPr>
              <a:t>Authentication</a:t>
            </a:r>
          </a:p>
          <a:p>
            <a:r>
              <a:rPr lang="en-US" dirty="0" smtClean="0">
                <a:latin typeface="微軟正黑體" pitchFamily="34" charset="-120"/>
                <a:ea typeface="微軟正黑體" pitchFamily="34" charset="-120"/>
              </a:rPr>
              <a:t>Interceptors</a:t>
            </a:r>
          </a:p>
          <a:p>
            <a:r>
              <a:rPr lang="en-US" dirty="0" smtClean="0">
                <a:latin typeface="微軟正黑體" pitchFamily="34" charset="-120"/>
                <a:ea typeface="微軟正黑體" pitchFamily="34" charset="-120"/>
              </a:rPr>
              <a:t>Service Operations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Refining And Securing Services</a:t>
            </a:r>
          </a:p>
        </p:txBody>
      </p:sp>
      <p:graphicFrame>
        <p:nvGraphicFramePr>
          <p:cNvPr id="13" name="Content Placeholder 3"/>
          <p:cNvGraphicFramePr>
            <a:graphicFrameLocks/>
          </p:cNvGraphicFramePr>
          <p:nvPr/>
        </p:nvGraphicFramePr>
        <p:xfrm>
          <a:off x="539750" y="1295400"/>
          <a:ext cx="804862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09398"/>
          </a:xfrm>
        </p:spPr>
        <p:txBody>
          <a:bodyPr/>
          <a:lstStyle/>
          <a:p>
            <a:r>
              <a:rPr lang="zh-TW" altLang="en-US" sz="4400" dirty="0" smtClean="0">
                <a:latin typeface="微軟正黑體" pitchFamily="34" charset="-120"/>
                <a:ea typeface="微軟正黑體" pitchFamily="34" charset="-120"/>
              </a:rPr>
              <a:t>檢視現有</a:t>
            </a:r>
            <a:r>
              <a:rPr altLang="zh-TW" sz="4400" dirty="0" smtClean="0">
                <a:latin typeface="微軟正黑體" pitchFamily="34" charset="-120"/>
                <a:ea typeface="微軟正黑體" pitchFamily="34" charset="-120"/>
              </a:rPr>
              <a:t>.NET</a:t>
            </a:r>
            <a:r>
              <a:rPr lang="zh-TW" altLang="en-US" sz="4400" dirty="0" smtClean="0">
                <a:latin typeface="微軟正黑體" pitchFamily="34" charset="-120"/>
                <a:ea typeface="微軟正黑體" pitchFamily="34" charset="-120"/>
              </a:rPr>
              <a:t>相關資料存取技術</a:t>
            </a:r>
            <a:endParaRPr lang="zh-TW" altLang="en-US" sz="4400"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3151632"/>
          </a:xfrm>
        </p:spPr>
        <p:txBody>
          <a:bodyPr/>
          <a:lstStyle/>
          <a:p>
            <a:r>
              <a:rPr lang="en-US" altLang="zh-TW" dirty="0" smtClean="0"/>
              <a:t>ADO.NET Classic</a:t>
            </a:r>
          </a:p>
          <a:p>
            <a:r>
              <a:rPr lang="en-US" altLang="zh-TW" dirty="0" smtClean="0"/>
              <a:t>DataSet Designer &amp; TableAdapter</a:t>
            </a:r>
          </a:p>
          <a:p>
            <a:r>
              <a:rPr lang="en-US" altLang="zh-TW" dirty="0" smtClean="0"/>
              <a:t>Web Services Classic</a:t>
            </a:r>
          </a:p>
          <a:p>
            <a:r>
              <a:rPr lang="en-US" altLang="zh-TW" dirty="0" smtClean="0"/>
              <a:t>WCF</a:t>
            </a:r>
          </a:p>
          <a:p>
            <a:r>
              <a:rPr lang="en-US" altLang="zh-TW" dirty="0" smtClean="0"/>
              <a:t>LINQ to SQL…</a:t>
            </a:r>
          </a:p>
          <a:p>
            <a:r>
              <a:rPr lang="en-US" altLang="zh-TW" dirty="0" smtClean="0"/>
              <a:t>ADO.NET Entity Framework</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99" y="650928"/>
            <a:ext cx="8623679" cy="1254071"/>
          </a:xfrm>
        </p:spPr>
        <p:txBody>
          <a:bodyPr/>
          <a:lstStyle/>
          <a:p>
            <a:r>
              <a:rPr lang="zh-TW" altLang="en-US" dirty="0" smtClean="0">
                <a:latin typeface="微軟正黑體" pitchFamily="34" charset="-120"/>
                <a:ea typeface="微軟正黑體" pitchFamily="34" charset="-120"/>
              </a:rPr>
              <a:t>遠眺</a:t>
            </a:r>
            <a:r>
              <a:rPr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未來性</a:t>
            </a: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1526572"/>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latin typeface="微軟正黑體" pitchFamily="34" charset="-120"/>
                <a:ea typeface="微軟正黑體" pitchFamily="34" charset="-120"/>
              </a:rPr>
              <a:t>評估</a:t>
            </a: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技術的投資價值</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Cloud</a:t>
            </a:r>
            <a:r>
              <a:rPr lang="zh-TW" altLang="en-US" dirty="0" smtClean="0">
                <a:latin typeface="微軟正黑體" pitchFamily="34" charset="-120"/>
                <a:ea typeface="微軟正黑體" pitchFamily="34" charset="-120"/>
              </a:rPr>
              <a:t>雲端世代的技術延伸</a:t>
            </a:r>
            <a:endParaRPr lang="en-US" altLang="zh-TW" dirty="0" smtClean="0">
              <a:latin typeface="微軟正黑體" pitchFamily="34" charset="-120"/>
              <a:ea typeface="微軟正黑體" pitchFamily="34" charset="-120"/>
            </a:endParaRPr>
          </a:p>
          <a:p>
            <a:endParaRPr lang="en-US"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581698"/>
          </a:xfrm>
        </p:spPr>
        <p:txBody>
          <a:bodyPr/>
          <a:lstStyle/>
          <a:p>
            <a:r>
              <a:rPr lang="zh-TW" altLang="en-US" sz="4200" dirty="0" smtClean="0">
                <a:latin typeface="微軟正黑體" pitchFamily="34" charset="-120"/>
                <a:ea typeface="微軟正黑體" pitchFamily="34" charset="-120"/>
              </a:rPr>
              <a:t>評估</a:t>
            </a:r>
            <a:r>
              <a:rPr altLang="zh-TW" sz="4200" dirty="0" smtClean="0">
                <a:latin typeface="微軟正黑體" pitchFamily="34" charset="-120"/>
                <a:ea typeface="微軟正黑體" pitchFamily="34" charset="-120"/>
              </a:rPr>
              <a:t>Data Services</a:t>
            </a:r>
            <a:r>
              <a:rPr lang="zh-TW" altLang="en-US" sz="4200" dirty="0" smtClean="0">
                <a:latin typeface="微軟正黑體" pitchFamily="34" charset="-120"/>
                <a:ea typeface="微軟正黑體" pitchFamily="34" charset="-120"/>
              </a:rPr>
              <a:t>技術的投資價值</a:t>
            </a:r>
            <a:endParaRPr lang="zh-TW" altLang="en-US" sz="4200"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153563"/>
            <a:ext cx="8382000" cy="5182957"/>
          </a:xfrm>
        </p:spPr>
        <p:txBody>
          <a:bodyPr/>
          <a:lstStyle/>
          <a:p>
            <a:pPr>
              <a:buNone/>
            </a:pPr>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未來性及延伸應用</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於</a:t>
            </a:r>
            <a:r>
              <a:rPr lang="en-US" altLang="zh-TW" dirty="0" smtClean="0">
                <a:latin typeface="微軟正黑體" pitchFamily="34" charset="-120"/>
                <a:ea typeface="微軟正黑體" pitchFamily="34" charset="-120"/>
              </a:rPr>
              <a:t>VS 2008 SP1</a:t>
            </a:r>
            <a:r>
              <a:rPr lang="zh-TW" altLang="en-US" dirty="0" smtClean="0">
                <a:latin typeface="微軟正黑體" pitchFamily="34" charset="-120"/>
                <a:ea typeface="微軟正黑體" pitchFamily="34" charset="-120"/>
              </a:rPr>
              <a:t>正式版（附加）</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.NET </a:t>
            </a:r>
            <a:r>
              <a:rPr lang="en-US" altLang="zh-TW" dirty="0" err="1" smtClean="0">
                <a:latin typeface="微軟正黑體" pitchFamily="34" charset="-120"/>
                <a:ea typeface="微軟正黑體" pitchFamily="34" charset="-120"/>
              </a:rPr>
              <a:t>Fx</a:t>
            </a:r>
            <a:r>
              <a:rPr lang="en-US" altLang="zh-TW" dirty="0" smtClean="0">
                <a:latin typeface="微軟正黑體" pitchFamily="34" charset="-120"/>
                <a:ea typeface="微軟正黑體" pitchFamily="34" charset="-120"/>
              </a:rPr>
              <a:t> 4.0 &amp; VS 2010</a:t>
            </a:r>
            <a:r>
              <a:rPr lang="zh-TW" altLang="en-US" dirty="0" smtClean="0">
                <a:latin typeface="微軟正黑體" pitchFamily="34" charset="-120"/>
                <a:ea typeface="微軟正黑體" pitchFamily="34" charset="-120"/>
              </a:rPr>
              <a:t>正式版（內建）</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Azure Services Platform</a:t>
            </a:r>
            <a:r>
              <a:rPr lang="zh-TW" altLang="en-US" dirty="0" smtClean="0">
                <a:latin typeface="微軟正黑體" pitchFamily="34" charset="-120"/>
                <a:ea typeface="微軟正黑體" pitchFamily="34" charset="-120"/>
              </a:rPr>
              <a:t>雲端平台整合</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Windows Azure Tables Service</a:t>
            </a:r>
          </a:p>
          <a:p>
            <a:pPr lvl="1"/>
            <a:r>
              <a:rPr lang="en-US" altLang="zh-TW" dirty="0" smtClean="0">
                <a:latin typeface="微軟正黑體" pitchFamily="34" charset="-120"/>
                <a:ea typeface="微軟正黑體" pitchFamily="34" charset="-120"/>
              </a:rPr>
              <a:t>SQL Data Services</a:t>
            </a:r>
          </a:p>
          <a:p>
            <a:r>
              <a:rPr lang="zh-TW" altLang="en-US" dirty="0" smtClean="0">
                <a:latin typeface="微軟正黑體" pitchFamily="34" charset="-120"/>
                <a:ea typeface="微軟正黑體" pitchFamily="34" charset="-120"/>
              </a:rPr>
              <a:t>未來</a:t>
            </a:r>
            <a:r>
              <a:rPr lang="en-US" altLang="zh-TW" dirty="0" smtClean="0">
                <a:latin typeface="微軟正黑體" pitchFamily="34" charset="-120"/>
                <a:ea typeface="微軟正黑體" pitchFamily="34" charset="-120"/>
              </a:rPr>
              <a:t>Web-based API</a:t>
            </a:r>
            <a:r>
              <a:rPr lang="zh-TW" altLang="en-US" dirty="0" smtClean="0">
                <a:latin typeface="微軟正黑體" pitchFamily="34" charset="-120"/>
                <a:ea typeface="微軟正黑體" pitchFamily="34" charset="-120"/>
              </a:rPr>
              <a:t>資料存取技術主流之一</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Silverlight 2.0</a:t>
            </a:r>
            <a:r>
              <a:rPr lang="zh-TW" altLang="en-US" dirty="0" smtClean="0">
                <a:latin typeface="微軟正黑體" pitchFamily="34" charset="-120"/>
                <a:ea typeface="微軟正黑體" pitchFamily="34" charset="-120"/>
              </a:rPr>
              <a:t>內建支援</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ASP.NET AJAX 4.0</a:t>
            </a:r>
            <a:r>
              <a:rPr lang="zh-TW" altLang="en-US" dirty="0" smtClean="0">
                <a:latin typeface="微軟正黑體" pitchFamily="34" charset="-120"/>
                <a:ea typeface="微軟正黑體" pitchFamily="34" charset="-120"/>
              </a:rPr>
              <a:t>內建支援</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Offline-Enabled Applications</a:t>
            </a:r>
            <a:endParaRPr lang="zh-TW" altLang="en-US"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9" descr="C:\Users\maryfj\Desktop\PDC Visuals\Assets\Strata3D architecture chart\Logos\Dynamics CRM Online\dyn-CRM-Online_ALT_rgb_r.png"/>
          <p:cNvPicPr>
            <a:picLocks noChangeAspect="1" noChangeArrowheads="1"/>
          </p:cNvPicPr>
          <p:nvPr/>
        </p:nvPicPr>
        <p:blipFill>
          <a:blip r:embed="rId3"/>
          <a:stretch>
            <a:fillRect/>
          </a:stretch>
        </p:blipFill>
        <p:spPr bwMode="invGray">
          <a:xfrm>
            <a:off x="6453240" y="1602428"/>
            <a:ext cx="1909307" cy="376383"/>
          </a:xfrm>
          <a:prstGeom prst="rect">
            <a:avLst/>
          </a:prstGeom>
          <a:noFill/>
        </p:spPr>
      </p:pic>
      <p:pic>
        <p:nvPicPr>
          <p:cNvPr id="55" name="Picture 4" descr="C:\Users\maryfj\Desktop\PDC Visuals\Assets\Strata3D architecture chart\Logos\Office Live\ofc-Live_rgb_r.png"/>
          <p:cNvPicPr>
            <a:picLocks noChangeAspect="1" noChangeArrowheads="1"/>
          </p:cNvPicPr>
          <p:nvPr/>
        </p:nvPicPr>
        <p:blipFill>
          <a:blip r:embed="rId4"/>
          <a:stretch>
            <a:fillRect/>
          </a:stretch>
        </p:blipFill>
        <p:spPr bwMode="invGray">
          <a:xfrm>
            <a:off x="2170085" y="1656643"/>
            <a:ext cx="1097566" cy="286654"/>
          </a:xfrm>
          <a:prstGeom prst="rect">
            <a:avLst/>
          </a:prstGeom>
          <a:noFill/>
        </p:spPr>
      </p:pic>
      <p:pic>
        <p:nvPicPr>
          <p:cNvPr id="56" name="Picture 5" descr="C:\Users\maryfj\Desktop\PDC Visuals\Assets\Strata3D architecture chart\Logos\Windows Live\WLive_h_rgb_r.png"/>
          <p:cNvPicPr>
            <a:picLocks noChangeAspect="1" noChangeArrowheads="1"/>
          </p:cNvPicPr>
          <p:nvPr/>
        </p:nvPicPr>
        <p:blipFill>
          <a:blip r:embed="rId5"/>
          <a:stretch>
            <a:fillRect/>
          </a:stretch>
        </p:blipFill>
        <p:spPr bwMode="invGray">
          <a:xfrm>
            <a:off x="708069" y="1758083"/>
            <a:ext cx="1303359" cy="173461"/>
          </a:xfrm>
          <a:prstGeom prst="rect">
            <a:avLst/>
          </a:prstGeom>
          <a:noFill/>
        </p:spPr>
      </p:pic>
      <p:pic>
        <p:nvPicPr>
          <p:cNvPr id="57" name="Picture 6" descr="C:\Users\maryfj\Desktop\PDC Visuals\Assets\Strata3D architecture chart\Logos\SharePoint Online\ShrPt-Online_h_bL_r.png"/>
          <p:cNvPicPr>
            <a:picLocks noChangeAspect="1" noChangeArrowheads="1"/>
          </p:cNvPicPr>
          <p:nvPr/>
        </p:nvPicPr>
        <p:blipFill>
          <a:blip r:embed="rId6"/>
          <a:stretch>
            <a:fillRect/>
          </a:stretch>
        </p:blipFill>
        <p:spPr bwMode="invGray">
          <a:xfrm>
            <a:off x="4888325" y="1707529"/>
            <a:ext cx="1406256" cy="211078"/>
          </a:xfrm>
          <a:prstGeom prst="rect">
            <a:avLst/>
          </a:prstGeom>
          <a:noFill/>
        </p:spPr>
      </p:pic>
      <p:grpSp>
        <p:nvGrpSpPr>
          <p:cNvPr id="2" name="Group 35"/>
          <p:cNvGrpSpPr/>
          <p:nvPr/>
        </p:nvGrpSpPr>
        <p:grpSpPr>
          <a:xfrm>
            <a:off x="624839" y="2318144"/>
            <a:ext cx="7894320" cy="2879214"/>
            <a:chOff x="832903" y="1701800"/>
            <a:chExt cx="10523019" cy="3835400"/>
          </a:xfrm>
        </p:grpSpPr>
        <p:sp>
          <p:nvSpPr>
            <p:cNvPr id="59" name="Rounded Rectangle 58"/>
            <p:cNvSpPr/>
            <p:nvPr/>
          </p:nvSpPr>
          <p:spPr bwMode="auto">
            <a:xfrm>
              <a:off x="832903" y="1701800"/>
              <a:ext cx="10523019" cy="3835400"/>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914304"/>
              <a:r>
                <a:rPr lang="en-US" sz="1800" dirty="0" smtClean="0">
                  <a:solidFill>
                    <a:srgbClr val="FFFFFF"/>
                  </a:solidFill>
                  <a:latin typeface="Segoe" pitchFamily="34" charset="0"/>
                </a:rPr>
                <a:t>  </a:t>
              </a:r>
            </a:p>
          </p:txBody>
        </p:sp>
        <p:sp>
          <p:nvSpPr>
            <p:cNvPr id="60" name="Rectangle 59"/>
            <p:cNvSpPr/>
            <p:nvPr/>
          </p:nvSpPr>
          <p:spPr>
            <a:xfrm>
              <a:off x="1881980" y="1893683"/>
              <a:ext cx="8450740" cy="609600"/>
            </a:xfrm>
            <a:prstGeom prst="rect">
              <a:avLst/>
            </a:prstGeom>
          </p:spPr>
          <p:txBody>
            <a:bodyPr wrap="none" lIns="0" tIns="0" rIns="0" bIns="0">
              <a:noAutofit/>
            </a:bodyPr>
            <a:lstStyle/>
            <a:p>
              <a:pPr algn="ctr"/>
              <a:r>
                <a:rPr lang="en-US" sz="3000" dirty="0" smtClean="0">
                  <a:gradFill>
                    <a:gsLst>
                      <a:gs pos="0">
                        <a:schemeClr val="tx1"/>
                      </a:gs>
                      <a:gs pos="100000">
                        <a:schemeClr val="tx1"/>
                      </a:gs>
                    </a:gsLst>
                    <a:lin ang="5400000" scaled="0"/>
                  </a:gradFill>
                  <a:latin typeface="Segoe UI" pitchFamily="34" charset="0"/>
                  <a:cs typeface="Segoe UI" pitchFamily="34" charset="0"/>
                </a:rPr>
                <a:t>Azure</a:t>
              </a:r>
              <a:r>
                <a:rPr lang="en-US" sz="1500" baseline="50000" dirty="0" smtClean="0">
                  <a:gradFill>
                    <a:gsLst>
                      <a:gs pos="0">
                        <a:schemeClr val="tx1"/>
                      </a:gs>
                      <a:gs pos="100000">
                        <a:schemeClr val="tx1"/>
                      </a:gs>
                    </a:gsLst>
                    <a:lin ang="5400000" scaled="0"/>
                  </a:gradFill>
                  <a:latin typeface="Segoe UI" pitchFamily="34" charset="0"/>
                  <a:cs typeface="Segoe UI" pitchFamily="34" charset="0"/>
                </a:rPr>
                <a:t>™</a:t>
              </a:r>
              <a:r>
                <a:rPr lang="en-US" sz="3000" dirty="0" smtClean="0">
                  <a:gradFill>
                    <a:gsLst>
                      <a:gs pos="0">
                        <a:schemeClr val="tx1"/>
                      </a:gs>
                      <a:gs pos="100000">
                        <a:schemeClr val="tx1"/>
                      </a:gs>
                    </a:gsLst>
                    <a:lin ang="5400000" scaled="0"/>
                  </a:gradFill>
                  <a:latin typeface="Segoe UI" pitchFamily="34" charset="0"/>
                  <a:cs typeface="Segoe UI" pitchFamily="34" charset="0"/>
                </a:rPr>
                <a:t> Services Platform</a:t>
              </a:r>
              <a:endParaRPr lang="en-US" sz="3000" dirty="0">
                <a:gradFill>
                  <a:gsLst>
                    <a:gs pos="0">
                      <a:schemeClr val="tx1"/>
                    </a:gs>
                    <a:gs pos="100000">
                      <a:schemeClr val="tx1"/>
                    </a:gs>
                  </a:gsLst>
                  <a:lin ang="5400000" scaled="0"/>
                </a:gradFill>
                <a:latin typeface="Segoe UI" pitchFamily="34" charset="0"/>
                <a:cs typeface="Segoe UI" pitchFamily="34" charset="0"/>
              </a:endParaRPr>
            </a:p>
          </p:txBody>
        </p:sp>
      </p:grpSp>
      <p:grpSp>
        <p:nvGrpSpPr>
          <p:cNvPr id="3" name="Group 24"/>
          <p:cNvGrpSpPr/>
          <p:nvPr/>
        </p:nvGrpSpPr>
        <p:grpSpPr>
          <a:xfrm>
            <a:off x="733604" y="3080850"/>
            <a:ext cx="1490472" cy="968636"/>
            <a:chOff x="977886" y="2717800"/>
            <a:chExt cx="1986778" cy="1290320"/>
          </a:xfrm>
          <a:solidFill>
            <a:schemeClr val="tx1">
              <a:lumMod val="65000"/>
            </a:schemeClr>
          </a:solidFill>
        </p:grpSpPr>
        <p:sp>
          <p:nvSpPr>
            <p:cNvPr id="62" name="Rounded Rectangle 61"/>
            <p:cNvSpPr/>
            <p:nvPr/>
          </p:nvSpPr>
          <p:spPr bwMode="auto">
            <a:xfrm>
              <a:off x="977886" y="2717800"/>
              <a:ext cx="1986778" cy="1290320"/>
            </a:xfrm>
            <a:prstGeom prst="roundRect">
              <a:avLst>
                <a:gd name="adj" fmla="val 23334"/>
              </a:avLst>
            </a:prstGeom>
            <a:grp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3" name="Picture 62" descr="LiveServices_h_rgb.png"/>
            <p:cNvPicPr>
              <a:picLocks noChangeAspect="1"/>
            </p:cNvPicPr>
            <p:nvPr/>
          </p:nvPicPr>
          <p:blipFill>
            <a:blip r:embed="rId7"/>
            <a:stretch>
              <a:fillRect/>
            </a:stretch>
          </p:blipFill>
          <p:spPr>
            <a:xfrm>
              <a:off x="1137018" y="3177934"/>
              <a:ext cx="1584547" cy="441175"/>
            </a:xfrm>
            <a:prstGeom prst="rect">
              <a:avLst/>
            </a:prstGeom>
            <a:grpFill/>
            <a:ln>
              <a:noFill/>
            </a:ln>
          </p:spPr>
        </p:pic>
      </p:grpSp>
      <p:grpSp>
        <p:nvGrpSpPr>
          <p:cNvPr id="4" name="Group 23"/>
          <p:cNvGrpSpPr/>
          <p:nvPr/>
        </p:nvGrpSpPr>
        <p:grpSpPr>
          <a:xfrm>
            <a:off x="741224" y="4148637"/>
            <a:ext cx="7652659" cy="892366"/>
            <a:chOff x="988043" y="4140200"/>
            <a:chExt cx="10238613" cy="1188720"/>
          </a:xfrm>
        </p:grpSpPr>
        <p:sp>
          <p:nvSpPr>
            <p:cNvPr id="65" name="Rounded Rectangle 64"/>
            <p:cNvSpPr/>
            <p:nvPr/>
          </p:nvSpPr>
          <p:spPr bwMode="auto">
            <a:xfrm>
              <a:off x="988043" y="4140200"/>
              <a:ext cx="10238613" cy="11887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6" name="Picture 65" descr="WinAzure_h_rgb.png"/>
            <p:cNvPicPr>
              <a:picLocks noChangeAspect="1"/>
            </p:cNvPicPr>
            <p:nvPr/>
          </p:nvPicPr>
          <p:blipFill>
            <a:blip r:embed="rId8"/>
            <a:stretch>
              <a:fillRect/>
            </a:stretch>
          </p:blipFill>
          <p:spPr>
            <a:xfrm>
              <a:off x="4044869" y="4301062"/>
              <a:ext cx="4124960" cy="767242"/>
            </a:xfrm>
            <a:prstGeom prst="rect">
              <a:avLst/>
            </a:prstGeom>
          </p:spPr>
        </p:pic>
      </p:grpSp>
      <p:grpSp>
        <p:nvGrpSpPr>
          <p:cNvPr id="5" name="Group 32"/>
          <p:cNvGrpSpPr/>
          <p:nvPr/>
        </p:nvGrpSpPr>
        <p:grpSpPr>
          <a:xfrm>
            <a:off x="3818508" y="3080850"/>
            <a:ext cx="1490472" cy="968636"/>
            <a:chOff x="5113961" y="2717800"/>
            <a:chExt cx="1986778" cy="1290320"/>
          </a:xfrm>
          <a:solidFill>
            <a:srgbClr val="FFFF00"/>
          </a:solidFill>
        </p:grpSpPr>
        <p:sp>
          <p:nvSpPr>
            <p:cNvPr id="68" name="Rounded Rectangle 67"/>
            <p:cNvSpPr/>
            <p:nvPr/>
          </p:nvSpPr>
          <p:spPr bwMode="auto">
            <a:xfrm>
              <a:off x="5113961" y="2717800"/>
              <a:ext cx="1986778" cy="1290320"/>
            </a:xfrm>
            <a:prstGeom prst="roundRect">
              <a:avLst>
                <a:gd name="adj" fmla="val 23334"/>
              </a:avLst>
            </a:prstGeom>
            <a:grp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9" name="Picture 2" descr="C:\Users\maryfj\Desktop\PDC Visuals\Assets\Strata3D architecture chart\Logos\SQL Services\SQLServices_h_rgb.png"/>
            <p:cNvPicPr>
              <a:picLocks noChangeAspect="1" noChangeArrowheads="1"/>
            </p:cNvPicPr>
            <p:nvPr/>
          </p:nvPicPr>
          <p:blipFill>
            <a:blip r:embed="rId9"/>
            <a:stretch>
              <a:fillRect/>
            </a:stretch>
          </p:blipFill>
          <p:spPr bwMode="auto">
            <a:xfrm>
              <a:off x="5298232" y="3110653"/>
              <a:ext cx="1584547" cy="427939"/>
            </a:xfrm>
            <a:prstGeom prst="rect">
              <a:avLst/>
            </a:prstGeom>
            <a:grpFill/>
          </p:spPr>
        </p:pic>
      </p:grpSp>
      <p:grpSp>
        <p:nvGrpSpPr>
          <p:cNvPr id="6" name="Group 31"/>
          <p:cNvGrpSpPr/>
          <p:nvPr/>
        </p:nvGrpSpPr>
        <p:grpSpPr>
          <a:xfrm>
            <a:off x="2276056" y="3080850"/>
            <a:ext cx="1490472" cy="968636"/>
            <a:chOff x="3040845" y="2717800"/>
            <a:chExt cx="1986778" cy="1290320"/>
          </a:xfrm>
          <a:solidFill>
            <a:schemeClr val="tx1">
              <a:lumMod val="65000"/>
            </a:schemeClr>
          </a:solidFill>
        </p:grpSpPr>
        <p:sp>
          <p:nvSpPr>
            <p:cNvPr id="71" name="Rounded Rectangle 70"/>
            <p:cNvSpPr/>
            <p:nvPr/>
          </p:nvSpPr>
          <p:spPr bwMode="auto">
            <a:xfrm>
              <a:off x="3040845" y="2717800"/>
              <a:ext cx="1986778" cy="1290320"/>
            </a:xfrm>
            <a:prstGeom prst="roundRect">
              <a:avLst>
                <a:gd name="adj" fmla="val 23334"/>
              </a:avLst>
            </a:prstGeom>
            <a:grp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2" name="Picture 3" descr="C:\Users\maryfj\Desktop\PDC Visuals\Assets\Strata3D architecture chart\Logos\NET Services\NETServices_h_rgb.png"/>
            <p:cNvPicPr>
              <a:picLocks noChangeAspect="1" noChangeArrowheads="1"/>
            </p:cNvPicPr>
            <p:nvPr/>
          </p:nvPicPr>
          <p:blipFill>
            <a:blip r:embed="rId10"/>
            <a:stretch>
              <a:fillRect/>
            </a:stretch>
          </p:blipFill>
          <p:spPr bwMode="auto">
            <a:xfrm>
              <a:off x="3063529" y="3147834"/>
              <a:ext cx="1850241" cy="430253"/>
            </a:xfrm>
            <a:prstGeom prst="rect">
              <a:avLst/>
            </a:prstGeom>
            <a:grpFill/>
          </p:spPr>
        </p:pic>
      </p:grpSp>
      <p:pic>
        <p:nvPicPr>
          <p:cNvPr id="73" name="Picture 72" descr="Exchange-Online-Logo-r.png"/>
          <p:cNvPicPr>
            <a:picLocks noChangeAspect="1"/>
          </p:cNvPicPr>
          <p:nvPr/>
        </p:nvPicPr>
        <p:blipFill>
          <a:blip r:embed="rId11"/>
          <a:stretch>
            <a:fillRect/>
          </a:stretch>
        </p:blipFill>
        <p:spPr bwMode="invGray">
          <a:xfrm>
            <a:off x="3426309" y="1703869"/>
            <a:ext cx="1303359" cy="258596"/>
          </a:xfrm>
          <a:prstGeom prst="rect">
            <a:avLst/>
          </a:prstGeom>
        </p:spPr>
      </p:pic>
      <p:grpSp>
        <p:nvGrpSpPr>
          <p:cNvPr id="7" name="Group 73"/>
          <p:cNvGrpSpPr/>
          <p:nvPr/>
        </p:nvGrpSpPr>
        <p:grpSpPr>
          <a:xfrm>
            <a:off x="6903411" y="3080850"/>
            <a:ext cx="1490472" cy="968636"/>
            <a:chOff x="9202153" y="2717800"/>
            <a:chExt cx="1986778" cy="1290320"/>
          </a:xfrm>
          <a:solidFill>
            <a:schemeClr val="tx1">
              <a:lumMod val="65000"/>
            </a:schemeClr>
          </a:solidFill>
        </p:grpSpPr>
        <p:sp>
          <p:nvSpPr>
            <p:cNvPr id="75" name="Rounded Rectangle 74"/>
            <p:cNvSpPr/>
            <p:nvPr/>
          </p:nvSpPr>
          <p:spPr bwMode="auto">
            <a:xfrm>
              <a:off x="9202153" y="2717800"/>
              <a:ext cx="1986778" cy="1290320"/>
            </a:xfrm>
            <a:prstGeom prst="roundRect">
              <a:avLst>
                <a:gd name="adj" fmla="val 23334"/>
              </a:avLst>
            </a:prstGeom>
            <a:grp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6" name="Picture 75" descr="dyn-CRM-Svc-2_bL.png"/>
            <p:cNvPicPr>
              <a:picLocks noChangeAspect="1"/>
            </p:cNvPicPr>
            <p:nvPr/>
          </p:nvPicPr>
          <p:blipFill>
            <a:blip r:embed="rId12"/>
            <a:stretch>
              <a:fillRect/>
            </a:stretch>
          </p:blipFill>
          <p:spPr>
            <a:xfrm>
              <a:off x="9257902" y="3173244"/>
              <a:ext cx="1874536" cy="359912"/>
            </a:xfrm>
            <a:prstGeom prst="rect">
              <a:avLst/>
            </a:prstGeom>
            <a:grpFill/>
          </p:spPr>
        </p:pic>
      </p:grpSp>
      <p:grpSp>
        <p:nvGrpSpPr>
          <p:cNvPr id="8" name="Group 76"/>
          <p:cNvGrpSpPr/>
          <p:nvPr/>
        </p:nvGrpSpPr>
        <p:grpSpPr>
          <a:xfrm>
            <a:off x="5360960" y="3080850"/>
            <a:ext cx="1490472" cy="968636"/>
            <a:chOff x="7146087" y="2717800"/>
            <a:chExt cx="1986778" cy="1290320"/>
          </a:xfrm>
          <a:solidFill>
            <a:schemeClr val="tx1">
              <a:lumMod val="65000"/>
            </a:schemeClr>
          </a:solidFill>
        </p:grpSpPr>
        <p:sp>
          <p:nvSpPr>
            <p:cNvPr id="78" name="Rounded Rectangle 77"/>
            <p:cNvSpPr/>
            <p:nvPr/>
          </p:nvSpPr>
          <p:spPr bwMode="auto">
            <a:xfrm>
              <a:off x="7146087" y="2717800"/>
              <a:ext cx="1986778" cy="1290320"/>
            </a:xfrm>
            <a:prstGeom prst="roundRect">
              <a:avLst>
                <a:gd name="adj" fmla="val 23334"/>
              </a:avLst>
            </a:prstGeom>
            <a:grp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9" name="Picture 78" descr="ShrPt-Svc-2_bL.png"/>
            <p:cNvPicPr>
              <a:picLocks noChangeAspect="1"/>
            </p:cNvPicPr>
            <p:nvPr/>
          </p:nvPicPr>
          <p:blipFill>
            <a:blip r:embed="rId13"/>
            <a:stretch>
              <a:fillRect/>
            </a:stretch>
          </p:blipFill>
          <p:spPr>
            <a:xfrm>
              <a:off x="7293883" y="3246376"/>
              <a:ext cx="1697714" cy="235982"/>
            </a:xfrm>
            <a:prstGeom prst="rect">
              <a:avLst/>
            </a:prstGeom>
            <a:grpFill/>
          </p:spPr>
        </p:pic>
      </p:grpSp>
      <p:sp>
        <p:nvSpPr>
          <p:cNvPr id="28" name="Title 27"/>
          <p:cNvSpPr>
            <a:spLocks noGrp="1"/>
          </p:cNvSpPr>
          <p:nvPr>
            <p:ph type="title"/>
          </p:nvPr>
        </p:nvSpPr>
        <p:spPr/>
        <p:txBody>
          <a:bodyPr/>
          <a:lstStyle/>
          <a:p>
            <a:r>
              <a:rPr dirty="0" smtClean="0"/>
              <a:t>Azure Services Platform</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mph" presetSubtype="0" nodeType="clickEffect">
                                  <p:stCondLst>
                                    <p:cond delay="0"/>
                                  </p:stCondLst>
                                  <p:childTnLst>
                                    <p:set>
                                      <p:cBhvr rctx="PPT">
                                        <p:cTn id="56" dur="indefinite"/>
                                        <p:tgtEl>
                                          <p:spTgt spid="4"/>
                                        </p:tgtEl>
                                        <p:attrNameLst>
                                          <p:attrName>style.opacity</p:attrName>
                                        </p:attrNameLst>
                                      </p:cBhvr>
                                      <p:to>
                                        <p:strVal val="0.25"/>
                                      </p:to>
                                    </p:set>
                                    <p:animEffect filter="image" prLst="opacity: 0.25">
                                      <p:cBhvr rctx="IE">
                                        <p:cTn id="57" dur="indefinite"/>
                                        <p:tgtEl>
                                          <p:spTgt spid="4"/>
                                        </p:tgtEl>
                                      </p:cBhvr>
                                    </p:animEffect>
                                  </p:childTnLst>
                                </p:cTn>
                              </p:par>
                              <p:par>
                                <p:cTn id="58" presetID="9" presetClass="emph" presetSubtype="0" nodeType="withEffect">
                                  <p:stCondLst>
                                    <p:cond delay="0"/>
                                  </p:stCondLst>
                                  <p:childTnLst>
                                    <p:set>
                                      <p:cBhvr rctx="PPT">
                                        <p:cTn id="59" dur="indefinite"/>
                                        <p:tgtEl>
                                          <p:spTgt spid="3"/>
                                        </p:tgtEl>
                                        <p:attrNameLst>
                                          <p:attrName>style.opacity</p:attrName>
                                        </p:attrNameLst>
                                      </p:cBhvr>
                                      <p:to>
                                        <p:strVal val="0.25"/>
                                      </p:to>
                                    </p:set>
                                    <p:animEffect filter="image" prLst="opacity: 0.25">
                                      <p:cBhvr rctx="IE">
                                        <p:cTn id="60" dur="indefinite"/>
                                        <p:tgtEl>
                                          <p:spTgt spid="3"/>
                                        </p:tgtEl>
                                      </p:cBhvr>
                                    </p:animEffect>
                                  </p:childTnLst>
                                </p:cTn>
                              </p:par>
                              <p:par>
                                <p:cTn id="61" presetID="9" presetClass="emph" presetSubtype="0" nodeType="withEffect">
                                  <p:stCondLst>
                                    <p:cond delay="0"/>
                                  </p:stCondLst>
                                  <p:childTnLst>
                                    <p:set>
                                      <p:cBhvr rctx="PPT">
                                        <p:cTn id="62" dur="indefinite"/>
                                        <p:tgtEl>
                                          <p:spTgt spid="6"/>
                                        </p:tgtEl>
                                        <p:attrNameLst>
                                          <p:attrName>style.opacity</p:attrName>
                                        </p:attrNameLst>
                                      </p:cBhvr>
                                      <p:to>
                                        <p:strVal val="0.25"/>
                                      </p:to>
                                    </p:set>
                                    <p:animEffect filter="image" prLst="opacity: 0.25">
                                      <p:cBhvr rctx="IE">
                                        <p:cTn id="63" dur="indefinite"/>
                                        <p:tgtEl>
                                          <p:spTgt spid="6"/>
                                        </p:tgtEl>
                                      </p:cBhvr>
                                    </p:animEffect>
                                  </p:childTnLst>
                                </p:cTn>
                              </p:par>
                              <p:par>
                                <p:cTn id="64" presetID="9" presetClass="emph" presetSubtype="0" nodeType="withEffect">
                                  <p:stCondLst>
                                    <p:cond delay="0"/>
                                  </p:stCondLst>
                                  <p:childTnLst>
                                    <p:set>
                                      <p:cBhvr rctx="PPT">
                                        <p:cTn id="65" dur="indefinite"/>
                                        <p:tgtEl>
                                          <p:spTgt spid="8"/>
                                        </p:tgtEl>
                                        <p:attrNameLst>
                                          <p:attrName>style.opacity</p:attrName>
                                        </p:attrNameLst>
                                      </p:cBhvr>
                                      <p:to>
                                        <p:strVal val="0.25"/>
                                      </p:to>
                                    </p:set>
                                    <p:animEffect filter="image" prLst="opacity: 0.25">
                                      <p:cBhvr rctx="IE">
                                        <p:cTn id="66" dur="indefinite"/>
                                        <p:tgtEl>
                                          <p:spTgt spid="8"/>
                                        </p:tgtEl>
                                      </p:cBhvr>
                                    </p:animEffect>
                                  </p:childTnLst>
                                </p:cTn>
                              </p:par>
                              <p:par>
                                <p:cTn id="67" presetID="9" presetClass="emph" presetSubtype="0" nodeType="withEffect">
                                  <p:stCondLst>
                                    <p:cond delay="0"/>
                                  </p:stCondLst>
                                  <p:childTnLst>
                                    <p:set>
                                      <p:cBhvr rctx="PPT">
                                        <p:cTn id="68" dur="indefinite"/>
                                        <p:tgtEl>
                                          <p:spTgt spid="7"/>
                                        </p:tgtEl>
                                        <p:attrNameLst>
                                          <p:attrName>style.opacity</p:attrName>
                                        </p:attrNameLst>
                                      </p:cBhvr>
                                      <p:to>
                                        <p:strVal val="0.25"/>
                                      </p:to>
                                    </p:set>
                                    <p:animEffect filter="image" prLst="opacity: 0.25">
                                      <p:cBhvr rctx="IE">
                                        <p:cTn id="69" dur="indefinite"/>
                                        <p:tgtEl>
                                          <p:spTgt spid="7"/>
                                        </p:tgtEl>
                                      </p:cBhvr>
                                    </p:animEffect>
                                  </p:childTnLst>
                                </p:cTn>
                              </p:par>
                              <p:par>
                                <p:cTn id="70" presetID="9" presetClass="emph" presetSubtype="0" nodeType="withEffect">
                                  <p:stCondLst>
                                    <p:cond delay="0"/>
                                  </p:stCondLst>
                                  <p:childTnLst>
                                    <p:set>
                                      <p:cBhvr rctx="PPT">
                                        <p:cTn id="71" dur="indefinite"/>
                                        <p:tgtEl>
                                          <p:spTgt spid="54"/>
                                        </p:tgtEl>
                                        <p:attrNameLst>
                                          <p:attrName>style.opacity</p:attrName>
                                        </p:attrNameLst>
                                      </p:cBhvr>
                                      <p:to>
                                        <p:strVal val="0.25"/>
                                      </p:to>
                                    </p:set>
                                    <p:animEffect filter="image" prLst="opacity: 0.25">
                                      <p:cBhvr rctx="IE">
                                        <p:cTn id="72" dur="indefinite"/>
                                        <p:tgtEl>
                                          <p:spTgt spid="54"/>
                                        </p:tgtEl>
                                      </p:cBhvr>
                                    </p:animEffect>
                                  </p:childTnLst>
                                </p:cTn>
                              </p:par>
                              <p:par>
                                <p:cTn id="73" presetID="9" presetClass="emph" presetSubtype="0" nodeType="withEffect">
                                  <p:stCondLst>
                                    <p:cond delay="0"/>
                                  </p:stCondLst>
                                  <p:childTnLst>
                                    <p:set>
                                      <p:cBhvr rctx="PPT">
                                        <p:cTn id="74" dur="indefinite"/>
                                        <p:tgtEl>
                                          <p:spTgt spid="57"/>
                                        </p:tgtEl>
                                        <p:attrNameLst>
                                          <p:attrName>style.opacity</p:attrName>
                                        </p:attrNameLst>
                                      </p:cBhvr>
                                      <p:to>
                                        <p:strVal val="0.25"/>
                                      </p:to>
                                    </p:set>
                                    <p:animEffect filter="image" prLst="opacity: 0.25">
                                      <p:cBhvr rctx="IE">
                                        <p:cTn id="75" dur="indefinite"/>
                                        <p:tgtEl>
                                          <p:spTgt spid="57"/>
                                        </p:tgtEl>
                                      </p:cBhvr>
                                    </p:animEffect>
                                  </p:childTnLst>
                                </p:cTn>
                              </p:par>
                              <p:par>
                                <p:cTn id="76" presetID="9" presetClass="emph" presetSubtype="0" nodeType="withEffect">
                                  <p:stCondLst>
                                    <p:cond delay="0"/>
                                  </p:stCondLst>
                                  <p:childTnLst>
                                    <p:set>
                                      <p:cBhvr rctx="PPT">
                                        <p:cTn id="77" dur="indefinite"/>
                                        <p:tgtEl>
                                          <p:spTgt spid="73"/>
                                        </p:tgtEl>
                                        <p:attrNameLst>
                                          <p:attrName>style.opacity</p:attrName>
                                        </p:attrNameLst>
                                      </p:cBhvr>
                                      <p:to>
                                        <p:strVal val="0.25"/>
                                      </p:to>
                                    </p:set>
                                    <p:animEffect filter="image" prLst="opacity: 0.25">
                                      <p:cBhvr rctx="IE">
                                        <p:cTn id="78" dur="indefinite"/>
                                        <p:tgtEl>
                                          <p:spTgt spid="73"/>
                                        </p:tgtEl>
                                      </p:cBhvr>
                                    </p:animEffect>
                                  </p:childTnLst>
                                </p:cTn>
                              </p:par>
                              <p:par>
                                <p:cTn id="79" presetID="9" presetClass="emph" presetSubtype="0" nodeType="withEffect">
                                  <p:stCondLst>
                                    <p:cond delay="0"/>
                                  </p:stCondLst>
                                  <p:childTnLst>
                                    <p:set>
                                      <p:cBhvr rctx="PPT">
                                        <p:cTn id="80" dur="indefinite"/>
                                        <p:tgtEl>
                                          <p:spTgt spid="55"/>
                                        </p:tgtEl>
                                        <p:attrNameLst>
                                          <p:attrName>style.opacity</p:attrName>
                                        </p:attrNameLst>
                                      </p:cBhvr>
                                      <p:to>
                                        <p:strVal val="0.25"/>
                                      </p:to>
                                    </p:set>
                                    <p:animEffect filter="image" prLst="opacity: 0.25">
                                      <p:cBhvr rctx="IE">
                                        <p:cTn id="81" dur="indefinite"/>
                                        <p:tgtEl>
                                          <p:spTgt spid="55"/>
                                        </p:tgtEl>
                                      </p:cBhvr>
                                    </p:animEffect>
                                  </p:childTnLst>
                                </p:cTn>
                              </p:par>
                              <p:par>
                                <p:cTn id="82" presetID="9" presetClass="emph" presetSubtype="0" nodeType="withEffect">
                                  <p:stCondLst>
                                    <p:cond delay="0"/>
                                  </p:stCondLst>
                                  <p:childTnLst>
                                    <p:set>
                                      <p:cBhvr rctx="PPT">
                                        <p:cTn id="83" dur="indefinite"/>
                                        <p:tgtEl>
                                          <p:spTgt spid="56"/>
                                        </p:tgtEl>
                                        <p:attrNameLst>
                                          <p:attrName>style.opacity</p:attrName>
                                        </p:attrNameLst>
                                      </p:cBhvr>
                                      <p:to>
                                        <p:strVal val="0.25"/>
                                      </p:to>
                                    </p:set>
                                    <p:animEffect filter="image" prLst="opacity: 0.25">
                                      <p:cBhvr rctx="IE">
                                        <p:cTn id="84" dur="indefinite"/>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1052596"/>
          </a:xfrm>
        </p:spPr>
        <p:txBody>
          <a:bodyPr/>
          <a:lstStyle/>
          <a:p>
            <a:r>
              <a:rPr lang="en-US" dirty="0" smtClean="0"/>
              <a:t>SQL Services Futures</a:t>
            </a:r>
            <a:br>
              <a:rPr lang="en-US" dirty="0" smtClean="0"/>
            </a:br>
            <a:r>
              <a:rPr sz="2800" dirty="0" smtClean="0">
                <a:gradFill>
                  <a:gsLst>
                    <a:gs pos="0">
                      <a:schemeClr val="accent3"/>
                    </a:gs>
                    <a:gs pos="86000">
                      <a:schemeClr val="accent3"/>
                    </a:gs>
                  </a:gsLst>
                  <a:lin ang="5400000" scaled="0"/>
                </a:gradFill>
              </a:rPr>
              <a:t>Extending the SQL Data Platform to the cloud</a:t>
            </a:r>
            <a:endParaRPr sz="2800" dirty="0">
              <a:gradFill>
                <a:gsLst>
                  <a:gs pos="0">
                    <a:schemeClr val="accent3"/>
                  </a:gs>
                  <a:gs pos="86000">
                    <a:schemeClr val="accent3"/>
                  </a:gs>
                </a:gsLst>
                <a:lin ang="5400000" scaled="0"/>
              </a:gradFill>
            </a:endParaRPr>
          </a:p>
        </p:txBody>
      </p:sp>
      <p:sp>
        <p:nvSpPr>
          <p:cNvPr id="3" name="Text Placeholder 2"/>
          <p:cNvSpPr>
            <a:spLocks noGrp="1"/>
          </p:cNvSpPr>
          <p:nvPr>
            <p:ph type="body" sz="quarter" idx="10"/>
          </p:nvPr>
        </p:nvSpPr>
        <p:spPr>
          <a:xfrm>
            <a:off x="730044" y="4267200"/>
            <a:ext cx="7672004" cy="2397901"/>
          </a:xfrm>
        </p:spPr>
        <p:txBody>
          <a:bodyPr/>
          <a:lstStyle/>
          <a:p>
            <a:r>
              <a:rPr lang="en-US" sz="2800" dirty="0" smtClean="0"/>
              <a:t>Data services tier of the Azure Services Platform</a:t>
            </a:r>
          </a:p>
          <a:p>
            <a:r>
              <a:rPr lang="en-US" sz="2800" dirty="0" smtClean="0"/>
              <a:t>Built on SQL Server foundation</a:t>
            </a:r>
          </a:p>
          <a:p>
            <a:pPr>
              <a:spcAft>
                <a:spcPts val="0"/>
              </a:spcAft>
            </a:pPr>
            <a:r>
              <a:rPr lang="en-US" sz="2800" dirty="0" smtClean="0"/>
              <a:t>Broad data platform capabilities as a service</a:t>
            </a:r>
          </a:p>
          <a:p>
            <a:pPr lvl="1"/>
            <a:r>
              <a:rPr lang="en-US" sz="2400" dirty="0" smtClean="0"/>
              <a:t>Friction-free provisioning, scaling</a:t>
            </a:r>
          </a:p>
          <a:p>
            <a:pPr lvl="1"/>
            <a:r>
              <a:rPr lang="en-US" sz="2400" dirty="0" smtClean="0"/>
              <a:t>Significant investments in scale, HA, lights-out operation and TCO</a:t>
            </a:r>
          </a:p>
        </p:txBody>
      </p:sp>
      <p:sp>
        <p:nvSpPr>
          <p:cNvPr id="4" name="Rounded Rectangle 3"/>
          <p:cNvSpPr>
            <a:spLocks noChangeAspect="1"/>
          </p:cNvSpPr>
          <p:nvPr/>
        </p:nvSpPr>
        <p:spPr>
          <a:xfrm>
            <a:off x="1586804" y="1509204"/>
            <a:ext cx="6096000" cy="24384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l" defTabSz="914363" rtl="0" eaLnBrk="1" fontAlgn="base" latinLnBrk="0" hangingPunct="1">
              <a:lnSpc>
                <a:spcPct val="85000"/>
              </a:lnSpc>
              <a:spcBef>
                <a:spcPts val="1200"/>
              </a:spcBef>
              <a:spcAft>
                <a:spcPct val="0"/>
              </a:spcAft>
              <a:buClrTx/>
              <a:buSzTx/>
              <a:buFontTx/>
              <a:buNone/>
              <a:tabLst/>
              <a:defRPr/>
            </a:pPr>
            <a:endParaRPr kumimoji="0" lang="en-US" sz="12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Segoe"/>
              <a:ea typeface="+mn-ea"/>
              <a:cs typeface="Segoe UI" pitchFamily="34" charset="0"/>
            </a:endParaRPr>
          </a:p>
        </p:txBody>
      </p:sp>
      <p:sp>
        <p:nvSpPr>
          <p:cNvPr id="9" name="Rounded Rectangle 8"/>
          <p:cNvSpPr/>
          <p:nvPr/>
        </p:nvSpPr>
        <p:spPr>
          <a:xfrm>
            <a:off x="1524000" y="2294792"/>
            <a:ext cx="1564261" cy="1459381"/>
          </a:xfrm>
          <a:prstGeom prst="roundRect">
            <a:avLst>
              <a:gd name="adj" fmla="val 11169"/>
            </a:avLst>
          </a:prstGeom>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sp>
        <p:nvSpPr>
          <p:cNvPr id="11" name="Rounded Rectangle 10"/>
          <p:cNvSpPr>
            <a:spLocks/>
          </p:cNvSpPr>
          <p:nvPr/>
        </p:nvSpPr>
        <p:spPr bwMode="auto">
          <a:xfrm>
            <a:off x="1926773" y="2478572"/>
            <a:ext cx="17526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a:cs typeface="Segoe UI" pitchFamily="34" charset="0"/>
              </a:rPr>
              <a:t>       Database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a:cs typeface="Segoe UI" pitchFamily="34" charset="0"/>
            </a:endParaRPr>
          </a:p>
        </p:txBody>
      </p:sp>
      <p:sp>
        <p:nvSpPr>
          <p:cNvPr id="13" name="Rounded Rectangle 12"/>
          <p:cNvSpPr>
            <a:spLocks/>
          </p:cNvSpPr>
          <p:nvPr/>
        </p:nvSpPr>
        <p:spPr bwMode="auto">
          <a:xfrm>
            <a:off x="3831773" y="3246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Reference Data</a:t>
            </a:r>
            <a:endParaRPr kumimoji="0" lang="en-US" sz="1800" b="0" i="0" u="none" strike="noStrike" kern="0" cap="none" spc="-100" normalizeH="0" baseline="0" noProof="0" dirty="0">
              <a:ln w="18415" cmpd="sng">
                <a:noFill/>
                <a:prstDash val="solid"/>
              </a:ln>
              <a:solidFill>
                <a:srgbClr val="000000">
                  <a:lumMod val="65000"/>
                  <a:lumOff val="35000"/>
                </a:srgbClr>
              </a:solidFill>
              <a:effectLst/>
              <a:uLnTx/>
              <a:uFillTx/>
              <a:latin typeface="Segoe"/>
              <a:cs typeface="Segoe UI" pitchFamily="34" charset="0"/>
            </a:endParaRPr>
          </a:p>
        </p:txBody>
      </p:sp>
      <p:sp>
        <p:nvSpPr>
          <p:cNvPr id="14" name="Rounded Rectangle 13"/>
          <p:cNvSpPr>
            <a:spLocks/>
          </p:cNvSpPr>
          <p:nvPr/>
        </p:nvSpPr>
        <p:spPr bwMode="auto">
          <a:xfrm>
            <a:off x="5736773" y="2484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Reporting</a:t>
            </a:r>
          </a:p>
        </p:txBody>
      </p:sp>
      <p:sp>
        <p:nvSpPr>
          <p:cNvPr id="15" name="Rounded Rectangle 14"/>
          <p:cNvSpPr>
            <a:spLocks/>
          </p:cNvSpPr>
          <p:nvPr/>
        </p:nvSpPr>
        <p:spPr bwMode="auto">
          <a:xfrm>
            <a:off x="3831773" y="2490153"/>
            <a:ext cx="17526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a:cs typeface="Segoe UI" pitchFamily="34" charset="0"/>
              </a:rPr>
              <a:t>    Data Sync</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a:cs typeface="Segoe UI" pitchFamily="34" charset="0"/>
            </a:endParaRPr>
          </a:p>
        </p:txBody>
      </p:sp>
      <p:sp>
        <p:nvSpPr>
          <p:cNvPr id="16" name="Rounded Rectangle 15"/>
          <p:cNvSpPr>
            <a:spLocks noChangeAspect="1"/>
          </p:cNvSpPr>
          <p:nvPr/>
        </p:nvSpPr>
        <p:spPr>
          <a:xfrm>
            <a:off x="1610064" y="1524000"/>
            <a:ext cx="6099049" cy="2463219"/>
          </a:xfrm>
          <a:prstGeom prst="roundRect">
            <a:avLst/>
          </a:prstGeom>
          <a:no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pic>
        <p:nvPicPr>
          <p:cNvPr id="17" name="Picture 2" descr="C:\Users\maryfj\Desktop\PDC Visuals\Assets\Strata3D architecture chart\Logos\SQL Services\SQLServices_h_rgb.png"/>
          <p:cNvPicPr>
            <a:picLocks noChangeAspect="1" noChangeArrowheads="1"/>
          </p:cNvPicPr>
          <p:nvPr/>
        </p:nvPicPr>
        <p:blipFill>
          <a:blip r:embed="rId3" cstate="print"/>
          <a:srcRect/>
          <a:stretch>
            <a:fillRect/>
          </a:stretch>
        </p:blipFill>
        <p:spPr bwMode="auto">
          <a:xfrm>
            <a:off x="3145973" y="1600200"/>
            <a:ext cx="2362200" cy="688475"/>
          </a:xfrm>
          <a:prstGeom prst="rect">
            <a:avLst/>
          </a:prstGeom>
          <a:noFill/>
        </p:spPr>
      </p:pic>
      <p:pic>
        <p:nvPicPr>
          <p:cNvPr id="18" name="Picture 1" descr="\\server3\restrict\ftp_root\clients\white_Whale\5-00430 PDC\Working\David\Art\Mesh_Database.png"/>
          <p:cNvPicPr>
            <a:picLocks noChangeAspect="1" noChangeArrowheads="1"/>
          </p:cNvPicPr>
          <p:nvPr/>
        </p:nvPicPr>
        <p:blipFill>
          <a:blip r:embed="rId4"/>
          <a:srcRect/>
          <a:stretch>
            <a:fillRect/>
          </a:stretch>
        </p:blipFill>
        <p:spPr bwMode="auto">
          <a:xfrm>
            <a:off x="2002973" y="2590800"/>
            <a:ext cx="379668" cy="457200"/>
          </a:xfrm>
          <a:prstGeom prst="rect">
            <a:avLst/>
          </a:prstGeom>
          <a:noFill/>
        </p:spPr>
      </p:pic>
      <p:sp>
        <p:nvSpPr>
          <p:cNvPr id="12" name="Rounded Rectangle 11"/>
          <p:cNvSpPr>
            <a:spLocks/>
          </p:cNvSpPr>
          <p:nvPr/>
        </p:nvSpPr>
        <p:spPr bwMode="auto">
          <a:xfrm>
            <a:off x="5736773" y="3246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ETL</a:t>
            </a:r>
            <a:endParaRPr kumimoji="0" lang="en-US" sz="1800" b="0" i="0" u="none" strike="noStrike" kern="0" cap="none" spc="-100" normalizeH="0" baseline="0" noProof="0" dirty="0">
              <a:ln w="18415" cmpd="sng">
                <a:noFill/>
                <a:prstDash val="solid"/>
              </a:ln>
              <a:solidFill>
                <a:srgbClr val="000000">
                  <a:lumMod val="65000"/>
                  <a:lumOff val="35000"/>
                </a:srgbClr>
              </a:solidFill>
              <a:effectLst/>
              <a:uLnTx/>
              <a:uFillTx/>
              <a:latin typeface="Segoe"/>
              <a:cs typeface="Segoe UI" pitchFamily="34" charset="0"/>
            </a:endParaRPr>
          </a:p>
        </p:txBody>
      </p:sp>
      <p:sp>
        <p:nvSpPr>
          <p:cNvPr id="10" name="Rounded Rectangle 9"/>
          <p:cNvSpPr>
            <a:spLocks/>
          </p:cNvSpPr>
          <p:nvPr/>
        </p:nvSpPr>
        <p:spPr bwMode="auto">
          <a:xfrm>
            <a:off x="1926773" y="3246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Data Mining</a:t>
            </a:r>
            <a:endParaRPr kumimoji="0" lang="en-US" sz="1800" b="0" i="0" u="none" strike="noStrike" kern="0" cap="none" spc="-100" normalizeH="0" baseline="0" noProof="0" dirty="0">
              <a:ln w="18415" cmpd="sng">
                <a:noFill/>
                <a:prstDash val="solid"/>
              </a:ln>
              <a:solidFill>
                <a:srgbClr val="000000">
                  <a:lumMod val="65000"/>
                  <a:lumOff val="35000"/>
                </a:srgbClr>
              </a:solidFill>
              <a:effectLst/>
              <a:uLnTx/>
              <a:uFillTx/>
              <a:latin typeface="Segoe"/>
              <a:cs typeface="Segoe UI" pitchFamily="34" charset="0"/>
            </a:endParaRPr>
          </a:p>
        </p:txBody>
      </p:sp>
      <p:grpSp>
        <p:nvGrpSpPr>
          <p:cNvPr id="5" name="Group 42"/>
          <p:cNvGrpSpPr/>
          <p:nvPr/>
        </p:nvGrpSpPr>
        <p:grpSpPr>
          <a:xfrm>
            <a:off x="3984174" y="2625108"/>
            <a:ext cx="304799" cy="499092"/>
            <a:chOff x="7271071" y="2167260"/>
            <a:chExt cx="2351652" cy="3631806"/>
          </a:xfrm>
        </p:grpSpPr>
        <p:pic>
          <p:nvPicPr>
            <p:cNvPr id="20" name="Picture 19" descr="\\eventsql\dvd\Online_ART\DVD_ART34\Artwork_Imagery\Icons - Illustrations\_WINDOWS VISTA ICONS\Sync center syncronize.png"/>
            <p:cNvPicPr>
              <a:picLocks noChangeAspect="1" noChangeArrowheads="1"/>
            </p:cNvPicPr>
            <p:nvPr/>
          </p:nvPicPr>
          <p:blipFill>
            <a:blip r:embed="rId5" cstate="print">
              <a:alphaModFix amt="75000"/>
              <a:lum/>
            </a:blip>
            <a:srcRect/>
            <a:stretch>
              <a:fillRect/>
            </a:stretch>
          </p:blipFill>
          <p:spPr bwMode="auto">
            <a:xfrm rot="19918043">
              <a:off x="7271071" y="2167260"/>
              <a:ext cx="2351652" cy="2351652"/>
            </a:xfrm>
            <a:prstGeom prst="rect">
              <a:avLst/>
            </a:prstGeom>
            <a:blipFill dpi="0" rotWithShape="1">
              <a:blip r:embed="rId6" cstate="print">
                <a:alphaModFix amt="75000"/>
                <a:lum/>
              </a:blip>
              <a:srcRect/>
              <a:stretch>
                <a:fillRect/>
              </a:stretch>
            </a:blipFill>
            <a:ln w="55000" cap="flat" cmpd="thickThin" algn="ctr">
              <a:noFill/>
              <a:prstDash val="solid"/>
              <a:headEnd type="none" w="med" len="med"/>
              <a:tailEnd type="none" w="med" len="med"/>
            </a:ln>
            <a:effectLst/>
          </p:spPr>
        </p:pic>
        <p:sp>
          <p:nvSpPr>
            <p:cNvPr id="21" name="TextBox 90"/>
            <p:cNvSpPr txBox="1"/>
            <p:nvPr/>
          </p:nvSpPr>
          <p:spPr>
            <a:xfrm>
              <a:off x="7516815" y="3111501"/>
              <a:ext cx="1774801" cy="26875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prstClr val="black"/>
                </a:solidFill>
              </a:endParaRPr>
            </a:p>
          </p:txBody>
        </p:sp>
      </p:gr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87054" y="152400"/>
            <a:ext cx="8375946" cy="664797"/>
          </a:xfrm>
        </p:spPr>
        <p:txBody>
          <a:bodyPr/>
          <a:lstStyle/>
          <a:p>
            <a:r>
              <a:rPr altLang="zh-TW" dirty="0" smtClean="0"/>
              <a:t>SQL Data Services</a:t>
            </a:r>
            <a:r>
              <a:rPr lang="zh-TW" altLang="en-US" dirty="0" smtClean="0"/>
              <a:t>（</a:t>
            </a:r>
            <a:r>
              <a:rPr altLang="zh-TW" dirty="0" smtClean="0"/>
              <a:t>SDS</a:t>
            </a:r>
            <a:r>
              <a:rPr lang="zh-TW" altLang="en-US" dirty="0" smtClean="0"/>
              <a:t>）</a:t>
            </a:r>
            <a:endParaRPr lang="zh-TW" altLang="en-US" dirty="0"/>
          </a:p>
        </p:txBody>
      </p:sp>
      <p:pic>
        <p:nvPicPr>
          <p:cNvPr id="2051" name="Picture 3"/>
          <p:cNvPicPr>
            <a:picLocks noChangeAspect="1" noChangeArrowheads="1"/>
          </p:cNvPicPr>
          <p:nvPr/>
        </p:nvPicPr>
        <p:blipFill>
          <a:blip r:embed="rId2"/>
          <a:srcRect/>
          <a:stretch>
            <a:fillRect/>
          </a:stretch>
        </p:blipFill>
        <p:spPr bwMode="auto">
          <a:xfrm>
            <a:off x="1233937" y="1310659"/>
            <a:ext cx="6919241" cy="48308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664797"/>
          </a:xfrm>
        </p:spPr>
        <p:txBody>
          <a:bodyPr/>
          <a:lstStyle/>
          <a:p>
            <a:r>
              <a:rPr dirty="0" smtClean="0"/>
              <a:t>Exploring Data Services</a:t>
            </a:r>
            <a:endParaRPr lang="en-US" dirty="0"/>
          </a:p>
        </p:txBody>
      </p:sp>
      <p:cxnSp>
        <p:nvCxnSpPr>
          <p:cNvPr id="5" name="Straight Connector 4"/>
          <p:cNvCxnSpPr/>
          <p:nvPr/>
        </p:nvCxnSpPr>
        <p:spPr>
          <a:xfrm>
            <a:off x="609600" y="3657600"/>
            <a:ext cx="7772400" cy="1191"/>
          </a:xfrm>
          <a:prstGeom prst="line">
            <a:avLst/>
          </a:prstGeom>
          <a:ln w="25400" cmpd="sng">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00934" y="3238069"/>
            <a:ext cx="3342132" cy="400110"/>
          </a:xfrm>
          <a:prstGeom prst="rect">
            <a:avLst/>
          </a:prstGeom>
          <a:noFill/>
        </p:spPr>
        <p:txBody>
          <a:bodyPr wrap="square" rtlCol="0">
            <a:spAutoFit/>
          </a:bodyPr>
          <a:lstStyle/>
          <a:p>
            <a:pPr algn="ctr"/>
            <a:r>
              <a:rPr lang="en-US" sz="2000" dirty="0" smtClean="0"/>
              <a:t>HTTP (</a:t>
            </a:r>
            <a:r>
              <a:rPr lang="en-US" sz="2000" dirty="0" err="1" smtClean="0"/>
              <a:t>AtomPub</a:t>
            </a:r>
            <a:r>
              <a:rPr lang="en-US" sz="2000" dirty="0" smtClean="0"/>
              <a:t>)</a:t>
            </a:r>
            <a:endParaRPr lang="en-US" sz="3200" dirty="0" smtClean="0"/>
          </a:p>
        </p:txBody>
      </p:sp>
      <p:sp>
        <p:nvSpPr>
          <p:cNvPr id="7" name="Up-Down Arrow 6"/>
          <p:cNvSpPr/>
          <p:nvPr/>
        </p:nvSpPr>
        <p:spPr bwMode="auto">
          <a:xfrm>
            <a:off x="2817405" y="2667000"/>
            <a:ext cx="310896" cy="1676400"/>
          </a:xfrm>
          <a:prstGeom prst="upDownArrow">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latin typeface="Segoe" pitchFamily="34" charset="0"/>
            </a:endParaRPr>
          </a:p>
        </p:txBody>
      </p:sp>
      <p:cxnSp>
        <p:nvCxnSpPr>
          <p:cNvPr id="8" name="Straight Connector 7"/>
          <p:cNvCxnSpPr/>
          <p:nvPr/>
        </p:nvCxnSpPr>
        <p:spPr>
          <a:xfrm>
            <a:off x="609600" y="3218259"/>
            <a:ext cx="7772400" cy="1191"/>
          </a:xfrm>
          <a:prstGeom prst="line">
            <a:avLst/>
          </a:prstGeom>
          <a:ln w="25400" cmpd="sng">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2286000" y="1524000"/>
            <a:ext cx="4495800" cy="990600"/>
          </a:xfrm>
          <a:prstGeom prst="rect">
            <a:avLst/>
          </a:prstGeom>
          <a:solidFill>
            <a:schemeClr val="tx1">
              <a:lumMod val="75000"/>
              <a:alpha val="28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Clients</a:t>
            </a:r>
          </a:p>
          <a:p>
            <a:pPr algn="ctr" defTabSz="914099" fontAlgn="base">
              <a:spcBef>
                <a:spcPct val="0"/>
              </a:spcBef>
              <a:spcAft>
                <a:spcPct val="0"/>
              </a:spcAft>
            </a:pPr>
            <a:r>
              <a:rPr lang="en-US" sz="2400" b="1" dirty="0" smtClean="0">
                <a:solidFill>
                  <a:srgbClr val="FFFFFF"/>
                </a:solidFill>
              </a:rPr>
              <a:t>(Tools, Libraries, etc)</a:t>
            </a:r>
            <a:endParaRPr lang="en-US" sz="1600" dirty="0" smtClean="0">
              <a:solidFill>
                <a:srgbClr val="FFFFFF"/>
              </a:solidFill>
            </a:endParaRPr>
          </a:p>
        </p:txBody>
      </p:sp>
      <p:pic>
        <p:nvPicPr>
          <p:cNvPr id="13" name="Picture 44" descr="clouds.png"/>
          <p:cNvPicPr>
            <a:picLocks noChangeAspect="1"/>
          </p:cNvPicPr>
          <p:nvPr/>
        </p:nvPicPr>
        <p:blipFill>
          <a:blip r:embed="rId3"/>
          <a:stretch>
            <a:fillRect/>
          </a:stretch>
        </p:blipFill>
        <p:spPr>
          <a:xfrm>
            <a:off x="5410200" y="4800600"/>
            <a:ext cx="2743200" cy="1219200"/>
          </a:xfrm>
          <a:prstGeom prst="rect">
            <a:avLst/>
          </a:prstGeom>
        </p:spPr>
      </p:pic>
      <p:sp>
        <p:nvSpPr>
          <p:cNvPr id="11" name="Rounded Rectangle 9"/>
          <p:cNvSpPr/>
          <p:nvPr/>
        </p:nvSpPr>
        <p:spPr bwMode="auto">
          <a:xfrm>
            <a:off x="5410200" y="4648200"/>
            <a:ext cx="2667000" cy="60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SQL Data Services</a:t>
            </a:r>
          </a:p>
        </p:txBody>
      </p:sp>
      <p:pic>
        <p:nvPicPr>
          <p:cNvPr id="14" name="Picture 32" descr="Database 4 blue"/>
          <p:cNvPicPr>
            <a:picLocks noChangeAspect="1" noChangeArrowheads="1"/>
          </p:cNvPicPr>
          <p:nvPr/>
        </p:nvPicPr>
        <p:blipFill>
          <a:blip r:embed="rId4" cstate="print"/>
          <a:srcRect/>
          <a:stretch>
            <a:fillRect/>
          </a:stretch>
        </p:blipFill>
        <p:spPr bwMode="auto">
          <a:xfrm>
            <a:off x="7772400" y="5334000"/>
            <a:ext cx="533400" cy="457201"/>
          </a:xfrm>
          <a:prstGeom prst="rect">
            <a:avLst/>
          </a:prstGeom>
          <a:noFill/>
          <a:ln w="9525">
            <a:noFill/>
            <a:miter lim="800000"/>
            <a:headEnd/>
            <a:tailEnd/>
          </a:ln>
        </p:spPr>
      </p:pic>
      <p:sp>
        <p:nvSpPr>
          <p:cNvPr id="22" name="Rounded Rectangle 21"/>
          <p:cNvSpPr/>
          <p:nvPr/>
        </p:nvSpPr>
        <p:spPr bwMode="auto">
          <a:xfrm>
            <a:off x="914400" y="5334000"/>
            <a:ext cx="2590800" cy="685800"/>
          </a:xfrm>
          <a:prstGeom prst="roundRect">
            <a:avLst/>
          </a:prstGeom>
          <a:gradFill>
            <a:gsLst>
              <a:gs pos="0">
                <a:srgbClr val="515151"/>
              </a:gs>
              <a:gs pos="50000">
                <a:srgbClr val="828282"/>
              </a:gs>
              <a:gs pos="70000">
                <a:srgbClr val="B6B6B6"/>
              </a:gs>
              <a:gs pos="100000">
                <a:srgbClr val="D9D9D9"/>
              </a:gs>
            </a:gsLst>
          </a:gradFill>
          <a:ln>
            <a:solidFill>
              <a:srgbClr val="ABABAB">
                <a:alpha val="53333"/>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17"/>
          <p:cNvSpPr/>
          <p:nvPr/>
        </p:nvSpPr>
        <p:spPr bwMode="auto">
          <a:xfrm>
            <a:off x="914400" y="4648200"/>
            <a:ext cx="2590800" cy="569742"/>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ADO.NET Data Services Framework</a:t>
            </a:r>
          </a:p>
        </p:txBody>
      </p:sp>
      <p:grpSp>
        <p:nvGrpSpPr>
          <p:cNvPr id="2" name="Group 58"/>
          <p:cNvGrpSpPr>
            <a:grpSpLocks/>
          </p:cNvGrpSpPr>
          <p:nvPr/>
        </p:nvGrpSpPr>
        <p:grpSpPr bwMode="auto">
          <a:xfrm>
            <a:off x="914400" y="5334000"/>
            <a:ext cx="685800" cy="685800"/>
            <a:chOff x="1392" y="624"/>
            <a:chExt cx="588" cy="720"/>
          </a:xfrm>
        </p:grpSpPr>
        <p:sp>
          <p:nvSpPr>
            <p:cNvPr id="28" name="Rectangle 54"/>
            <p:cNvSpPr>
              <a:spLocks noChangeArrowheads="1"/>
            </p:cNvSpPr>
            <p:nvPr/>
          </p:nvSpPr>
          <p:spPr bwMode="auto">
            <a:xfrm>
              <a:off x="1488" y="816"/>
              <a:ext cx="288" cy="432"/>
            </a:xfrm>
            <a:prstGeom prst="rect">
              <a:avLst/>
            </a:prstGeom>
            <a:solidFill>
              <a:schemeClr val="bg1"/>
            </a:solidFill>
            <a:ln w="9525">
              <a:noFill/>
              <a:miter lim="800000"/>
              <a:headEnd/>
              <a:tailEnd/>
            </a:ln>
            <a:effectLst/>
          </p:spPr>
          <p:txBody>
            <a:bodyPr wrap="none" anchor="ctr"/>
            <a:lstStyle/>
            <a:p>
              <a:pPr algn="ctr"/>
              <a:r>
                <a:rPr lang="en-US"/>
                <a:t> </a:t>
              </a:r>
            </a:p>
          </p:txBody>
        </p:sp>
        <p:pic>
          <p:nvPicPr>
            <p:cNvPr id="29" name="Picture 36" descr="sql"/>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92" y="624"/>
              <a:ext cx="588" cy="720"/>
            </a:xfrm>
            <a:prstGeom prst="rect">
              <a:avLst/>
            </a:prstGeom>
            <a:noFill/>
          </p:spPr>
        </p:pic>
      </p:grpSp>
      <p:sp>
        <p:nvSpPr>
          <p:cNvPr id="31" name="TextBox 30"/>
          <p:cNvSpPr txBox="1"/>
          <p:nvPr/>
        </p:nvSpPr>
        <p:spPr>
          <a:xfrm>
            <a:off x="1752600" y="5486400"/>
            <a:ext cx="1676400" cy="400110"/>
          </a:xfrm>
          <a:prstGeom prst="rect">
            <a:avLst/>
          </a:prstGeom>
          <a:noFill/>
        </p:spPr>
        <p:txBody>
          <a:bodyPr wrap="square" rtlCol="0">
            <a:spAutoFit/>
          </a:bodyPr>
          <a:lstStyle/>
          <a:p>
            <a:r>
              <a:rPr lang="en-US" sz="2000" dirty="0" smtClean="0"/>
              <a:t>SQL Server</a:t>
            </a:r>
            <a:endParaRPr lang="en-US" sz="2000" dirty="0"/>
          </a:p>
        </p:txBody>
      </p:sp>
      <p:sp>
        <p:nvSpPr>
          <p:cNvPr id="34" name="Rounded Rectangle 33"/>
          <p:cNvSpPr/>
          <p:nvPr/>
        </p:nvSpPr>
        <p:spPr bwMode="auto">
          <a:xfrm>
            <a:off x="838200" y="4495800"/>
            <a:ext cx="2743200" cy="1676400"/>
          </a:xfrm>
          <a:prstGeom prst="roundRect">
            <a:avLst/>
          </a:prstGeom>
          <a:noFill/>
          <a:ln w="25400">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35" name="Up-Down Arrow 34"/>
          <p:cNvSpPr/>
          <p:nvPr/>
        </p:nvSpPr>
        <p:spPr bwMode="auto">
          <a:xfrm>
            <a:off x="5867400" y="2667000"/>
            <a:ext cx="310896" cy="1676400"/>
          </a:xfrm>
          <a:prstGeom prst="upDownArrow">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latin typeface="Segoe" pitchFamily="34" charset="0"/>
            </a:endParaRPr>
          </a:p>
        </p:txBody>
      </p:sp>
      <p:sp>
        <p:nvSpPr>
          <p:cNvPr id="37" name="TextBox 36"/>
          <p:cNvSpPr txBox="1"/>
          <p:nvPr/>
        </p:nvSpPr>
        <p:spPr>
          <a:xfrm>
            <a:off x="838200" y="6183868"/>
            <a:ext cx="2743200" cy="369332"/>
          </a:xfrm>
          <a:prstGeom prst="rect">
            <a:avLst/>
          </a:prstGeom>
          <a:noFill/>
        </p:spPr>
        <p:txBody>
          <a:bodyPr wrap="square" rtlCol="0">
            <a:spAutoFit/>
          </a:bodyPr>
          <a:lstStyle/>
          <a:p>
            <a:r>
              <a:rPr lang="en-US" dirty="0" smtClean="0"/>
              <a:t>(On premises data service)</a:t>
            </a:r>
            <a:endParaRPr lang="en-US" dirty="0"/>
          </a:p>
        </p:txBody>
      </p:sp>
      <p:sp>
        <p:nvSpPr>
          <p:cNvPr id="38" name="TextBox 37"/>
          <p:cNvSpPr txBox="1"/>
          <p:nvPr/>
        </p:nvSpPr>
        <p:spPr>
          <a:xfrm>
            <a:off x="5715000" y="5867400"/>
            <a:ext cx="2895600" cy="369332"/>
          </a:xfrm>
          <a:prstGeom prst="rect">
            <a:avLst/>
          </a:prstGeom>
          <a:noFill/>
        </p:spPr>
        <p:txBody>
          <a:bodyPr wrap="square" rtlCol="0">
            <a:spAutoFit/>
          </a:bodyPr>
          <a:lstStyle/>
          <a:p>
            <a:r>
              <a:rPr lang="en-US" dirty="0" smtClean="0"/>
              <a:t>(Cloud data service)</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730044" y="1411552"/>
            <a:ext cx="7672003" cy="1647182"/>
          </a:xfrm>
        </p:spPr>
        <p:txBody>
          <a:bodyPr/>
          <a:lstStyle/>
          <a:p>
            <a:r>
              <a:rPr lang="en-US" dirty="0" smtClean="0"/>
              <a:t>https://&lt;authority-id&gt;.</a:t>
            </a:r>
          </a:p>
          <a:p>
            <a:pPr>
              <a:buNone/>
            </a:pPr>
            <a:r>
              <a:rPr lang="en-US" dirty="0" smtClean="0"/>
              <a:t>	data.database.windows.net/v1/&lt;container-id&gt;?q='</a:t>
            </a:r>
            <a:r>
              <a:rPr lang="en-US" dirty="0" smtClean="0">
                <a:solidFill>
                  <a:srgbClr val="FFFF00"/>
                </a:solidFill>
              </a:rPr>
              <a:t>from e in entities where </a:t>
            </a:r>
            <a:r>
              <a:rPr lang="en-US" dirty="0" err="1" smtClean="0">
                <a:solidFill>
                  <a:srgbClr val="FFFF00"/>
                </a:solidFill>
              </a:rPr>
              <a:t>e.Kind</a:t>
            </a:r>
            <a:r>
              <a:rPr lang="en-US" dirty="0" smtClean="0">
                <a:solidFill>
                  <a:srgbClr val="FFFF00"/>
                </a:solidFill>
              </a:rPr>
              <a:t>=="</a:t>
            </a:r>
            <a:r>
              <a:rPr lang="en-US" dirty="0" err="1" smtClean="0">
                <a:solidFill>
                  <a:srgbClr val="FFFF00"/>
                </a:solidFill>
              </a:rPr>
              <a:t>MyKind</a:t>
            </a:r>
            <a:r>
              <a:rPr lang="en-US" dirty="0" smtClean="0">
                <a:solidFill>
                  <a:srgbClr val="FFFF00"/>
                </a:solidFill>
              </a:rPr>
              <a:t>" select e</a:t>
            </a:r>
            <a:r>
              <a:rPr lang="en-US" dirty="0" smtClean="0"/>
              <a:t>'</a:t>
            </a:r>
            <a:endParaRPr lang="zh-TW" altLang="en-US" dirty="0"/>
          </a:p>
        </p:txBody>
      </p:sp>
      <p:sp>
        <p:nvSpPr>
          <p:cNvPr id="3" name="標題 2"/>
          <p:cNvSpPr>
            <a:spLocks noGrp="1"/>
          </p:cNvSpPr>
          <p:nvPr>
            <p:ph type="title"/>
          </p:nvPr>
        </p:nvSpPr>
        <p:spPr>
          <a:xfrm>
            <a:off x="387054" y="152400"/>
            <a:ext cx="8375946" cy="664797"/>
          </a:xfrm>
        </p:spPr>
        <p:txBody>
          <a:bodyPr/>
          <a:lstStyle/>
          <a:p>
            <a:r>
              <a:rPr altLang="zh-TW" dirty="0" smtClean="0"/>
              <a:t>SDS Query Sample</a:t>
            </a:r>
            <a:endParaRPr lang="zh-TW" alt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Q &amp; A</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4118676" y="1765426"/>
            <a:ext cx="4690345" cy="3458421"/>
          </a:xfrm>
          <a:prstGeom prst="rect">
            <a:avLst/>
          </a:prstGeom>
          <a:noFill/>
          <a:ln w="9525">
            <a:noFill/>
            <a:miter lim="800000"/>
            <a:headEnd/>
            <a:tailEnd/>
          </a:ln>
          <a:effectLst>
            <a:reflection blurRad="6350" stA="52000" endA="300" endPos="35000" dir="5400000" sy="-100000" algn="bl" rotWithShape="0"/>
          </a:effectLst>
          <a:scene3d>
            <a:camera prst="perspectiveHeroicExtremeLeftFacing" fov="3600000">
              <a:rot lat="398249" lon="860820" rev="21568865"/>
            </a:camera>
            <a:lightRig rig="threePt" dir="t"/>
          </a:scene3d>
        </p:spPr>
      </p:pic>
      <p:sp>
        <p:nvSpPr>
          <p:cNvPr id="3" name="Title 2"/>
          <p:cNvSpPr>
            <a:spLocks noGrp="1"/>
          </p:cNvSpPr>
          <p:nvPr>
            <p:ph type="title"/>
          </p:nvPr>
        </p:nvSpPr>
        <p:spPr/>
        <p:txBody>
          <a:bodyPr/>
          <a:lstStyle/>
          <a:p>
            <a:r>
              <a:rPr smtClean="0"/>
              <a:t>Resources for Developers</a:t>
            </a:r>
            <a:endParaRPr lang="en-US" dirty="0"/>
          </a:p>
        </p:txBody>
      </p:sp>
      <p:sp>
        <p:nvSpPr>
          <p:cNvPr id="4" name="Oval 3"/>
          <p:cNvSpPr/>
          <p:nvPr/>
        </p:nvSpPr>
        <p:spPr bwMode="auto">
          <a:xfrm>
            <a:off x="434566" y="1330864"/>
            <a:ext cx="262550" cy="262550"/>
          </a:xfrm>
          <a:prstGeom prst="ellipse">
            <a:avLst/>
          </a:prstGeom>
          <a:solidFill>
            <a:schemeClr val="tx1"/>
          </a:solidFill>
          <a:ln>
            <a:headEnd type="none" w="med" len="med"/>
            <a:tailEnd type="none" w="med" len="med"/>
          </a:ln>
          <a:effectLst>
            <a:glow rad="228600">
              <a:schemeClr val="accent6">
                <a:satMod val="175000"/>
                <a:alpha val="40000"/>
              </a:schemeClr>
            </a:glow>
            <a:outerShdw blurRad="63500" dist="38100" dir="5400000" rotWithShape="0">
              <a:srgbClr val="000000">
                <a:alpha val="45000"/>
              </a:srgbClr>
            </a:outerShdw>
            <a:softEdge rad="635000"/>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051" name="Picture 3"/>
          <p:cNvPicPr>
            <a:picLocks noChangeAspect="1" noChangeArrowheads="1"/>
          </p:cNvPicPr>
          <p:nvPr/>
        </p:nvPicPr>
        <p:blipFill>
          <a:blip r:embed="rId4" cstate="screen"/>
          <a:srcRect/>
          <a:stretch>
            <a:fillRect/>
          </a:stretch>
        </p:blipFill>
        <p:spPr bwMode="auto">
          <a:xfrm>
            <a:off x="851026" y="959672"/>
            <a:ext cx="2243614" cy="787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5" cstate="screen"/>
          <a:srcRect/>
          <a:stretch>
            <a:fillRect/>
          </a:stretch>
        </p:blipFill>
        <p:spPr bwMode="auto">
          <a:xfrm>
            <a:off x="813305" y="2223002"/>
            <a:ext cx="2290432" cy="864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Oval 6"/>
          <p:cNvSpPr/>
          <p:nvPr/>
        </p:nvSpPr>
        <p:spPr bwMode="auto">
          <a:xfrm>
            <a:off x="442108" y="2623975"/>
            <a:ext cx="226820" cy="226820"/>
          </a:xfrm>
          <a:prstGeom prst="ellipse">
            <a:avLst/>
          </a:prstGeom>
          <a:solidFill>
            <a:schemeClr val="tx1"/>
          </a:solidFill>
          <a:ln>
            <a:headEnd type="none" w="med" len="med"/>
            <a:tailEnd type="none" w="med" len="med"/>
          </a:ln>
          <a:effectLst>
            <a:glow rad="228600">
              <a:schemeClr val="accent6">
                <a:satMod val="175000"/>
                <a:alpha val="40000"/>
              </a:schemeClr>
            </a:glow>
            <a:outerShdw blurRad="63500" dist="38100" dir="5400000" rotWithShape="0">
              <a:srgbClr val="000000">
                <a:alpha val="45000"/>
              </a:srgbClr>
            </a:outerShdw>
            <a:softEdge rad="635000"/>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TextBox 7"/>
          <p:cNvSpPr txBox="1"/>
          <p:nvPr/>
        </p:nvSpPr>
        <p:spPr>
          <a:xfrm>
            <a:off x="778599" y="1683970"/>
            <a:ext cx="3331675" cy="400110"/>
          </a:xfrm>
          <a:prstGeom prst="rect">
            <a:avLst/>
          </a:prstGeom>
          <a:noFill/>
        </p:spPr>
        <p:txBody>
          <a:bodyPr wrap="square" rtlCol="0">
            <a:spAutoFit/>
          </a:bodyPr>
          <a:lstStyle/>
          <a:p>
            <a:r>
              <a:rPr lang="en-US" sz="2000" dirty="0" smtClean="0">
                <a:hlinkClick r:id="rId6"/>
              </a:rPr>
              <a:t>http://www.asp.net</a:t>
            </a:r>
          </a:p>
        </p:txBody>
      </p:sp>
      <p:sp>
        <p:nvSpPr>
          <p:cNvPr id="9" name="TextBox 8"/>
          <p:cNvSpPr txBox="1"/>
          <p:nvPr/>
        </p:nvSpPr>
        <p:spPr>
          <a:xfrm>
            <a:off x="768041" y="3049504"/>
            <a:ext cx="2844298" cy="369332"/>
          </a:xfrm>
          <a:prstGeom prst="rect">
            <a:avLst/>
          </a:prstGeom>
          <a:noFill/>
        </p:spPr>
        <p:txBody>
          <a:bodyPr wrap="square" rtlCol="0">
            <a:spAutoFit/>
          </a:bodyPr>
          <a:lstStyle/>
          <a:p>
            <a:r>
              <a:rPr lang="en-US" dirty="0" smtClean="0">
                <a:hlinkClick r:id="rId7"/>
              </a:rPr>
              <a:t>http://www.silverlight.net</a:t>
            </a:r>
            <a:r>
              <a:rPr lang="en-US" dirty="0" smtClean="0"/>
              <a:t> </a:t>
            </a:r>
            <a:endParaRPr lang="en-US" dirty="0"/>
          </a:p>
        </p:txBody>
      </p:sp>
      <p:pic>
        <p:nvPicPr>
          <p:cNvPr id="1026" name="Picture 2"/>
          <p:cNvPicPr>
            <a:picLocks noChangeAspect="1" noChangeArrowheads="1"/>
          </p:cNvPicPr>
          <p:nvPr/>
        </p:nvPicPr>
        <p:blipFill>
          <a:blip r:embed="rId8"/>
          <a:srcRect/>
          <a:stretch>
            <a:fillRect/>
          </a:stretch>
        </p:blipFill>
        <p:spPr bwMode="auto">
          <a:xfrm>
            <a:off x="819198" y="3578907"/>
            <a:ext cx="2200275" cy="1076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Oval 10"/>
          <p:cNvSpPr/>
          <p:nvPr/>
        </p:nvSpPr>
        <p:spPr bwMode="auto">
          <a:xfrm>
            <a:off x="458706" y="4052914"/>
            <a:ext cx="226820" cy="226820"/>
          </a:xfrm>
          <a:prstGeom prst="ellipse">
            <a:avLst/>
          </a:prstGeom>
          <a:solidFill>
            <a:schemeClr val="tx1"/>
          </a:solidFill>
          <a:ln>
            <a:headEnd type="none" w="med" len="med"/>
            <a:tailEnd type="none" w="med" len="med"/>
          </a:ln>
          <a:effectLst>
            <a:glow rad="228600">
              <a:schemeClr val="accent6">
                <a:satMod val="175000"/>
                <a:alpha val="40000"/>
              </a:schemeClr>
            </a:glow>
            <a:outerShdw blurRad="63500" dist="38100" dir="5400000" rotWithShape="0">
              <a:srgbClr val="000000">
                <a:alpha val="45000"/>
              </a:srgbClr>
            </a:outerShdw>
            <a:softEdge rad="635000"/>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27" name="Picture 3"/>
          <p:cNvPicPr>
            <a:picLocks noChangeAspect="1" noChangeArrowheads="1"/>
          </p:cNvPicPr>
          <p:nvPr/>
        </p:nvPicPr>
        <p:blipFill>
          <a:blip r:embed="rId9"/>
          <a:srcRect/>
          <a:stretch>
            <a:fillRect/>
          </a:stretch>
        </p:blipFill>
        <p:spPr bwMode="auto">
          <a:xfrm>
            <a:off x="838343" y="5006570"/>
            <a:ext cx="2131762" cy="1126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802746" y="4587080"/>
            <a:ext cx="2844298" cy="369332"/>
          </a:xfrm>
          <a:prstGeom prst="rect">
            <a:avLst/>
          </a:prstGeom>
          <a:noFill/>
        </p:spPr>
        <p:txBody>
          <a:bodyPr wrap="square" rtlCol="0">
            <a:spAutoFit/>
          </a:bodyPr>
          <a:lstStyle/>
          <a:p>
            <a:r>
              <a:rPr lang="en-US" dirty="0" smtClean="0">
                <a:hlinkClick r:id="rId10"/>
              </a:rPr>
              <a:t>http://www.msdn.com</a:t>
            </a:r>
            <a:r>
              <a:rPr lang="en-US" dirty="0" smtClean="0"/>
              <a:t> </a:t>
            </a:r>
            <a:endParaRPr lang="en-US" dirty="0"/>
          </a:p>
        </p:txBody>
      </p:sp>
      <p:sp>
        <p:nvSpPr>
          <p:cNvPr id="14" name="TextBox 13"/>
          <p:cNvSpPr txBox="1"/>
          <p:nvPr/>
        </p:nvSpPr>
        <p:spPr>
          <a:xfrm>
            <a:off x="719754" y="6072215"/>
            <a:ext cx="3508212" cy="369332"/>
          </a:xfrm>
          <a:prstGeom prst="rect">
            <a:avLst/>
          </a:prstGeom>
          <a:noFill/>
        </p:spPr>
        <p:txBody>
          <a:bodyPr wrap="square" rtlCol="0">
            <a:spAutoFit/>
          </a:bodyPr>
          <a:lstStyle/>
          <a:p>
            <a:r>
              <a:rPr lang="en-US" dirty="0" smtClean="0">
                <a:hlinkClick r:id="rId11"/>
              </a:rPr>
              <a:t>http://www.microsoft.com/teched</a:t>
            </a:r>
            <a:r>
              <a:rPr lang="en-US" dirty="0" smtClean="0"/>
              <a:t>  </a:t>
            </a:r>
            <a:endParaRPr lang="en-US" dirty="0"/>
          </a:p>
        </p:txBody>
      </p:sp>
      <p:sp>
        <p:nvSpPr>
          <p:cNvPr id="15" name="Oval 14"/>
          <p:cNvSpPr/>
          <p:nvPr/>
        </p:nvSpPr>
        <p:spPr bwMode="auto">
          <a:xfrm>
            <a:off x="457197" y="5382265"/>
            <a:ext cx="226820" cy="226820"/>
          </a:xfrm>
          <a:prstGeom prst="ellipse">
            <a:avLst/>
          </a:prstGeom>
          <a:solidFill>
            <a:schemeClr val="tx1"/>
          </a:solidFill>
          <a:ln>
            <a:headEnd type="none" w="med" len="med"/>
            <a:tailEnd type="none" w="med" len="med"/>
          </a:ln>
          <a:effectLst>
            <a:glow rad="228600">
              <a:schemeClr val="accent6">
                <a:satMod val="175000"/>
                <a:alpha val="40000"/>
              </a:schemeClr>
            </a:glow>
            <a:outerShdw blurRad="63500" dist="38100" dir="5400000" rotWithShape="0">
              <a:srgbClr val="000000">
                <a:alpha val="45000"/>
              </a:srgbClr>
            </a:outerShdw>
            <a:softEdge rad="635000"/>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6" name="Picture 2"/>
          <p:cNvPicPr>
            <a:picLocks noChangeAspect="1" noChangeArrowheads="1"/>
          </p:cNvPicPr>
          <p:nvPr/>
        </p:nvPicPr>
        <p:blipFill>
          <a:blip r:embed="rId12"/>
          <a:stretch>
            <a:fillRect/>
          </a:stretch>
        </p:blipFill>
        <p:spPr bwMode="auto">
          <a:xfrm>
            <a:off x="3982874" y="1911324"/>
            <a:ext cx="4916682" cy="3044579"/>
          </a:xfrm>
          <a:prstGeom prst="rect">
            <a:avLst/>
          </a:prstGeom>
          <a:noFill/>
          <a:ln w="9525">
            <a:noFill/>
            <a:miter lim="800000"/>
            <a:headEnd/>
            <a:tailEnd/>
          </a:ln>
          <a:effectLst>
            <a:reflection blurRad="6350" stA="52000" endA="300" endPos="35000" dir="5400000" sy="-100000" algn="bl" rotWithShape="0"/>
          </a:effectLst>
          <a:scene3d>
            <a:camera prst="perspectiveHeroicExtremeLeftFacing" fov="3600000">
              <a:rot lat="398249" lon="860820" rev="21568865"/>
            </a:camera>
            <a:lightRig rig="threePt" dir="t"/>
          </a:scene3d>
        </p:spPr>
      </p:pic>
      <p:pic>
        <p:nvPicPr>
          <p:cNvPr id="17" name="Picture 2"/>
          <p:cNvPicPr>
            <a:picLocks noChangeAspect="1" noChangeArrowheads="1"/>
          </p:cNvPicPr>
          <p:nvPr/>
        </p:nvPicPr>
        <p:blipFill>
          <a:blip r:embed="rId13"/>
          <a:stretch>
            <a:fillRect/>
          </a:stretch>
        </p:blipFill>
        <p:spPr bwMode="auto">
          <a:xfrm>
            <a:off x="3936098" y="2081798"/>
            <a:ext cx="4690345" cy="3293437"/>
          </a:xfrm>
          <a:prstGeom prst="rect">
            <a:avLst/>
          </a:prstGeom>
          <a:noFill/>
          <a:ln w="9525">
            <a:noFill/>
            <a:miter lim="800000"/>
            <a:headEnd/>
            <a:tailEnd/>
          </a:ln>
          <a:effectLst>
            <a:reflection blurRad="6350" stA="52000" endA="300" endPos="35000" dir="5400000" sy="-100000" algn="bl" rotWithShape="0"/>
          </a:effectLst>
          <a:scene3d>
            <a:camera prst="perspectiveHeroicExtremeLeftFacing" fov="3600000">
              <a:rot lat="398249" lon="860820" rev="21568865"/>
            </a:camera>
            <a:lightRig rig="threePt" dir="t"/>
          </a:scene3d>
        </p:spPr>
      </p:pic>
      <p:pic>
        <p:nvPicPr>
          <p:cNvPr id="18" name="Picture 2"/>
          <p:cNvPicPr>
            <a:picLocks noChangeAspect="1" noChangeArrowheads="1"/>
          </p:cNvPicPr>
          <p:nvPr/>
        </p:nvPicPr>
        <p:blipFill>
          <a:blip r:embed="rId14"/>
          <a:stretch>
            <a:fillRect/>
          </a:stretch>
        </p:blipFill>
        <p:spPr bwMode="auto">
          <a:xfrm>
            <a:off x="3898375" y="2215406"/>
            <a:ext cx="4690345" cy="3186166"/>
          </a:xfrm>
          <a:prstGeom prst="rect">
            <a:avLst/>
          </a:prstGeom>
          <a:noFill/>
          <a:ln w="9525">
            <a:noFill/>
            <a:miter lim="800000"/>
            <a:headEnd/>
            <a:tailEnd/>
          </a:ln>
          <a:effectLst>
            <a:reflection blurRad="6350" stA="52000" endA="300" endPos="35000" dir="5400000" sy="-100000" algn="bl" rotWithShape="0"/>
          </a:effectLst>
          <a:scene3d>
            <a:camera prst="perspectiveHeroicExtremeLeftFacing" fov="3600000">
              <a:rot lat="398249" lon="860820" rev="21568865"/>
            </a:camera>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05"/>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 calcmode="lin" valueType="num">
                                      <p:cBhvr>
                                        <p:cTn id="9" dur="500" fill="hold"/>
                                        <p:tgtEl>
                                          <p:spTgt spid="16"/>
                                        </p:tgtEl>
                                        <p:attrNameLst>
                                          <p:attrName>ppt_x</p:attrName>
                                        </p:attrNameLst>
                                      </p:cBhvr>
                                      <p:tavLst>
                                        <p:tav tm="0">
                                          <p:val>
                                            <p:strVal val="#ppt_x-.2"/>
                                          </p:val>
                                        </p:tav>
                                        <p:tav tm="100000">
                                          <p:val>
                                            <p:strVal val="#ppt_x"/>
                                          </p:val>
                                        </p:tav>
                                      </p:tavLst>
                                    </p:anim>
                                    <p:anim calcmode="lin" valueType="num">
                                      <p:cBhvr>
                                        <p:cTn id="10" dur="500" fill="hold"/>
                                        <p:tgtEl>
                                          <p:spTgt spid="16"/>
                                        </p:tgtEl>
                                        <p:attrNameLst>
                                          <p:attrName>ppt_y</p:attrName>
                                        </p:attrNameLst>
                                      </p:cBhvr>
                                      <p:tavLst>
                                        <p:tav tm="0">
                                          <p:val>
                                            <p:strVal val="#ppt_y"/>
                                          </p:val>
                                        </p:tav>
                                        <p:tav tm="100000">
                                          <p:val>
                                            <p:strVal val="#ppt_y"/>
                                          </p:val>
                                        </p:tav>
                                      </p:tavLst>
                                    </p:anim>
                                    <p:animEffect transition="in" filter="fade">
                                      <p:cBhvr>
                                        <p:cTn id="11" dur="500"/>
                                        <p:tgtEl>
                                          <p:spTgt spid="16"/>
                                        </p:tgtEl>
                                      </p:cBhvr>
                                    </p:animEffect>
                                  </p:childTnLst>
                                </p:cTn>
                              </p:par>
                            </p:childTnLst>
                          </p:cTn>
                        </p:par>
                        <p:par>
                          <p:cTn id="12" fill="hold">
                            <p:stCondLst>
                              <p:cond delay="3500"/>
                            </p:stCondLst>
                            <p:childTnLst>
                              <p:par>
                                <p:cTn id="13" presetID="54" presetClass="entr" presetSubtype="0" accel="100000" fill="hold" nodeType="afterEffect">
                                  <p:stCondLst>
                                    <p:cond delay="30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ppt_w*0.05"/>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anim calcmode="lin" valueType="num">
                                      <p:cBhvr>
                                        <p:cTn id="17" dur="500" fill="hold"/>
                                        <p:tgtEl>
                                          <p:spTgt spid="17"/>
                                        </p:tgtEl>
                                        <p:attrNameLst>
                                          <p:attrName>ppt_x</p:attrName>
                                        </p:attrNameLst>
                                      </p:cBhvr>
                                      <p:tavLst>
                                        <p:tav tm="0">
                                          <p:val>
                                            <p:strVal val="#ppt_x-.2"/>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Effect transition="in" filter="fade">
                                      <p:cBhvr>
                                        <p:cTn id="19" dur="500"/>
                                        <p:tgtEl>
                                          <p:spTgt spid="17"/>
                                        </p:tgtEl>
                                      </p:cBhvr>
                                    </p:animEffect>
                                  </p:childTnLst>
                                </p:cTn>
                              </p:par>
                            </p:childTnLst>
                          </p:cTn>
                        </p:par>
                        <p:par>
                          <p:cTn id="20" fill="hold">
                            <p:stCondLst>
                              <p:cond delay="7000"/>
                            </p:stCondLst>
                            <p:childTnLst>
                              <p:par>
                                <p:cTn id="21" presetID="54" presetClass="entr" presetSubtype="0" accel="100000" fill="hold" nodeType="afterEffect">
                                  <p:stCondLst>
                                    <p:cond delay="30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ppt_w*0.05"/>
                                          </p:val>
                                        </p:tav>
                                        <p:tav tm="100000">
                                          <p:val>
                                            <p:strVal val="#ppt_w"/>
                                          </p:val>
                                        </p:tav>
                                      </p:tavLst>
                                    </p:anim>
                                    <p:anim calcmode="lin" valueType="num">
                                      <p:cBhvr>
                                        <p:cTn id="24" dur="500" fill="hold"/>
                                        <p:tgtEl>
                                          <p:spTgt spid="18"/>
                                        </p:tgtEl>
                                        <p:attrNameLst>
                                          <p:attrName>ppt_h</p:attrName>
                                        </p:attrNameLst>
                                      </p:cBhvr>
                                      <p:tavLst>
                                        <p:tav tm="0">
                                          <p:val>
                                            <p:strVal val="#ppt_h"/>
                                          </p:val>
                                        </p:tav>
                                        <p:tav tm="100000">
                                          <p:val>
                                            <p:strVal val="#ppt_h"/>
                                          </p:val>
                                        </p:tav>
                                      </p:tavLst>
                                    </p:anim>
                                    <p:anim calcmode="lin" valueType="num">
                                      <p:cBhvr>
                                        <p:cTn id="25" dur="500" fill="hold"/>
                                        <p:tgtEl>
                                          <p:spTgt spid="18"/>
                                        </p:tgtEl>
                                        <p:attrNameLst>
                                          <p:attrName>ppt_x</p:attrName>
                                        </p:attrNameLst>
                                      </p:cBhvr>
                                      <p:tavLst>
                                        <p:tav tm="0">
                                          <p:val>
                                            <p:strVal val="#ppt_x-.2"/>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237" y="228600"/>
            <a:ext cx="8645236" cy="553998"/>
          </a:xfrm>
        </p:spPr>
        <p:txBody>
          <a:bodyPr/>
          <a:lstStyle/>
          <a:p>
            <a:r>
              <a:rPr lang="zh-TW" altLang="en-US" sz="4000" dirty="0" smtClean="0">
                <a:latin typeface="微軟正黑體" pitchFamily="34" charset="-120"/>
                <a:ea typeface="微軟正黑體" pitchFamily="34" charset="-120"/>
              </a:rPr>
              <a:t>建立、公開與消費資料服務的困難</a:t>
            </a:r>
            <a:endParaRPr lang="zh-TW" altLang="en-US" sz="4000" dirty="0">
              <a:latin typeface="微軟正黑體" pitchFamily="34" charset="-120"/>
              <a:ea typeface="微軟正黑體" pitchFamily="34" charset="-120"/>
            </a:endParaRPr>
          </a:p>
        </p:txBody>
      </p:sp>
      <p:sp>
        <p:nvSpPr>
          <p:cNvPr id="3" name="內容版面配置區 2"/>
          <p:cNvSpPr>
            <a:spLocks noGrp="1"/>
          </p:cNvSpPr>
          <p:nvPr>
            <p:ph idx="1"/>
          </p:nvPr>
        </p:nvSpPr>
        <p:spPr>
          <a:xfrm>
            <a:off x="339436" y="1071877"/>
            <a:ext cx="8382000" cy="5392245"/>
          </a:xfrm>
        </p:spPr>
        <p:txBody>
          <a:bodyPr/>
          <a:lstStyle/>
          <a:p>
            <a:r>
              <a:rPr lang="zh-TW" altLang="en-US" sz="2400" dirty="0" smtClean="0">
                <a:latin typeface="微軟正黑體" pitchFamily="34" charset="-120"/>
                <a:ea typeface="微軟正黑體" pitchFamily="34" charset="-120"/>
              </a:rPr>
              <a:t>要如何公開一個</a:t>
            </a:r>
            <a:r>
              <a:rPr lang="en-US" altLang="zh-TW" sz="2400" dirty="0" smtClean="0">
                <a:latin typeface="微軟正黑體" pitchFamily="34" charset="-120"/>
                <a:ea typeface="微軟正黑體" pitchFamily="34" charset="-120"/>
              </a:rPr>
              <a:t>Database</a:t>
            </a:r>
            <a:r>
              <a:rPr lang="zh-TW" altLang="en-US" sz="2400" dirty="0" smtClean="0">
                <a:latin typeface="微軟正黑體" pitchFamily="34" charset="-120"/>
                <a:ea typeface="微軟正黑體" pitchFamily="34" charset="-120"/>
              </a:rPr>
              <a:t>中所有的</a:t>
            </a:r>
            <a:r>
              <a:rPr lang="en-US" altLang="zh-TW" sz="2400" dirty="0" smtClean="0">
                <a:latin typeface="微軟正黑體" pitchFamily="34" charset="-120"/>
                <a:ea typeface="微軟正黑體" pitchFamily="34" charset="-120"/>
              </a:rPr>
              <a:t>Tables</a:t>
            </a:r>
            <a:r>
              <a:rPr lang="zh-TW" altLang="en-US" sz="2400" dirty="0" smtClean="0">
                <a:latin typeface="微軟正黑體" pitchFamily="34" charset="-120"/>
                <a:ea typeface="微軟正黑體" pitchFamily="34" charset="-120"/>
              </a:rPr>
              <a:t>？並透過</a:t>
            </a:r>
            <a:r>
              <a:rPr lang="en-US" altLang="zh-TW" sz="2400" dirty="0" smtClean="0">
                <a:latin typeface="微軟正黑體" pitchFamily="34" charset="-120"/>
                <a:ea typeface="微軟正黑體" pitchFamily="34" charset="-120"/>
              </a:rPr>
              <a:t>Web Services</a:t>
            </a:r>
            <a:r>
              <a:rPr lang="zh-TW" altLang="en-US" sz="2400" dirty="0" smtClean="0">
                <a:latin typeface="微軟正黑體" pitchFamily="34" charset="-120"/>
                <a:ea typeface="微軟正黑體" pitchFamily="34" charset="-120"/>
              </a:rPr>
              <a:t>提供</a:t>
            </a:r>
            <a:r>
              <a:rPr lang="en-US" altLang="zh-TW" sz="2400" dirty="0" smtClean="0">
                <a:latin typeface="微軟正黑體" pitchFamily="34" charset="-120"/>
                <a:ea typeface="微軟正黑體" pitchFamily="34" charset="-120"/>
              </a:rPr>
              <a:t>Http</a:t>
            </a:r>
            <a:r>
              <a:rPr lang="zh-TW" altLang="en-US" sz="2400" dirty="0" smtClean="0">
                <a:latin typeface="微軟正黑體" pitchFamily="34" charset="-120"/>
                <a:ea typeface="微軟正黑體" pitchFamily="34" charset="-120"/>
              </a:rPr>
              <a:t>存取？</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例如</a:t>
            </a:r>
            <a:r>
              <a:rPr lang="en-US" altLang="zh-TW" sz="2400" dirty="0" smtClean="0">
                <a:latin typeface="微軟正黑體" pitchFamily="34" charset="-120"/>
                <a:ea typeface="微軟正黑體" pitchFamily="34" charset="-120"/>
              </a:rPr>
              <a:t>Northwind</a:t>
            </a:r>
            <a:r>
              <a:rPr lang="zh-TW" altLang="en-US" sz="2400" dirty="0" smtClean="0">
                <a:latin typeface="微軟正黑體" pitchFamily="34" charset="-120"/>
                <a:ea typeface="微軟正黑體" pitchFamily="34" charset="-120"/>
              </a:rPr>
              <a:t>資料庫中有</a:t>
            </a:r>
            <a:r>
              <a:rPr lang="en-US" altLang="zh-TW" sz="2400" dirty="0" smtClean="0">
                <a:latin typeface="微軟正黑體" pitchFamily="34" charset="-120"/>
                <a:ea typeface="微軟正黑體" pitchFamily="34" charset="-120"/>
              </a:rPr>
              <a:t>Products</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Orders</a:t>
            </a:r>
            <a:r>
              <a:rPr lang="zh-TW" altLang="en-US" sz="2400" dirty="0" smtClean="0">
                <a:latin typeface="微軟正黑體" pitchFamily="34" charset="-120"/>
                <a:ea typeface="微軟正黑體" pitchFamily="34" charset="-120"/>
              </a:rPr>
              <a:t> 、 </a:t>
            </a:r>
            <a:r>
              <a:rPr lang="en-US" altLang="zh-TW" sz="2400" dirty="0" smtClean="0">
                <a:latin typeface="微軟正黑體" pitchFamily="34" charset="-120"/>
                <a:ea typeface="微軟正黑體" pitchFamily="34" charset="-120"/>
              </a:rPr>
              <a:t>Order Details…</a:t>
            </a:r>
            <a:r>
              <a:rPr lang="zh-TW" altLang="en-US" sz="2400" dirty="0" smtClean="0">
                <a:latin typeface="微軟正黑體" pitchFamily="34" charset="-120"/>
                <a:ea typeface="微軟正黑體" pitchFamily="34" charset="-120"/>
              </a:rPr>
              <a:t>等</a:t>
            </a:r>
            <a:r>
              <a:rPr lang="en-US" altLang="zh-TW" sz="2400" dirty="0" smtClean="0">
                <a:latin typeface="微軟正黑體" pitchFamily="34" charset="-120"/>
                <a:ea typeface="微軟正黑體" pitchFamily="34" charset="-120"/>
              </a:rPr>
              <a:t>14</a:t>
            </a:r>
            <a:r>
              <a:rPr lang="zh-TW" altLang="en-US" sz="2400" dirty="0" smtClean="0">
                <a:latin typeface="微軟正黑體" pitchFamily="34" charset="-120"/>
                <a:ea typeface="微軟正黑體" pitchFamily="34" charset="-120"/>
              </a:rPr>
              <a:t>個資料表，</a:t>
            </a:r>
            <a:r>
              <a:rPr lang="en-US" altLang="zh-TW" sz="2400" dirty="0" smtClean="0">
                <a:latin typeface="微軟正黑體" pitchFamily="34" charset="-120"/>
                <a:ea typeface="微軟正黑體" pitchFamily="34" charset="-120"/>
              </a:rPr>
              <a:t>or more Tables</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要如何得知</a:t>
            </a:r>
            <a:r>
              <a:rPr lang="en-US" altLang="zh-TW" sz="2400" dirty="0" smtClean="0">
                <a:latin typeface="微軟正黑體" pitchFamily="34" charset="-120"/>
                <a:ea typeface="微軟正黑體" pitchFamily="34" charset="-120"/>
              </a:rPr>
              <a:t>Web Services</a:t>
            </a:r>
            <a:r>
              <a:rPr lang="zh-TW" altLang="en-US" sz="2400" dirty="0" smtClean="0">
                <a:latin typeface="微軟正黑體" pitchFamily="34" charset="-120"/>
                <a:ea typeface="微軟正黑體" pitchFamily="34" charset="-120"/>
              </a:rPr>
              <a:t>中所有</a:t>
            </a:r>
            <a:r>
              <a:rPr lang="en-US" altLang="zh-TW" sz="2400" dirty="0" smtClean="0">
                <a:latin typeface="微軟正黑體" pitchFamily="34" charset="-120"/>
                <a:ea typeface="微軟正黑體" pitchFamily="34" charset="-120"/>
              </a:rPr>
              <a:t>Tables</a:t>
            </a:r>
            <a:r>
              <a:rPr lang="zh-TW" altLang="en-US" sz="2400" dirty="0" smtClean="0">
                <a:latin typeface="微軟正黑體" pitchFamily="34" charset="-120"/>
                <a:ea typeface="微軟正黑體" pitchFamily="34" charset="-120"/>
              </a:rPr>
              <a:t>名稱？</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要如何對任意的</a:t>
            </a:r>
            <a:r>
              <a:rPr lang="en-US" altLang="zh-TW" sz="2400" dirty="0" smtClean="0">
                <a:latin typeface="微軟正黑體" pitchFamily="34" charset="-120"/>
                <a:ea typeface="微軟正黑體" pitchFamily="34" charset="-120"/>
              </a:rPr>
              <a:t>Table</a:t>
            </a:r>
            <a:r>
              <a:rPr lang="zh-TW" altLang="en-US" sz="2400" dirty="0" smtClean="0">
                <a:latin typeface="微軟正黑體" pitchFamily="34" charset="-120"/>
                <a:ea typeface="微軟正黑體" pitchFamily="34" charset="-120"/>
              </a:rPr>
              <a:t>資料進行查詢？並支援關連性查詢？</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以什麼樣的資料型態回傳？</a:t>
            </a:r>
            <a:r>
              <a:rPr lang="en-US" altLang="zh-TW" sz="2400" dirty="0" smtClean="0">
                <a:latin typeface="微軟正黑體" pitchFamily="34" charset="-120"/>
                <a:ea typeface="微軟正黑體" pitchFamily="34" charset="-120"/>
              </a:rPr>
              <a:t>DataSet or XML or what?</a:t>
            </a:r>
          </a:p>
          <a:p>
            <a:r>
              <a:rPr lang="zh-TW" altLang="en-US" sz="2400" dirty="0" smtClean="0">
                <a:latin typeface="微軟正黑體" pitchFamily="34" charset="-120"/>
                <a:ea typeface="微軟正黑體" pitchFamily="34" charset="-120"/>
              </a:rPr>
              <a:t>要寫多少個</a:t>
            </a:r>
            <a:r>
              <a:rPr lang="en-US" altLang="zh-TW" sz="2400" dirty="0" smtClean="0">
                <a:latin typeface="微軟正黑體" pitchFamily="34" charset="-120"/>
                <a:ea typeface="微軟正黑體" pitchFamily="34" charset="-120"/>
              </a:rPr>
              <a:t>Methods</a:t>
            </a:r>
            <a:r>
              <a:rPr lang="zh-TW" altLang="en-US" sz="2400" dirty="0" smtClean="0">
                <a:latin typeface="微軟正黑體" pitchFamily="34" charset="-120"/>
                <a:ea typeface="微軟正黑體" pitchFamily="34" charset="-120"/>
              </a:rPr>
              <a:t>方法？</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開發人員要如何建立與維護如此龐大的</a:t>
            </a:r>
            <a:r>
              <a:rPr lang="en-US" altLang="zh-TW" sz="2400" dirty="0" smtClean="0">
                <a:latin typeface="微軟正黑體" pitchFamily="34" charset="-120"/>
                <a:ea typeface="微軟正黑體" pitchFamily="34" charset="-120"/>
              </a:rPr>
              <a:t>Web Services</a:t>
            </a:r>
            <a:r>
              <a:rPr lang="zh-TW" altLang="en-US" sz="2400" dirty="0" smtClean="0">
                <a:latin typeface="微軟正黑體" pitchFamily="34" charset="-120"/>
                <a:ea typeface="微軟正黑體" pitchFamily="34" charset="-120"/>
              </a:rPr>
              <a:t>方法？</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應用程式要如何簡單存取？</a:t>
            </a:r>
            <a:r>
              <a:rPr lang="en-US" altLang="zh-TW" sz="2400" dirty="0" smtClean="0">
                <a:latin typeface="微軟正黑體" pitchFamily="34" charset="-120"/>
                <a:ea typeface="微軟正黑體" pitchFamily="34" charset="-120"/>
              </a:rPr>
              <a:t>ASP.NET</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Silverlight</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AJAX</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Windows Form</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WPF</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Console Application…</a:t>
            </a:r>
          </a:p>
          <a:p>
            <a:r>
              <a:rPr lang="zh-TW" altLang="en-US" sz="2400" dirty="0" smtClean="0">
                <a:latin typeface="微軟正黑體" pitchFamily="34" charset="-120"/>
                <a:ea typeface="微軟正黑體" pitchFamily="34" charset="-120"/>
              </a:rPr>
              <a:t>如何在服務端進行資料的</a:t>
            </a:r>
            <a:r>
              <a:rPr lang="en-US" altLang="zh-TW" sz="2400" dirty="0" smtClean="0">
                <a:latin typeface="微軟正黑體" pitchFamily="34" charset="-120"/>
                <a:ea typeface="微軟正黑體" pitchFamily="34" charset="-120"/>
              </a:rPr>
              <a:t>Paging </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Sorting </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filtering …?</a:t>
            </a:r>
          </a:p>
          <a:p>
            <a:r>
              <a:rPr lang="zh-TW" altLang="en-US" sz="2400" dirty="0" smtClean="0">
                <a:latin typeface="微軟正黑體" pitchFamily="34" charset="-120"/>
                <a:ea typeface="微軟正黑體" pitchFamily="34" charset="-120"/>
              </a:rPr>
              <a:t>要如何支援資料的</a:t>
            </a:r>
            <a:r>
              <a:rPr lang="en-US" altLang="zh-TW" sz="2400" dirty="0" smtClean="0">
                <a:latin typeface="微軟正黑體" pitchFamily="34" charset="-120"/>
                <a:ea typeface="微軟正黑體" pitchFamily="34" charset="-120"/>
              </a:rPr>
              <a:t>Create</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Read</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Update</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Delete</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zh-TW" altLang="en-US" sz="2400" dirty="0" smtClean="0">
                <a:solidFill>
                  <a:srgbClr val="FFFF00"/>
                </a:solidFill>
                <a:latin typeface="微軟正黑體" pitchFamily="34" charset="-120"/>
                <a:ea typeface="微軟正黑體" pitchFamily="34" charset="-120"/>
              </a:rPr>
              <a:t>一堆頭痛、難解的問題。。。</a:t>
            </a:r>
            <a:endParaRPr lang="en-US" altLang="zh-TW" sz="2400" dirty="0" smtClean="0">
              <a:solidFill>
                <a:srgbClr val="FFFF00"/>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現有存取技術及方法的困境</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381000" y="1412875"/>
            <a:ext cx="8382000" cy="2314480"/>
          </a:xfrm>
        </p:spPr>
        <p:txBody>
          <a:bodyPr/>
          <a:lstStyle/>
          <a:p>
            <a:r>
              <a:rPr lang="zh-TW" altLang="en-US" dirty="0" smtClean="0">
                <a:latin typeface="微軟正黑體" pitchFamily="34" charset="-120"/>
                <a:ea typeface="微軟正黑體" pitchFamily="34" charset="-120"/>
              </a:rPr>
              <a:t>以現有的技術及方法，難以建立一個通用、且能夠重複使用的</a:t>
            </a:r>
            <a:r>
              <a:rPr lang="en-US" altLang="zh-TW" dirty="0" smtClean="0">
                <a:latin typeface="微軟正黑體" pitchFamily="34" charset="-120"/>
                <a:ea typeface="微軟正黑體" pitchFamily="34" charset="-120"/>
              </a:rPr>
              <a:t>Client Libraries</a:t>
            </a:r>
            <a:r>
              <a:rPr lang="zh-TW" altLang="en-US" dirty="0" smtClean="0">
                <a:latin typeface="微軟正黑體" pitchFamily="34" charset="-120"/>
                <a:ea typeface="微軟正黑體" pitchFamily="34" charset="-120"/>
              </a:rPr>
              <a:t>及</a:t>
            </a:r>
            <a:r>
              <a:rPr lang="en-US" altLang="zh-TW" dirty="0" smtClean="0">
                <a:latin typeface="微軟正黑體" pitchFamily="34" charset="-120"/>
                <a:ea typeface="微軟正黑體" pitchFamily="34" charset="-120"/>
              </a:rPr>
              <a:t>Tools </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即使以現有方法，硬著頭皮硬幹，建立與維護這類的存料存取服務，也會付出很高的成本，包括人力、時間與金錢。</a:t>
            </a:r>
            <a:endParaRPr lang="zh-TW" altLang="en-US" dirty="0">
              <a:latin typeface="微軟正黑體" pitchFamily="34" charset="-120"/>
              <a:ea typeface="微軟正黑體" pitchFamily="34" charset="-120"/>
            </a:endParaRPr>
          </a:p>
        </p:txBody>
      </p:sp>
      <p:sp>
        <p:nvSpPr>
          <p:cNvPr id="4" name="文字方塊 3"/>
          <p:cNvSpPr txBox="1"/>
          <p:nvPr/>
        </p:nvSpPr>
        <p:spPr>
          <a:xfrm>
            <a:off x="278970" y="4114800"/>
            <a:ext cx="7671661" cy="2554545"/>
          </a:xfrm>
          <a:prstGeom prst="rect">
            <a:avLst/>
          </a:prstGeom>
          <a:noFill/>
        </p:spPr>
        <p:txBody>
          <a:bodyPr wrap="square" rtlCol="0">
            <a:spAutoFit/>
          </a:bodyPr>
          <a:lstStyle/>
          <a:p>
            <a:r>
              <a:rPr lang="en-US" sz="2000" dirty="0" smtClean="0">
                <a:latin typeface="+mn-ea"/>
                <a:sym typeface="Wingdings"/>
              </a:rPr>
              <a:t> </a:t>
            </a:r>
            <a:r>
              <a:rPr lang="en-US" altLang="zh-TW" sz="2000" dirty="0" smtClean="0">
                <a:latin typeface="+mn-ea"/>
              </a:rPr>
              <a:t>Building general-purpose client libraries and tools with the current    approaches to data-centric services is a difficult concept in itself</a:t>
            </a:r>
          </a:p>
          <a:p>
            <a:endParaRPr lang="en-US" altLang="zh-TW" sz="2000" dirty="0" smtClean="0">
              <a:latin typeface="+mn-ea"/>
            </a:endParaRPr>
          </a:p>
          <a:p>
            <a:pPr>
              <a:buFont typeface="Wingdings"/>
              <a:buChar char=""/>
            </a:pPr>
            <a:r>
              <a:rPr lang="en-US" sz="2000" dirty="0" smtClean="0">
                <a:latin typeface="+mn-ea"/>
              </a:rPr>
              <a:t> Creating and maintaining those services requires a significant developer investment</a:t>
            </a:r>
          </a:p>
          <a:p>
            <a:endParaRPr lang="en-US" altLang="zh-TW" sz="2000" dirty="0" smtClean="0">
              <a:latin typeface="+mn-ea"/>
            </a:endParaRPr>
          </a:p>
          <a:p>
            <a:pPr algn="r"/>
            <a:r>
              <a:rPr lang="en-US" altLang="zh-TW" sz="2000" dirty="0" smtClean="0">
                <a:latin typeface="+mn-ea"/>
              </a:rPr>
              <a:t>By </a:t>
            </a:r>
            <a:r>
              <a:rPr lang="en-US" altLang="zh-TW" sz="2000" dirty="0" smtClean="0">
                <a:solidFill>
                  <a:srgbClr val="FFFF00"/>
                </a:solidFill>
                <a:latin typeface="+mn-ea"/>
              </a:rPr>
              <a:t>Mike </a:t>
            </a:r>
            <a:r>
              <a:rPr lang="en-US" altLang="zh-TW" sz="2000" dirty="0" err="1" smtClean="0">
                <a:solidFill>
                  <a:srgbClr val="FFFF00"/>
                </a:solidFill>
                <a:latin typeface="+mn-ea"/>
              </a:rPr>
              <a:t>Flasko</a:t>
            </a:r>
            <a:r>
              <a:rPr lang="en-US" altLang="zh-TW" sz="2000" dirty="0" smtClean="0">
                <a:latin typeface="+mn-ea"/>
              </a:rPr>
              <a:t>,</a:t>
            </a:r>
            <a:r>
              <a:rPr lang="en-US" sz="2000" dirty="0" smtClean="0">
                <a:latin typeface="+mn-ea"/>
              </a:rPr>
              <a:t> PM, ADO.NET Data Services Framework</a:t>
            </a:r>
            <a:endParaRPr lang="zh-TW" altLang="en-US" sz="2000" dirty="0">
              <a:latin typeface="+mn-ea"/>
            </a:endParaRPr>
          </a:p>
        </p:txBody>
      </p:sp>
      <p:pic>
        <p:nvPicPr>
          <p:cNvPr id="5" name="圖片 4" descr="http://www.microsoft.com/uk/remix08/images/speakers/mflasko.jpg"/>
          <p:cNvPicPr/>
          <p:nvPr/>
        </p:nvPicPr>
        <p:blipFill>
          <a:blip r:embed="rId2"/>
          <a:srcRect/>
          <a:stretch>
            <a:fillRect/>
          </a:stretch>
        </p:blipFill>
        <p:spPr bwMode="auto">
          <a:xfrm>
            <a:off x="8036468" y="4624677"/>
            <a:ext cx="971550" cy="1200150"/>
          </a:xfrm>
          <a:prstGeom prst="rect">
            <a:avLst/>
          </a:prstGeom>
          <a:noFill/>
          <a:ln w="9525">
            <a:solidFill>
              <a:srgbClr val="FFFFFF"/>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Microsoft's answer is </a:t>
            </a:r>
            <a:r>
              <a:rPr lang="zh-TW" altLang="en-US" dirty="0" smtClean="0"/>
              <a:t>？</a:t>
            </a:r>
            <a:endParaRPr lang="zh-TW" altLang="en-US" dirty="0"/>
          </a:p>
        </p:txBody>
      </p:sp>
      <p:sp>
        <p:nvSpPr>
          <p:cNvPr id="3" name="內容版面配置區 2"/>
          <p:cNvSpPr>
            <a:spLocks noGrp="1"/>
          </p:cNvSpPr>
          <p:nvPr>
            <p:ph idx="1"/>
          </p:nvPr>
        </p:nvSpPr>
        <p:spPr>
          <a:xfrm>
            <a:off x="381000" y="1412875"/>
            <a:ext cx="8382000" cy="553998"/>
          </a:xfrm>
        </p:spPr>
        <p:txBody>
          <a:bodyPr/>
          <a:lstStyle/>
          <a:p>
            <a:r>
              <a:rPr lang="en-US" altLang="zh-TW" sz="4000" dirty="0" smtClean="0">
                <a:solidFill>
                  <a:srgbClr val="FFFF00"/>
                </a:solidFill>
              </a:rPr>
              <a:t>ADO.NET Data Services Framework</a:t>
            </a:r>
            <a:endParaRPr lang="zh-TW" altLang="en-US" sz="40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3">
                                            <p:txEl>
                                              <p:pRg st="0" end="0"/>
                                            </p:txEl>
                                          </p:spTgt>
                                        </p:tgtEl>
                                        <p:attrNameLst>
                                          <p:attrName>ppt_x</p:attrName>
                                          <p:attrName>ppt_y</p:attrName>
                                        </p:attrNameLst>
                                      </p:cBhvr>
                                    </p:animMotion>
                                    <p:animRot by="1500000">
                                      <p:cBhvr>
                                        <p:cTn id="10" dur="125" fill="hold">
                                          <p:stCondLst>
                                            <p:cond delay="0"/>
                                          </p:stCondLst>
                                        </p:cTn>
                                        <p:tgtEl>
                                          <p:spTgt spid="3">
                                            <p:txEl>
                                              <p:pRg st="0" end="0"/>
                                            </p:txEl>
                                          </p:spTgt>
                                        </p:tgtEl>
                                        <p:attrNameLst>
                                          <p:attrName>r</p:attrName>
                                        </p:attrNameLst>
                                      </p:cBhvr>
                                    </p:animRot>
                                    <p:animRot by="-1500000">
                                      <p:cBhvr>
                                        <p:cTn id="11" dur="125" fill="hold">
                                          <p:stCondLst>
                                            <p:cond delay="125"/>
                                          </p:stCondLst>
                                        </p:cTn>
                                        <p:tgtEl>
                                          <p:spTgt spid="3">
                                            <p:txEl>
                                              <p:pRg st="0" end="0"/>
                                            </p:txEl>
                                          </p:spTgt>
                                        </p:tgtEl>
                                        <p:attrNameLst>
                                          <p:attrName>r</p:attrName>
                                        </p:attrNameLst>
                                      </p:cBhvr>
                                    </p:animRot>
                                    <p:animRot by="-1500000">
                                      <p:cBhvr>
                                        <p:cTn id="12" dur="125" fill="hold">
                                          <p:stCondLst>
                                            <p:cond delay="250"/>
                                          </p:stCondLst>
                                        </p:cTn>
                                        <p:tgtEl>
                                          <p:spTgt spid="3">
                                            <p:txEl>
                                              <p:pRg st="0" end="0"/>
                                            </p:txEl>
                                          </p:spTgt>
                                        </p:tgtEl>
                                        <p:attrNameLst>
                                          <p:attrName>r</p:attrName>
                                        </p:attrNameLst>
                                      </p:cBhvr>
                                    </p:animRot>
                                    <p:animRot by="1500000">
                                      <p:cBhvr>
                                        <p:cTn id="13"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81506"/>
            <a:ext cx="8021475" cy="1523494"/>
          </a:xfrm>
        </p:spPr>
        <p:txBody>
          <a:bodyPr/>
          <a:lstStyle/>
          <a:p>
            <a:pPr algn="ctr"/>
            <a:r>
              <a:rPr lang="en-GB" dirty="0" smtClean="0">
                <a:latin typeface="微軟正黑體" pitchFamily="34" charset="-120"/>
                <a:ea typeface="微軟正黑體" pitchFamily="34" charset="-120"/>
              </a:rPr>
              <a:t>Data Services Framework</a:t>
            </a:r>
            <a:br>
              <a:rPr lang="en-GB"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功能架構</a:t>
            </a:r>
            <a:endParaRPr lang="en-GB" dirty="0" smtClean="0">
              <a:latin typeface="微軟正黑體" pitchFamily="34" charset="-120"/>
              <a:ea typeface="微軟正黑體" pitchFamily="34" charset="-120"/>
            </a:endParaRPr>
          </a:p>
        </p:txBody>
      </p:sp>
      <p:sp>
        <p:nvSpPr>
          <p:cNvPr id="4" name="Text Placeholder 3"/>
          <p:cNvSpPr>
            <a:spLocks noGrp="1"/>
          </p:cNvSpPr>
          <p:nvPr>
            <p:ph type="body" sz="quarter" idx="10"/>
          </p:nvPr>
        </p:nvSpPr>
        <p:spPr>
          <a:xfrm>
            <a:off x="1370012" y="1876424"/>
            <a:ext cx="6994950" cy="1384994"/>
          </a:xfrm>
        </p:spPr>
        <p:txBody>
          <a:bodyPr/>
          <a:lstStyle/>
          <a:p>
            <a:r>
              <a:rPr dirty="0" smtClean="0"/>
              <a:t>Discusses</a:t>
            </a:r>
            <a:endParaRPr lang="en-US" dirty="0"/>
          </a:p>
        </p:txBody>
      </p:sp>
      <p:sp>
        <p:nvSpPr>
          <p:cNvPr id="7" name="Content Placeholder 2"/>
          <p:cNvSpPr>
            <a:spLocks noGrp="1"/>
          </p:cNvSpPr>
          <p:nvPr/>
        </p:nvSpPr>
        <p:spPr>
          <a:xfrm>
            <a:off x="528608" y="3164681"/>
            <a:ext cx="8382000" cy="2609945"/>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設計目標</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ADO.NET Data Services</a:t>
            </a:r>
            <a:r>
              <a:rPr lang="zh-TW" altLang="en-US" dirty="0" smtClean="0">
                <a:latin typeface="微軟正黑體" pitchFamily="34" charset="-120"/>
                <a:ea typeface="微軟正黑體" pitchFamily="34" charset="-120"/>
              </a:rPr>
              <a:t>架構圖</a:t>
            </a:r>
            <a:endParaRPr lang="en-US" altLang="zh-TW"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功能區塊</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使用</a:t>
            </a:r>
            <a:r>
              <a:rPr lang="en-US" altLang="zh-TW" dirty="0" smtClean="0">
                <a:latin typeface="微軟正黑體" pitchFamily="34" charset="-120"/>
                <a:ea typeface="微軟正黑體" pitchFamily="34" charset="-120"/>
              </a:rPr>
              <a:t>HTTP verbs</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REST</a:t>
            </a:r>
            <a:r>
              <a:rPr lang="zh-TW" altLang="en-US" dirty="0" smtClean="0">
                <a:latin typeface="微軟正黑體" pitchFamily="34" charset="-120"/>
                <a:ea typeface="微軟正黑體" pitchFamily="34" charset="-120"/>
              </a:rPr>
              <a:t>資源互動</a:t>
            </a:r>
            <a:endParaRPr lang="en-US" altLang="zh-TW"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Data Services</a:t>
            </a:r>
            <a:r>
              <a:rPr lang="zh-TW" altLang="en-US" dirty="0" smtClean="0">
                <a:latin typeface="微軟正黑體" pitchFamily="34" charset="-120"/>
                <a:ea typeface="微軟正黑體" pitchFamily="34" charset="-120"/>
              </a:rPr>
              <a:t>的運作過程</a:t>
            </a:r>
            <a:endParaRPr lang="en-US" altLang="zh-TW"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8_Dev_4-3">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Template>
  <TotalTime>5466</TotalTime>
  <Words>3713</Words>
  <Application>Microsoft Office PowerPoint</Application>
  <PresentationFormat>如螢幕大小 (4:3)</PresentationFormat>
  <Paragraphs>483</Paragraphs>
  <Slides>59</Slides>
  <Notes>29</Notes>
  <HiddenSlides>0</HiddenSlides>
  <MMClips>0</MMClips>
  <ScaleCrop>false</ScaleCrop>
  <HeadingPairs>
    <vt:vector size="4" baseType="variant">
      <vt:variant>
        <vt:lpstr>佈景主題</vt:lpstr>
      </vt:variant>
      <vt:variant>
        <vt:i4>1</vt:i4>
      </vt:variant>
      <vt:variant>
        <vt:lpstr>投影片標題</vt:lpstr>
      </vt:variant>
      <vt:variant>
        <vt:i4>59</vt:i4>
      </vt:variant>
    </vt:vector>
  </HeadingPairs>
  <TitlesOfParts>
    <vt:vector size="60" baseType="lpstr">
      <vt:lpstr>TechEd2008_Dev_4-3</vt:lpstr>
      <vt:lpstr>利用 ADO.NET Data Services Framework 強化網頁應用程式功能</vt:lpstr>
      <vt:lpstr>Agenda</vt:lpstr>
      <vt:lpstr>為什麼創造 Data Services Framework？</vt:lpstr>
      <vt:lpstr>分析傳統Web 1.0  to RIA運作模式</vt:lpstr>
      <vt:lpstr>檢視現有.NET相關資料存取技術</vt:lpstr>
      <vt:lpstr>建立、公開與消費資料服務的困難</vt:lpstr>
      <vt:lpstr>現有存取技術及方法的困境</vt:lpstr>
      <vt:lpstr>Microsoft's answer is ？</vt:lpstr>
      <vt:lpstr>Data Services Framework 功能架構</vt:lpstr>
      <vt:lpstr>Data Services設計目標</vt:lpstr>
      <vt:lpstr>ADO.NET Data Services架構圖</vt:lpstr>
      <vt:lpstr>Data Services功能區塊 A REST Interface For Data</vt:lpstr>
      <vt:lpstr>使用HTTP verbs與Data Services服務互動</vt:lpstr>
      <vt:lpstr>Data Services的運作過程</vt:lpstr>
      <vt:lpstr>EDM &amp; Entity Framework Future</vt:lpstr>
      <vt:lpstr>建立與消費Data Services初體驗</vt:lpstr>
      <vt:lpstr>ADO.NET Data Services開發環境</vt:lpstr>
      <vt:lpstr>建立ADO.NET Data Services步驟</vt:lpstr>
      <vt:lpstr>建立第一個Data Services</vt:lpstr>
      <vt:lpstr>有了Data Services之後的改觀</vt:lpstr>
      <vt:lpstr>Atom &amp; JSON格式簡介</vt:lpstr>
      <vt:lpstr>Atom格式</vt:lpstr>
      <vt:lpstr>AtomPub In Windows Live And Data Services</vt:lpstr>
      <vt:lpstr>JSON格式</vt:lpstr>
      <vt:lpstr> Data Services查詢規則與語法</vt:lpstr>
      <vt:lpstr>存取Data Services的URIs規則</vt:lpstr>
      <vt:lpstr>存取Data Services之URIs規則</vt:lpstr>
      <vt:lpstr>Entity之間的關連性導覽查詢</vt:lpstr>
      <vt:lpstr>Entities關連性查詢</vt:lpstr>
      <vt:lpstr>系統查詢選項 System Query Options</vt:lpstr>
      <vt:lpstr>查詢運算式之函式及運算子</vt:lpstr>
      <vt:lpstr>運算子 </vt:lpstr>
      <vt:lpstr>邏輯運算子語法範例參考</vt:lpstr>
      <vt:lpstr>數學運算子語法範例參考</vt:lpstr>
      <vt:lpstr>不支援的查詢運算函式</vt:lpstr>
      <vt:lpstr>系統查詢選項及運算子的運用</vt:lpstr>
      <vt:lpstr>Data Services視覺化查詢工具</vt:lpstr>
      <vt:lpstr>Data Services Viewer Tool畫面</vt:lpstr>
      <vt:lpstr>Viewer Tool的運用</vt:lpstr>
      <vt:lpstr>LINQ to ADO.NET Data Services</vt:lpstr>
      <vt:lpstr>各種應用程式 存取Data Services服務</vt:lpstr>
      <vt:lpstr>適用Data Services的應用程式類型</vt:lpstr>
      <vt:lpstr>自訂服務作業及攔截器</vt:lpstr>
      <vt:lpstr>自訂服務作業(Service Operation)</vt:lpstr>
      <vt:lpstr>自訂服務作業範例</vt:lpstr>
      <vt:lpstr>自訂攔截器</vt:lpstr>
      <vt:lpstr>自訂Data Services錯誤處理</vt:lpstr>
      <vt:lpstr>Data Services安全性</vt:lpstr>
      <vt:lpstr>Refining And Securing Services</vt:lpstr>
      <vt:lpstr>遠眺Data Services未來性</vt:lpstr>
      <vt:lpstr>評估Data Services技術的投資價值</vt:lpstr>
      <vt:lpstr>Azure Services Platform</vt:lpstr>
      <vt:lpstr>SQL Services Futures Extending the SQL Data Platform to the cloud</vt:lpstr>
      <vt:lpstr>SQL Data Services（SDS）</vt:lpstr>
      <vt:lpstr>Exploring Data Services</vt:lpstr>
      <vt:lpstr>SDS Query Sample</vt:lpstr>
      <vt:lpstr>投影片 57</vt:lpstr>
      <vt:lpstr>Resources for Developers</vt:lpstr>
      <vt:lpstr>投影片 59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利用 ADO.NET Data Services Framework 強化網頁應用程式功能</dc:title>
  <dc:subject>利用ADO.NET Data Services Framework強化網頁應用程式功能</dc:subject>
  <dc:creator>聖殿祭司　奚江華</dc:creator>
  <cp:keywords>Technical, partners and customers, dev, developers, developer, IT IT Pro Pros Professionals,</cp:keywords>
  <cp:lastModifiedBy>adminvista</cp:lastModifiedBy>
  <cp:revision>202</cp:revision>
  <dcterms:created xsi:type="dcterms:W3CDTF">2008-04-14T18:31:16Z</dcterms:created>
  <dcterms:modified xsi:type="dcterms:W3CDTF">2008-11-11T04:27:57Z</dcterms:modified>
</cp:coreProperties>
</file>