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sldIdLst>
    <p:sldId id="256" r:id="rId4"/>
    <p:sldId id="257" r:id="rId5"/>
    <p:sldId id="283" r:id="rId6"/>
    <p:sldId id="260" r:id="rId7"/>
    <p:sldId id="258" r:id="rId8"/>
    <p:sldId id="265" r:id="rId9"/>
    <p:sldId id="271" r:id="rId10"/>
    <p:sldId id="266" r:id="rId11"/>
    <p:sldId id="268" r:id="rId12"/>
    <p:sldId id="272" r:id="rId13"/>
    <p:sldId id="274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70" r:id="rId2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6D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6324600"/>
            <a:ext cx="186213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798FC-B61D-418B-A0CD-7FB4BBC82B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B4367-1968-4998-A043-2FABCF7B483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4163F-9632-4638-B7B1-6629C04E5D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F1265-A5F0-4507-8877-39617CB6FB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ACF49-8501-456A-A029-F50F2155CF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C244D-A5AE-45E5-928C-0D9A2C27BA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652D4-6B8C-48D1-8283-C3E05FD6153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BEA38-3909-4816-B4E3-998187138E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D01D7-C225-4C93-95A2-90A4B6AB7A5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E8BE5-854F-44F3-A78F-B01F534A6B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C3C1C-2E73-4589-A7EC-5CC6CA99FF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FBCA9-60A0-4566-91C4-7F58E0780F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079AA-3552-4672-9681-20D9D6AA12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E83BF-95DF-4432-A476-80C0B316E9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09693-342F-4291-B09B-2D877B73A9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2A1D-0DC2-4114-BD4F-571EE03F41C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1399D-23B2-497A-8AA7-5A19D3884A5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53327-05A7-491E-A25D-585EAECB22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0D2B6-BFF8-4CF2-BC46-090E590BD1D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E0E88-EC44-4FCC-9D16-4871081EBF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DC850-DB57-4151-AB1D-3505CF525D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1579-995D-42A9-BDD9-D9C3B85422D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AABE7-DDE0-48B8-AF9F-AC8C8789735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EBBAD-789F-49AA-B9C9-B2E605B83B8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22726-527B-47CB-AC27-A434465AF2C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EFE12-78EB-403D-9860-85FE5A1C110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C917F-2ADE-4FA2-919D-4A509D1700B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4B4D2-E32E-4453-8CA5-DC44806A7C4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9C608-828A-4DC7-B87F-58A0F5F456D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2B5D5-5A60-438B-8ECB-07A98889E8D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52E42-A1E0-4E2B-836C-C8CCF356D6F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12082-ED1C-4232-9AB1-67FF0901AC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4D373-C7C5-4C5E-B337-0963700BDE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17EC50-0CCB-46E1-A503-636C5262CF1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F78695F-2881-47CE-873A-7D36A8EAB9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59D12D7-ED3C-426B-91B0-BF31B84229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msitakademia.h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Microsoft IT Akadémia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228600" y="5181600"/>
            <a:ext cx="8686800" cy="990600"/>
          </a:xfrm>
          <a:prstGeom prst="rect">
            <a:avLst/>
          </a:prstGeom>
          <a:solidFill>
            <a:srgbClr val="596D5A"/>
          </a:solidFill>
          <a:ln>
            <a:solidFill>
              <a:srgbClr val="596D5A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Sisák</a:t>
            </a:r>
            <a:r>
              <a:rPr kumimoji="0" lang="hu-HU" sz="2800" b="1" i="0" u="none" strike="noStrike" kern="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Zoltán </a:t>
            </a:r>
            <a:br>
              <a:rPr kumimoji="0" lang="hu-HU" sz="2800" b="1" i="0" u="none" strike="noStrike" kern="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u-HU" sz="28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zoltan.sisak@http-alapitvany.hu</a:t>
            </a:r>
            <a:endParaRPr kumimoji="0" lang="en-US" sz="28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 rot="439168">
            <a:off x="17806" y="100256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www.msitacademy.hu</a:t>
            </a:r>
            <a:endParaRPr lang="hu-H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Az </a:t>
            </a:r>
            <a:r>
              <a:rPr lang="hu-HU" dirty="0" err="1" smtClean="0"/>
              <a:t>e-learning</a:t>
            </a:r>
            <a:r>
              <a:rPr lang="hu-HU" dirty="0" smtClean="0"/>
              <a:t> környezet használata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Oktató</a:t>
            </a:r>
          </a:p>
          <a:p>
            <a:pPr lvl="1" eaLnBrk="1" hangingPunct="1"/>
            <a:r>
              <a:rPr lang="hu-HU" dirty="0" smtClean="0"/>
              <a:t>Csoport létrehozása</a:t>
            </a:r>
          </a:p>
          <a:p>
            <a:pPr lvl="1" eaLnBrk="1" hangingPunct="1"/>
            <a:r>
              <a:rPr lang="hu-HU" dirty="0" smtClean="0"/>
              <a:t>Access </a:t>
            </a:r>
            <a:r>
              <a:rPr lang="hu-HU" dirty="0" err="1" smtClean="0"/>
              <a:t>code</a:t>
            </a:r>
            <a:r>
              <a:rPr lang="hu-HU" dirty="0" smtClean="0"/>
              <a:t>(</a:t>
            </a:r>
            <a:r>
              <a:rPr lang="hu-HU" dirty="0" err="1" smtClean="0"/>
              <a:t>-ok</a:t>
            </a:r>
            <a:r>
              <a:rPr lang="hu-HU" dirty="0" smtClean="0"/>
              <a:t>) létrehozása</a:t>
            </a:r>
          </a:p>
          <a:p>
            <a:pPr lvl="2" eaLnBrk="1" hangingPunct="1"/>
            <a:r>
              <a:rPr lang="hu-HU" dirty="0" smtClean="0"/>
              <a:t>csoport kiválasztása</a:t>
            </a:r>
          </a:p>
          <a:p>
            <a:pPr lvl="2" eaLnBrk="1" hangingPunct="1"/>
            <a:r>
              <a:rPr lang="hu-HU" dirty="0" smtClean="0"/>
              <a:t>lejárati idő meghatározása</a:t>
            </a:r>
          </a:p>
          <a:p>
            <a:pPr lvl="2" eaLnBrk="1" hangingPunct="1"/>
            <a:r>
              <a:rPr lang="hu-HU" dirty="0" err="1" smtClean="0"/>
              <a:t>max</a:t>
            </a:r>
            <a:r>
              <a:rPr lang="hu-HU" dirty="0" smtClean="0"/>
              <a:t>. 3 tananyag kiválasztása</a:t>
            </a:r>
          </a:p>
          <a:p>
            <a:pPr eaLnBrk="1" hangingPunct="1"/>
            <a:r>
              <a:rPr lang="hu-HU" dirty="0" smtClean="0"/>
              <a:t>Hallgató </a:t>
            </a:r>
          </a:p>
          <a:p>
            <a:pPr lvl="1" eaLnBrk="1" hangingPunct="1"/>
            <a:r>
              <a:rPr lang="hu-HU" dirty="0" smtClean="0"/>
              <a:t>Belépés az </a:t>
            </a:r>
            <a:r>
              <a:rPr lang="hu-HU" dirty="0" err="1" smtClean="0"/>
              <a:t>access</a:t>
            </a:r>
            <a:r>
              <a:rPr lang="hu-HU" dirty="0" smtClean="0"/>
              <a:t> </a:t>
            </a:r>
            <a:r>
              <a:rPr lang="hu-HU" dirty="0" err="1" smtClean="0"/>
              <a:t>code</a:t>
            </a:r>
            <a:r>
              <a:rPr lang="hu-HU" dirty="0" smtClean="0"/>
              <a:t> segítségével</a:t>
            </a:r>
          </a:p>
          <a:p>
            <a:pPr eaLnBrk="1" hangingPunct="1"/>
            <a:endParaRPr lang="hu-HU" dirty="0" smtClean="0"/>
          </a:p>
          <a:p>
            <a:pPr eaLnBrk="1" hangingPunct="1">
              <a:buNone/>
            </a:pPr>
            <a:endParaRPr lang="hu-HU" dirty="0" smtClean="0"/>
          </a:p>
          <a:p>
            <a:pPr eaLnBrk="1" hangingPunct="1"/>
            <a:endParaRPr lang="hu-HU" dirty="0" smtClean="0"/>
          </a:p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Az </a:t>
            </a:r>
            <a:r>
              <a:rPr lang="hu-HU" dirty="0" err="1" smtClean="0"/>
              <a:t>e-learning</a:t>
            </a:r>
            <a:r>
              <a:rPr lang="hu-HU" dirty="0" smtClean="0"/>
              <a:t> környezet használata: oktatói belépés 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51290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Az </a:t>
            </a:r>
            <a:r>
              <a:rPr lang="hu-HU" dirty="0" err="1" smtClean="0"/>
              <a:t>e-learning</a:t>
            </a:r>
            <a:r>
              <a:rPr lang="hu-HU" dirty="0" smtClean="0"/>
              <a:t> környezet használata: csoport létrehozása 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077200" cy="4620094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dirty="0" smtClean="0"/>
              <a:t>Az </a:t>
            </a:r>
            <a:r>
              <a:rPr lang="hu-HU" sz="3600" dirty="0" err="1" smtClean="0"/>
              <a:t>e-learning</a:t>
            </a:r>
            <a:r>
              <a:rPr lang="hu-HU" sz="3600" dirty="0" smtClean="0"/>
              <a:t> környezet használata: </a:t>
            </a:r>
            <a:r>
              <a:rPr lang="hu-HU" sz="3600" dirty="0" err="1" smtClean="0"/>
              <a:t>access</a:t>
            </a:r>
            <a:r>
              <a:rPr lang="hu-HU" sz="3600" dirty="0" smtClean="0"/>
              <a:t> </a:t>
            </a:r>
            <a:r>
              <a:rPr lang="hu-HU" sz="3600" dirty="0" err="1" smtClean="0"/>
              <a:t>code</a:t>
            </a:r>
            <a:r>
              <a:rPr lang="hu-HU" sz="3600" dirty="0" smtClean="0"/>
              <a:t> létrehozása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373836"/>
            <a:ext cx="4800600" cy="483581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Az </a:t>
            </a:r>
            <a:r>
              <a:rPr lang="hu-HU" dirty="0" err="1" smtClean="0"/>
              <a:t>e-learning</a:t>
            </a:r>
            <a:r>
              <a:rPr lang="hu-HU" dirty="0" smtClean="0"/>
              <a:t> környezet használata: hallgatói belépés 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11749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dirty="0" smtClean="0"/>
              <a:t>Az </a:t>
            </a:r>
            <a:r>
              <a:rPr lang="hu-HU" sz="3600" dirty="0" err="1" smtClean="0"/>
              <a:t>e-learning</a:t>
            </a:r>
            <a:r>
              <a:rPr lang="hu-HU" sz="3600" dirty="0" smtClean="0"/>
              <a:t> környezet használata: belépés az </a:t>
            </a:r>
            <a:r>
              <a:rPr lang="hu-HU" sz="3600" dirty="0" err="1" smtClean="0"/>
              <a:t>access</a:t>
            </a:r>
            <a:r>
              <a:rPr lang="hu-HU" sz="3600" dirty="0" smtClean="0"/>
              <a:t> </a:t>
            </a:r>
            <a:r>
              <a:rPr lang="hu-HU" sz="3600" dirty="0" err="1" smtClean="0"/>
              <a:t>code</a:t>
            </a:r>
            <a:r>
              <a:rPr lang="hu-HU" sz="3600" dirty="0" smtClean="0"/>
              <a:t> segítségével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791450" cy="4457700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dirty="0" smtClean="0"/>
              <a:t>Az </a:t>
            </a:r>
            <a:r>
              <a:rPr lang="hu-HU" sz="3600" dirty="0" err="1" smtClean="0"/>
              <a:t>e-learning</a:t>
            </a:r>
            <a:r>
              <a:rPr lang="hu-HU" sz="3600" dirty="0" smtClean="0"/>
              <a:t> környezet használata: belépés az </a:t>
            </a:r>
            <a:r>
              <a:rPr lang="hu-HU" sz="3600" dirty="0" err="1" smtClean="0"/>
              <a:t>access</a:t>
            </a:r>
            <a:r>
              <a:rPr lang="hu-HU" sz="3600" dirty="0" smtClean="0"/>
              <a:t> </a:t>
            </a:r>
            <a:r>
              <a:rPr lang="hu-HU" sz="3600" dirty="0" err="1" smtClean="0"/>
              <a:t>code</a:t>
            </a:r>
            <a:r>
              <a:rPr lang="hu-HU" sz="3600" dirty="0" smtClean="0"/>
              <a:t> segítségével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2447925"/>
            <a:ext cx="7962900" cy="1962150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dirty="0" smtClean="0"/>
              <a:t>Az </a:t>
            </a:r>
            <a:r>
              <a:rPr lang="hu-HU" sz="3600" dirty="0" err="1" smtClean="0"/>
              <a:t>e-learning</a:t>
            </a:r>
            <a:r>
              <a:rPr lang="hu-HU" sz="3600" dirty="0" smtClean="0"/>
              <a:t> környezet használata: belépés az </a:t>
            </a:r>
            <a:r>
              <a:rPr lang="hu-HU" sz="3600" dirty="0" err="1" smtClean="0"/>
              <a:t>access</a:t>
            </a:r>
            <a:r>
              <a:rPr lang="hu-HU" sz="3600" dirty="0" smtClean="0"/>
              <a:t> </a:t>
            </a:r>
            <a:r>
              <a:rPr lang="hu-HU" sz="3600" dirty="0" err="1" smtClean="0"/>
              <a:t>code</a:t>
            </a:r>
            <a:r>
              <a:rPr lang="hu-HU" sz="3600" dirty="0" smtClean="0"/>
              <a:t> segítségével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2447925"/>
            <a:ext cx="7962900" cy="1962150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dirty="0" smtClean="0"/>
              <a:t>Az </a:t>
            </a:r>
            <a:r>
              <a:rPr lang="hu-HU" sz="3600" dirty="0" err="1" smtClean="0"/>
              <a:t>e-learning</a:t>
            </a:r>
            <a:r>
              <a:rPr lang="hu-HU" sz="3600" dirty="0" smtClean="0"/>
              <a:t> környezet használata: belépés az </a:t>
            </a:r>
            <a:r>
              <a:rPr lang="hu-HU" sz="3600" dirty="0" err="1" smtClean="0"/>
              <a:t>access</a:t>
            </a:r>
            <a:r>
              <a:rPr lang="hu-HU" sz="3600" dirty="0" smtClean="0"/>
              <a:t> </a:t>
            </a:r>
            <a:r>
              <a:rPr lang="hu-HU" sz="3600" dirty="0" err="1" smtClean="0"/>
              <a:t>code</a:t>
            </a:r>
            <a:r>
              <a:rPr lang="hu-HU" sz="3600" dirty="0" smtClean="0"/>
              <a:t> segítségével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172325" cy="4366525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dirty="0" smtClean="0"/>
              <a:t>Az </a:t>
            </a:r>
            <a:r>
              <a:rPr lang="hu-HU" sz="3600" dirty="0" err="1" smtClean="0"/>
              <a:t>e-learning</a:t>
            </a:r>
            <a:r>
              <a:rPr lang="hu-HU" sz="3600" dirty="0" smtClean="0"/>
              <a:t> környezet használata: belépés az </a:t>
            </a:r>
            <a:r>
              <a:rPr lang="hu-HU" sz="3600" dirty="0" err="1" smtClean="0"/>
              <a:t>access</a:t>
            </a:r>
            <a:r>
              <a:rPr lang="hu-HU" sz="3600" dirty="0" smtClean="0"/>
              <a:t> </a:t>
            </a:r>
            <a:r>
              <a:rPr lang="hu-HU" sz="3600" dirty="0" err="1" smtClean="0"/>
              <a:t>code</a:t>
            </a:r>
            <a:r>
              <a:rPr lang="hu-HU" sz="3600" dirty="0" smtClean="0"/>
              <a:t> segítségével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762750" cy="4597337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pPr eaLnBrk="1" hangingPunct="1"/>
            <a:r>
              <a:rPr lang="hu-HU" sz="2800" dirty="0" smtClean="0"/>
              <a:t>Mi is az az MS IT Akadémia?</a:t>
            </a:r>
            <a:endParaRPr lang="hu-HU" sz="2800" dirty="0" smtClean="0"/>
          </a:p>
          <a:p>
            <a:pPr eaLnBrk="1" hangingPunct="1"/>
            <a:r>
              <a:rPr lang="hu-HU" sz="2800" dirty="0" smtClean="0"/>
              <a:t>Miért előnyös az akadémiai tagság?</a:t>
            </a:r>
          </a:p>
          <a:p>
            <a:pPr eaLnBrk="1" hangingPunct="1"/>
            <a:r>
              <a:rPr lang="hu-HU" sz="2800" dirty="0" smtClean="0"/>
              <a:t>Új magyarországi portál és támogatási rendszer</a:t>
            </a:r>
          </a:p>
          <a:p>
            <a:pPr eaLnBrk="1" hangingPunct="1"/>
            <a:r>
              <a:rPr lang="hu-HU" sz="2800" dirty="0" smtClean="0"/>
              <a:t>Hogyan lehet taggá válni?</a:t>
            </a:r>
          </a:p>
          <a:p>
            <a:pPr eaLnBrk="1" hangingPunct="1"/>
            <a:r>
              <a:rPr lang="hu-HU" sz="2800" dirty="0" smtClean="0"/>
              <a:t>Az </a:t>
            </a:r>
            <a:r>
              <a:rPr lang="hu-HU" sz="2800" dirty="0" err="1" smtClean="0"/>
              <a:t>e-learning</a:t>
            </a:r>
            <a:r>
              <a:rPr lang="hu-HU" sz="2800" dirty="0" smtClean="0"/>
              <a:t> környezet használata (gyakorlati bemutató)</a:t>
            </a:r>
          </a:p>
          <a:p>
            <a:pPr eaLnBrk="1" hangingPunct="1"/>
            <a:endParaRPr lang="hu-HU" sz="2800" dirty="0" smtClean="0"/>
          </a:p>
          <a:p>
            <a:pPr eaLnBrk="1" hangingPunct="1"/>
            <a:endParaRPr lang="hu-HU" sz="2800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hu-HU" dirty="0" smtClean="0"/>
              <a:t>Microsoft IT Akadémia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dirty="0" smtClean="0"/>
              <a:t>Az </a:t>
            </a:r>
            <a:r>
              <a:rPr lang="hu-HU" sz="3600" dirty="0" err="1" smtClean="0"/>
              <a:t>e-learning</a:t>
            </a:r>
            <a:r>
              <a:rPr lang="hu-HU" sz="3600" dirty="0" smtClean="0"/>
              <a:t> környezet használata: tanulás LCDS* környezetben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5791200" cy="4343400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3352800" y="5867400"/>
            <a:ext cx="536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* </a:t>
            </a:r>
            <a:r>
              <a:rPr lang="en-US" dirty="0" smtClean="0"/>
              <a:t>Microsoft Learning Content Development System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4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9600" cy="1143000"/>
          </a:xfrm>
        </p:spPr>
        <p:txBody>
          <a:bodyPr/>
          <a:lstStyle/>
          <a:p>
            <a:r>
              <a:rPr lang="hu-HU" dirty="0" smtClean="0"/>
              <a:t>Köszönöm a figyelmet!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28600" y="2971800"/>
            <a:ext cx="8686800" cy="3200400"/>
          </a:xfrm>
          <a:prstGeom prst="rect">
            <a:avLst/>
          </a:prstGeom>
          <a:solidFill>
            <a:srgbClr val="596D5A"/>
          </a:solidFill>
          <a:ln>
            <a:solidFill>
              <a:srgbClr val="596D5A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</a:t>
            </a:r>
            <a:r>
              <a:rPr kumimoji="0" lang="hu-HU" sz="28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hu-HU" sz="2800" b="1" i="0" u="none" strike="noStrike" kern="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msitacademy.hu</a:t>
            </a:r>
            <a:endParaRPr kumimoji="0" lang="hu-HU" sz="28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/>
            </a:r>
            <a:br>
              <a:rPr lang="hu-HU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kumimoji="0" lang="hu-HU" sz="28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Sisák</a:t>
            </a:r>
            <a:r>
              <a:rPr kumimoji="0" lang="hu-HU" sz="2800" b="1" i="0" u="none" strike="noStrike" kern="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Zoltán </a:t>
            </a:r>
            <a:br>
              <a:rPr kumimoji="0" lang="hu-HU" sz="2800" b="1" i="0" u="none" strike="noStrike" kern="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u-HU" sz="2800" b="1" i="0" u="none" strike="noStrike" kern="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zoltan.sisak</a:t>
            </a:r>
            <a:r>
              <a:rPr kumimoji="0" lang="hu-HU" sz="28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hu-HU" sz="2800" b="1" i="0" u="none" strike="noStrike" kern="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http-alapitvany.hu</a:t>
            </a:r>
            <a:endParaRPr kumimoji="0" lang="hu-HU" sz="28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Szloboda Mihály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</a:t>
            </a:r>
            <a:r>
              <a:rPr kumimoji="0" lang="hu-HU" sz="28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ihaly.szloboda@http-alapitvany.hu</a:t>
            </a:r>
            <a:endParaRPr kumimoji="0" lang="en-US" sz="28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ím 4"/>
          <p:cNvSpPr txBox="1">
            <a:spLocks/>
          </p:cNvSpPr>
          <p:nvPr/>
        </p:nvSpPr>
        <p:spPr bwMode="auto">
          <a:xfrm>
            <a:off x="228600" y="2286000"/>
            <a:ext cx="708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Elérhetőségek: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864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Microsoft</a:t>
            </a:r>
            <a:r>
              <a:rPr lang="hu-HU" sz="2800" smtClean="0"/>
              <a:t> technológiák oktatását segítő világméretű hálózat</a:t>
            </a:r>
          </a:p>
          <a:p>
            <a:pPr eaLnBrk="1" hangingPunct="1"/>
            <a:r>
              <a:rPr lang="hu-HU" sz="2800" smtClean="0"/>
              <a:t>Több mint száz országban, több ezer akadémia</a:t>
            </a:r>
          </a:p>
          <a:p>
            <a:pPr eaLnBrk="1" hangingPunct="1"/>
            <a:r>
              <a:rPr lang="hu-HU" sz="2800" smtClean="0"/>
              <a:t>Már létező non-profit oktatási intézmények oktatási profiljának kiegészítése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hu-HU" smtClean="0"/>
              <a:t>Mi is az a Microsoft IT Akadémia?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799" y="1676400"/>
            <a:ext cx="314787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hu-HU" dirty="0" smtClean="0"/>
              <a:t>Miért előnyös az </a:t>
            </a:r>
            <a:r>
              <a:rPr lang="hu-HU" sz="4000" dirty="0" smtClean="0"/>
              <a:t>akadémiai</a:t>
            </a:r>
            <a:r>
              <a:rPr lang="hu-HU" dirty="0" smtClean="0"/>
              <a:t> tagság?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3733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E-Learning </a:t>
            </a:r>
            <a:r>
              <a:rPr lang="hu-HU" sz="2400" dirty="0" smtClean="0"/>
              <a:t>kurzusok oktatóknak és diákoknak</a:t>
            </a:r>
            <a:endParaRPr lang="en-US" sz="2400" dirty="0" smtClean="0"/>
          </a:p>
          <a:p>
            <a:pPr eaLnBrk="1" hangingPunct="1"/>
            <a:r>
              <a:rPr lang="hu-HU" sz="2400" dirty="0" smtClean="0"/>
              <a:t>Szoftver letöltések, licencek tantermi használatra (MSDN AA)</a:t>
            </a:r>
          </a:p>
          <a:p>
            <a:pPr eaLnBrk="1" hangingPunct="1"/>
            <a:r>
              <a:rPr lang="hu-HU" sz="2400" dirty="0" smtClean="0"/>
              <a:t>Szoftver letöltések, licencek diákoknak és tanároknak otthoni használatra</a:t>
            </a:r>
            <a:endParaRPr lang="en-US" sz="2400" dirty="0" smtClean="0"/>
          </a:p>
          <a:p>
            <a:r>
              <a:rPr lang="hu-H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Letölthető Microsoft Press szakkönyvek (MS </a:t>
            </a:r>
            <a:r>
              <a:rPr lang="hu-H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E-Reference</a:t>
            </a:r>
            <a:r>
              <a:rPr lang="hu-H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</a:t>
            </a:r>
            <a:r>
              <a:rPr lang="hu-H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r>
              <a:rPr lang="hu-H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Nyomtatott formátumú MS akadémiai tananyag MOAC </a:t>
            </a:r>
          </a:p>
          <a:p>
            <a:r>
              <a:rPr lang="hu-H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TechNet+ </a:t>
            </a:r>
            <a:r>
              <a:rPr lang="hu-H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</a:t>
            </a:r>
            <a:r>
              <a:rPr lang="hu-H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(béta szoftverek letöltése, online szemináriumok stb.) </a:t>
            </a:r>
          </a:p>
          <a:p>
            <a:r>
              <a:rPr lang="hu-H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MCP vizsga kedvezményre jogosító 50%-os </a:t>
            </a:r>
            <a:r>
              <a:rPr lang="hu-H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voucher</a:t>
            </a:r>
            <a:r>
              <a:rPr lang="hu-H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 eaLnBrk="1" hangingPunct="1"/>
            <a:r>
              <a:rPr lang="en-US" sz="2400" dirty="0" smtClean="0"/>
              <a:t>Microsoft IT Academy log</a:t>
            </a:r>
            <a:r>
              <a:rPr lang="hu-HU" sz="2400" dirty="0" smtClean="0"/>
              <a:t>ó</a:t>
            </a:r>
            <a:r>
              <a:rPr lang="en-US" sz="2400" dirty="0" smtClean="0"/>
              <a:t> </a:t>
            </a:r>
            <a:r>
              <a:rPr lang="hu-HU" sz="2400" dirty="0" smtClean="0"/>
              <a:t>és egyéb marketing anyagok használata</a:t>
            </a:r>
            <a:endParaRPr lang="en-US" sz="2400" dirty="0" smtClean="0"/>
          </a:p>
          <a:p>
            <a:pPr eaLnBrk="1" hangingPunct="1"/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smtClean="0"/>
              <a:t>MS IT Akadémia Magyarországon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eaLnBrk="1" hangingPunct="1"/>
            <a:r>
              <a:rPr lang="hu-HU" sz="1000" dirty="0" smtClean="0"/>
              <a:t>Athéné Szakközépiskola (Budapest)</a:t>
            </a:r>
          </a:p>
          <a:p>
            <a:pPr eaLnBrk="1" hangingPunct="1"/>
            <a:r>
              <a:rPr lang="hu-HU" sz="1000" dirty="0" smtClean="0"/>
              <a:t>Bethlen Gábor Középiskola, Szakképző Iskola és Kollégium (Nyírbátor)</a:t>
            </a:r>
          </a:p>
          <a:p>
            <a:pPr eaLnBrk="1" hangingPunct="1"/>
            <a:r>
              <a:rPr lang="hu-HU" sz="1000" dirty="0" smtClean="0"/>
              <a:t>Borbély Lajos Szakközépiskola, Szakiskola és Kollégium (Salgótarján)</a:t>
            </a:r>
          </a:p>
          <a:p>
            <a:pPr eaLnBrk="1" hangingPunct="1"/>
            <a:r>
              <a:rPr lang="hu-HU" sz="1000" dirty="0" err="1" smtClean="0"/>
              <a:t>Csepel-Sziget</a:t>
            </a:r>
            <a:r>
              <a:rPr lang="hu-HU" sz="1000" dirty="0" smtClean="0"/>
              <a:t> Műszaki Szakközépiskola, Szakiskola és Kollégium (Budapest)</a:t>
            </a:r>
          </a:p>
          <a:p>
            <a:pPr eaLnBrk="1" hangingPunct="1"/>
            <a:r>
              <a:rPr lang="hu-HU" sz="1000" dirty="0" smtClean="0"/>
              <a:t>Erkel Ferenc Gimnázium és Informatikai Szakképző Iskola, Kollégium (Gyula)</a:t>
            </a:r>
          </a:p>
          <a:p>
            <a:pPr eaLnBrk="1" hangingPunct="1"/>
            <a:r>
              <a:rPr lang="hu-HU" sz="1000" dirty="0" smtClean="0"/>
              <a:t>Eszterházy Károly Főiskola (Eger)</a:t>
            </a:r>
          </a:p>
          <a:p>
            <a:pPr eaLnBrk="1" hangingPunct="1"/>
            <a:r>
              <a:rPr lang="hu-HU" sz="1000" dirty="0" smtClean="0"/>
              <a:t>Forrai Magániskola (Budapest)</a:t>
            </a:r>
          </a:p>
          <a:p>
            <a:pPr eaLnBrk="1" hangingPunct="1"/>
            <a:r>
              <a:rPr lang="hu-HU" sz="1000" dirty="0" smtClean="0"/>
              <a:t>Gábor Dénes Főiskola (Budapest)</a:t>
            </a:r>
          </a:p>
          <a:p>
            <a:pPr eaLnBrk="1" hangingPunct="1"/>
            <a:r>
              <a:rPr lang="hu-HU" sz="1000" dirty="0" smtClean="0"/>
              <a:t>Gábor Dénes Gimnázium és Informatikai Szakközépiskola (Szeged)</a:t>
            </a:r>
          </a:p>
          <a:p>
            <a:pPr eaLnBrk="1" hangingPunct="1"/>
            <a:r>
              <a:rPr lang="hu-HU" sz="1000" dirty="0" smtClean="0"/>
              <a:t>HISZK Gregus Máté Tagintézmény (Hódmezővásárhely)</a:t>
            </a:r>
          </a:p>
          <a:p>
            <a:pPr eaLnBrk="1" hangingPunct="1"/>
            <a:r>
              <a:rPr lang="hu-HU" sz="1000" dirty="0" smtClean="0"/>
              <a:t>Irinyi János Szakközépiskola és Kollégium (Kazincbarcika)</a:t>
            </a:r>
          </a:p>
          <a:p>
            <a:pPr eaLnBrk="1" hangingPunct="1"/>
            <a:r>
              <a:rPr lang="hu-HU" sz="1000" dirty="0" smtClean="0"/>
              <a:t>Jedlik Ányos Gépipari és Informatikai Középiskola (Győr)</a:t>
            </a:r>
          </a:p>
          <a:p>
            <a:pPr eaLnBrk="1" hangingPunct="1"/>
            <a:r>
              <a:rPr lang="hu-HU" sz="1000" dirty="0" smtClean="0"/>
              <a:t>Jedlik Ányos Gimnázium (Budapest)</a:t>
            </a:r>
          </a:p>
          <a:p>
            <a:pPr eaLnBrk="1" hangingPunct="1"/>
            <a:r>
              <a:rPr lang="hu-HU" sz="1000" dirty="0" err="1" smtClean="0"/>
              <a:t>Kaposvár-TISZK</a:t>
            </a:r>
            <a:r>
              <a:rPr lang="hu-HU" sz="1000" dirty="0" smtClean="0"/>
              <a:t> (Kaposvár)</a:t>
            </a:r>
          </a:p>
          <a:p>
            <a:pPr eaLnBrk="1" hangingPunct="1"/>
            <a:r>
              <a:rPr lang="hu-HU" sz="1000" dirty="0" smtClean="0"/>
              <a:t>Katedra Informatikai és Művészeti Szakközépiskola (Kecskemét)</a:t>
            </a:r>
          </a:p>
          <a:p>
            <a:pPr eaLnBrk="1" hangingPunct="1"/>
            <a:r>
              <a:rPr lang="hu-HU" sz="1000" dirty="0" smtClean="0"/>
              <a:t>Mechwart András Gépipari és Informatikai Szakközépiskola (Debrecen)</a:t>
            </a:r>
          </a:p>
          <a:p>
            <a:pPr eaLnBrk="1" hangingPunct="1"/>
            <a:r>
              <a:rPr lang="hu-HU" sz="1000" dirty="0" smtClean="0"/>
              <a:t>Naszály-Galga TISZK (Vác)</a:t>
            </a:r>
          </a:p>
          <a:p>
            <a:pPr eaLnBrk="1" hangingPunct="1"/>
            <a:r>
              <a:rPr lang="hu-HU" sz="1000" dirty="0" smtClean="0"/>
              <a:t>Neumann János Számítástechnikai Szakközépiskola (Budapest)</a:t>
            </a:r>
          </a:p>
          <a:p>
            <a:pPr eaLnBrk="1" hangingPunct="1"/>
            <a:r>
              <a:rPr lang="hu-HU" sz="1000" dirty="0" smtClean="0"/>
              <a:t>Pataky István Fővárosi Gyakorló Híradásipari és Informatikai Szakközépiskola (Budapest)</a:t>
            </a:r>
          </a:p>
          <a:p>
            <a:pPr eaLnBrk="1" hangingPunct="1"/>
            <a:r>
              <a:rPr lang="hu-HU" sz="1000" dirty="0" smtClean="0"/>
              <a:t>Pécsi Tudományegyetem Pollack Mihály Műszaki Kar (Pécs)</a:t>
            </a:r>
          </a:p>
          <a:p>
            <a:pPr eaLnBrk="1" hangingPunct="1"/>
            <a:r>
              <a:rPr lang="hu-HU" sz="1000" dirty="0" smtClean="0"/>
              <a:t>Petrik Lajos Két Tanítási Nyelvű Vegyipari, Környezetvédelmi és Informatikai Szakközépiskola (Budapest)</a:t>
            </a:r>
          </a:p>
          <a:p>
            <a:pPr eaLnBrk="1" hangingPunct="1"/>
            <a:r>
              <a:rPr lang="hu-HU" sz="1000" dirty="0" err="1" smtClean="0"/>
              <a:t>Remenyik</a:t>
            </a:r>
            <a:r>
              <a:rPr lang="hu-HU" sz="1000" dirty="0" smtClean="0"/>
              <a:t> Zsigmond Gimnázium (Füzesabony)</a:t>
            </a:r>
          </a:p>
          <a:p>
            <a:pPr eaLnBrk="1" hangingPunct="1"/>
            <a:r>
              <a:rPr lang="hu-HU" sz="1000" dirty="0" smtClean="0"/>
              <a:t>Ságvári Endre Gimnázium (Kazincbarcika)</a:t>
            </a:r>
          </a:p>
          <a:p>
            <a:pPr eaLnBrk="1" hangingPunct="1"/>
            <a:r>
              <a:rPr lang="hu-HU" sz="1000" dirty="0" smtClean="0"/>
              <a:t>Szent László Egységes Középiskola (Szekszárd)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smtClean="0"/>
              <a:t>MS IT Akadémia Magyarországon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hu-HU" sz="2800" dirty="0" smtClean="0"/>
              <a:t>Új támogatási rendszer</a:t>
            </a:r>
          </a:p>
          <a:p>
            <a:pPr lvl="1" eaLnBrk="1" hangingPunct="1"/>
            <a:r>
              <a:rPr lang="hu-HU" sz="2400" dirty="0" smtClean="0"/>
              <a:t>Az IT Akadémiák támogatását a Microsoft Magyarország megbízása alapján a Hálózati Tudás Terjesztéséért Programiroda (HTTP) Alapítvány végzi</a:t>
            </a:r>
          </a:p>
          <a:p>
            <a:pPr lvl="1" eaLnBrk="1" hangingPunct="1"/>
            <a:r>
              <a:rPr lang="hu-HU" sz="2400" dirty="0" smtClean="0"/>
              <a:t>HTTP Alapítvány: több éves támogatói tapasztalat a hasonló jellegű Cisco Hálózati Akadémia programban</a:t>
            </a:r>
          </a:p>
          <a:p>
            <a:pPr lvl="1" eaLnBrk="1" hangingPunct="1"/>
            <a:r>
              <a:rPr lang="hu-HU" sz="2400" dirty="0" smtClean="0"/>
              <a:t>Új magyar nyelvű akadémiai portál</a:t>
            </a:r>
          </a:p>
          <a:p>
            <a:pPr lvl="1" eaLnBrk="1" hangingPunct="1"/>
            <a:r>
              <a:rPr lang="hu-HU" sz="2400" dirty="0" smtClean="0"/>
              <a:t>Hozzáadott szolgáltatások</a:t>
            </a:r>
          </a:p>
          <a:p>
            <a:pPr lvl="2" eaLnBrk="1" hangingPunct="1"/>
            <a:r>
              <a:rPr lang="hu-HU" sz="2000" dirty="0" err="1" smtClean="0"/>
              <a:t>Help</a:t>
            </a:r>
            <a:r>
              <a:rPr lang="hu-HU" sz="2000" dirty="0" smtClean="0"/>
              <a:t> </a:t>
            </a:r>
            <a:r>
              <a:rPr lang="hu-HU" sz="2000" dirty="0" err="1" smtClean="0"/>
              <a:t>desk</a:t>
            </a:r>
            <a:endParaRPr lang="hu-HU" sz="2000" dirty="0" smtClean="0"/>
          </a:p>
          <a:p>
            <a:pPr lvl="2" eaLnBrk="1" hangingPunct="1"/>
            <a:r>
              <a:rPr lang="hu-HU" sz="2000" dirty="0" smtClean="0"/>
              <a:t>Tanári segédanyagok</a:t>
            </a:r>
          </a:p>
          <a:p>
            <a:pPr lvl="2" eaLnBrk="1" hangingPunct="1"/>
            <a:r>
              <a:rPr lang="hu-HU" sz="2000" dirty="0" smtClean="0"/>
              <a:t>OKJ harmonizáció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486400"/>
            <a:ext cx="1847850" cy="50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dirty="0" smtClean="0"/>
              <a:t>Új, magyar nyelvű MS IT </a:t>
            </a:r>
            <a:r>
              <a:rPr lang="hu-HU" sz="3600" dirty="0" err="1" smtClean="0"/>
              <a:t>Academy</a:t>
            </a:r>
            <a:r>
              <a:rPr lang="hu-HU" sz="3600" dirty="0" smtClean="0"/>
              <a:t> portál: </a:t>
            </a:r>
            <a:r>
              <a:rPr lang="hu-HU" sz="3600" dirty="0" err="1" smtClean="0"/>
              <a:t>www.msitacademy.hu</a:t>
            </a:r>
            <a:endParaRPr lang="hu-HU" sz="3600" dirty="0" smtClean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629400" cy="484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Hogyan legyünk tagok?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hu-HU" dirty="0" err="1" smtClean="0">
                <a:hlinkClick r:id="rId2"/>
              </a:rPr>
              <a:t>www.msitakademia.hu</a:t>
            </a:r>
            <a:r>
              <a:rPr lang="hu-HU" dirty="0" smtClean="0"/>
              <a:t>: </a:t>
            </a:r>
            <a:r>
              <a:rPr lang="hu-HU" sz="2400" i="1" dirty="0" smtClean="0"/>
              <a:t>A Microsoft IT </a:t>
            </a:r>
            <a:r>
              <a:rPr lang="hu-HU" sz="2400" i="1" dirty="0" err="1" smtClean="0"/>
              <a:t>Academy</a:t>
            </a:r>
            <a:r>
              <a:rPr lang="hu-HU" sz="2400" i="1" dirty="0" smtClean="0"/>
              <a:t> rendszer bemutatása / Belépés az akadémiai rendszerbe</a:t>
            </a:r>
            <a:endParaRPr lang="hu-HU" i="1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819400"/>
            <a:ext cx="5486400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Hogyan legyünk tagok?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Feltételek:</a:t>
            </a:r>
          </a:p>
          <a:p>
            <a:pPr lvl="1" eaLnBrk="1" hangingPunct="1"/>
            <a:r>
              <a:rPr lang="hu-HU" smtClean="0"/>
              <a:t>Non-profit oktatási intézmény (gimnázium, szakközépiskola, egyetem stb.)</a:t>
            </a:r>
          </a:p>
          <a:p>
            <a:pPr lvl="1" eaLnBrk="1" hangingPunct="1"/>
            <a:r>
              <a:rPr lang="hu-HU" smtClean="0"/>
              <a:t>Elektronikus regisztráció</a:t>
            </a:r>
          </a:p>
          <a:p>
            <a:pPr lvl="1" eaLnBrk="1" hangingPunct="1"/>
            <a:r>
              <a:rPr lang="hu-HU" smtClean="0"/>
              <a:t>Éves tagsági díj befizetése</a:t>
            </a:r>
          </a:p>
          <a:p>
            <a:pPr lvl="1" eaLnBrk="1" hangingPunct="1"/>
            <a:r>
              <a:rPr lang="hu-HU" smtClean="0"/>
              <a:t>Legalább egy MCP végzettségű oktató biztosítása megadott határidőn belül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583</Words>
  <Application>Microsoft Office PowerPoint</Application>
  <PresentationFormat>Diavetítés a képernyőre (4:3 oldalarány)</PresentationFormat>
  <Paragraphs>93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21</vt:i4>
      </vt:variant>
    </vt:vector>
  </HeadingPairs>
  <TitlesOfParts>
    <vt:vector size="24" baseType="lpstr">
      <vt:lpstr>Alapértelmezett terv</vt:lpstr>
      <vt:lpstr>1_Alapértelmezett terv</vt:lpstr>
      <vt:lpstr>2_Alapértelmezett terv</vt:lpstr>
      <vt:lpstr>Microsoft IT Akadémia</vt:lpstr>
      <vt:lpstr>Microsoft IT Akadémia</vt:lpstr>
      <vt:lpstr>Mi is az a Microsoft IT Akadémia?</vt:lpstr>
      <vt:lpstr>Miért előnyös az akadémiai tagság?</vt:lpstr>
      <vt:lpstr>MS IT Akadémia Magyarországon</vt:lpstr>
      <vt:lpstr>MS IT Akadémia Magyarországon</vt:lpstr>
      <vt:lpstr>Új, magyar nyelvű MS IT Academy portál: www.msitacademy.hu</vt:lpstr>
      <vt:lpstr>Hogyan legyünk tagok?</vt:lpstr>
      <vt:lpstr>Hogyan legyünk tagok?</vt:lpstr>
      <vt:lpstr>Az e-learning környezet használata</vt:lpstr>
      <vt:lpstr>Az e-learning környezet használata: oktatói belépés </vt:lpstr>
      <vt:lpstr>Az e-learning környezet használata: csoport létrehozása </vt:lpstr>
      <vt:lpstr>Az e-learning környezet használata: access code létrehozása</vt:lpstr>
      <vt:lpstr>Az e-learning környezet használata: hallgatói belépés </vt:lpstr>
      <vt:lpstr>Az e-learning környezet használata: belépés az access code segítségével</vt:lpstr>
      <vt:lpstr>Az e-learning környezet használata: belépés az access code segítségével</vt:lpstr>
      <vt:lpstr>Az e-learning környezet használata: belépés az access code segítségével</vt:lpstr>
      <vt:lpstr>Az e-learning környezet használata: belépés az access code segítségével</vt:lpstr>
      <vt:lpstr>Az e-learning környezet használata: belépés az access code segítségével</vt:lpstr>
      <vt:lpstr>Az e-learning környezet használata: tanulás LCDS* környezetben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sisakz</dc:creator>
  <cp:lastModifiedBy>sisakz</cp:lastModifiedBy>
  <cp:revision>16</cp:revision>
  <cp:lastPrinted>1601-01-01T00:00:00Z</cp:lastPrinted>
  <dcterms:created xsi:type="dcterms:W3CDTF">1601-01-01T00:00:00Z</dcterms:created>
  <dcterms:modified xsi:type="dcterms:W3CDTF">2009-08-18T12:39:40Z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