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  <p:sldMasterId id="2147483650" r:id="rId3"/>
  </p:sldMasterIdLst>
  <p:sldIdLst>
    <p:sldId id="256" r:id="rId4"/>
    <p:sldId id="267" r:id="rId5"/>
    <p:sldId id="269" r:id="rId6"/>
    <p:sldId id="260" r:id="rId7"/>
    <p:sldId id="258" r:id="rId8"/>
    <p:sldId id="259" r:id="rId9"/>
    <p:sldId id="261" r:id="rId10"/>
    <p:sldId id="270" r:id="rId11"/>
    <p:sldId id="266" r:id="rId12"/>
    <p:sldId id="271" r:id="rId13"/>
    <p:sldId id="264" r:id="rId14"/>
    <p:sldId id="265" r:id="rId15"/>
    <p:sldId id="272" r:id="rId16"/>
  </p:sldIdLst>
  <p:sldSz cx="9144000" cy="6858000" type="screen4x3"/>
  <p:notesSz cx="6858000" cy="9144000"/>
  <p:embeddedFontLst>
    <p:embeddedFont>
      <p:font typeface="Bradley Hand ITC" pitchFamily="66" charset="0"/>
      <p:regular r:id="rId17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79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8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Középszint</c:v>
                </c:pt>
              </c:strCache>
            </c:strRef>
          </c:tx>
          <c:cat>
            <c:strRef>
              <c:f>Munka1!$A$2:$A$6</c:f>
              <c:strCache>
                <c:ptCount val="5"/>
                <c:pt idx="0">
                  <c:v>2005. május</c:v>
                </c:pt>
                <c:pt idx="1">
                  <c:v>2006. május</c:v>
                </c:pt>
                <c:pt idx="2">
                  <c:v>2007. május</c:v>
                </c:pt>
                <c:pt idx="3">
                  <c:v>2008. május</c:v>
                </c:pt>
                <c:pt idx="4">
                  <c:v>2009. május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18000</c:v>
                </c:pt>
                <c:pt idx="1">
                  <c:v>21000</c:v>
                </c:pt>
                <c:pt idx="2">
                  <c:v>24000</c:v>
                </c:pt>
                <c:pt idx="3">
                  <c:v>28000</c:v>
                </c:pt>
                <c:pt idx="4">
                  <c:v>30000</c:v>
                </c:pt>
              </c:numCache>
            </c:numRef>
          </c:val>
        </c:ser>
        <c:shape val="cylinder"/>
        <c:axId val="71503232"/>
        <c:axId val="71513216"/>
        <c:axId val="0"/>
      </c:bar3DChart>
      <c:catAx>
        <c:axId val="7150323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71513216"/>
        <c:crosses val="autoZero"/>
        <c:auto val="1"/>
        <c:lblAlgn val="ctr"/>
        <c:lblOffset val="100"/>
      </c:catAx>
      <c:valAx>
        <c:axId val="71513216"/>
        <c:scaling>
          <c:orientation val="minMax"/>
          <c:max val="31000"/>
          <c:min val="0"/>
        </c:scaling>
        <c:axPos val="l"/>
        <c:numFmt formatCode="General" sourceLinked="1"/>
        <c:majorTickMark val="cross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71503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8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Emelt szint</c:v>
                </c:pt>
              </c:strCache>
            </c:strRef>
          </c:tx>
          <c:cat>
            <c:strRef>
              <c:f>Munka1!$A$2:$A$6</c:f>
              <c:strCache>
                <c:ptCount val="5"/>
                <c:pt idx="0">
                  <c:v>2005. május</c:v>
                </c:pt>
                <c:pt idx="1">
                  <c:v>2006. május</c:v>
                </c:pt>
                <c:pt idx="2">
                  <c:v>2007. május</c:v>
                </c:pt>
                <c:pt idx="3">
                  <c:v>2008. május</c:v>
                </c:pt>
                <c:pt idx="4">
                  <c:v>2009. május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700</c:v>
                </c:pt>
                <c:pt idx="1">
                  <c:v>1100</c:v>
                </c:pt>
                <c:pt idx="2">
                  <c:v>1400</c:v>
                </c:pt>
                <c:pt idx="3">
                  <c:v>1100</c:v>
                </c:pt>
                <c:pt idx="4">
                  <c:v>970</c:v>
                </c:pt>
              </c:numCache>
            </c:numRef>
          </c:val>
        </c:ser>
        <c:shape val="cylinder"/>
        <c:axId val="66893312"/>
        <c:axId val="66892544"/>
        <c:axId val="0"/>
      </c:bar3DChart>
      <c:catAx>
        <c:axId val="6689331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66892544"/>
        <c:crosses val="autoZero"/>
        <c:auto val="1"/>
        <c:lblAlgn val="ctr"/>
        <c:lblOffset val="100"/>
      </c:catAx>
      <c:valAx>
        <c:axId val="66892544"/>
        <c:scaling>
          <c:orientation val="minMax"/>
          <c:max val="2000"/>
        </c:scaling>
        <c:axPos val="l"/>
        <c:numFmt formatCode="General" sourceLinked="1"/>
        <c:majorTickMark val="cross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66893312"/>
        <c:crosses val="autoZero"/>
        <c:crossBetween val="between"/>
        <c:majorUnit val="500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155DBE-8FDC-43B3-B307-E8A97EDE7C5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F6287-6331-49BA-9A57-3028529DB97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7AFC-4B4B-4650-97CD-5CB35D2097E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4E84-FA3C-4C45-AA7F-0512E361580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4D295-2A09-4E9E-AC02-A385C389F61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6025C-C719-4004-B754-BFF827DA3FE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DA104-DC5B-4790-ADF5-C398376D38E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832C-06EB-4B2C-849E-5073FCD468E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B2EB6-62E2-4AC3-A09B-F9A1BE57DFC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D2CA-C74F-41A1-8FC0-0BD8A37616A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24B63-FF09-4665-B363-FE5C4D84D5D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F9489-F98A-4778-9780-D4903C3E955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3D4BB-92EB-488A-8872-26227FF0EC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47CE0-B391-4D83-9CDF-1ED08A5F74E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640E3-698A-43BC-8202-3C52CB32057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6278-82EC-44E7-8050-94192F24E2B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6D838-8AF0-4196-B138-D4A455D5BD1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50FC5-3123-40E6-B1A0-2441800FC2F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0C32-EC43-42C2-B595-D32BB5D665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51323-2990-4D31-9953-4684D5E07E8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ECFF-AECC-4F6E-8025-36B7F9B25A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FEA6E-8932-4E55-B100-062DDD1ED71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6EFD0-4186-46BC-8D65-970F22AE302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2C811-5512-4D2C-86EC-6DD454012CF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854CA-0510-48C3-8BE5-14403E98600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8E919-B542-4A16-A806-C3A39BB8841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3BBB7-F361-4051-89FD-DB207FEBE58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12FAB-0999-43F6-8882-0F69DD1EA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C597-FDEB-4D66-A900-BC3BE499C1B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D1E28-6C7A-4EC5-A735-337F32F7BE6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A2133-10F1-45BF-BCE7-D98042C7128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3D245-0017-4C38-BC85-9C6DEA40684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79039-4629-49AE-AB32-44A71231DD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91765A-8A7F-4520-8BE9-1CD8619EECDA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BB8AC9-3782-485A-A11E-DC1512091B37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40B97D-6566-4216-8DA7-6AD8D12DA752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 rot="533734">
            <a:off x="90043" y="901430"/>
            <a:ext cx="2612729" cy="850822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>
                    <a:lumMod val="85000"/>
                  </a:schemeClr>
                </a:solidFill>
                <a:latin typeface="Bradley Hand ITC" pitchFamily="66" charset="0"/>
              </a:rPr>
              <a:t>Érettségi </a:t>
            </a:r>
            <a:endParaRPr lang="hu-HU" b="1" dirty="0">
              <a:solidFill>
                <a:schemeClr val="bg1">
                  <a:lumMod val="8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 rot="612423">
            <a:off x="5777819" y="3369492"/>
            <a:ext cx="3247673" cy="1014877"/>
          </a:xfrm>
        </p:spPr>
        <p:txBody>
          <a:bodyPr/>
          <a:lstStyle/>
          <a:p>
            <a:pPr algn="r"/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Reményi Zoltán</a:t>
            </a:r>
            <a:b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hu-HU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remenyi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@</a:t>
            </a:r>
            <a:r>
              <a:rPr lang="hu-HU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pataky.hu</a:t>
            </a:r>
            <a:endParaRPr lang="hu-H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 rot="533734">
            <a:off x="3238521" y="2083609"/>
            <a:ext cx="3354295" cy="7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Bradley Hand ITC" pitchFamily="66" charset="0"/>
                <a:ea typeface="+mj-ea"/>
                <a:cs typeface="+mj-cs"/>
              </a:rPr>
              <a:t>OH szemmel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533734">
            <a:off x="3280515" y="1330317"/>
            <a:ext cx="1535710" cy="69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kern="0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2009</a:t>
            </a:r>
            <a:endParaRPr kumimoji="0" lang="hu-H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Biztos változások a vizsgában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3600" dirty="0" smtClean="0"/>
              <a:t>Az oktatási és kulturális miniszter 22/2009. (IV. 22.) OKM rendelete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érettségi vizsga részletes követelményeiről szóló </a:t>
            </a:r>
            <a:br>
              <a:rPr lang="hu-HU" dirty="0" smtClean="0"/>
            </a:br>
            <a:r>
              <a:rPr lang="hu-HU" dirty="0" smtClean="0"/>
              <a:t>40/2002. (V. 24.) OM rendelet módosításáról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019300" y="685800"/>
            <a:ext cx="5105400" cy="1143000"/>
          </a:xfrm>
        </p:spPr>
        <p:txBody>
          <a:bodyPr/>
          <a:lstStyle/>
          <a:p>
            <a:r>
              <a:rPr lang="hu-HU" dirty="0" smtClean="0"/>
              <a:t>22/2009. (IV. 22.) OKM rendelet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8" y="52388"/>
            <a:ext cx="484822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zis 8"/>
          <p:cNvSpPr/>
          <p:nvPr/>
        </p:nvSpPr>
        <p:spPr>
          <a:xfrm>
            <a:off x="4038600" y="2590800"/>
            <a:ext cx="3200400" cy="16764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6221"/>
            <a:ext cx="7239000" cy="48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295 L -0.40833 0.33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Középszint 2010-től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3352800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622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Témakör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Idő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Szövegszerkesztés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60 perc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Prezentáció, grafika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 perc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Weblapkészítés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 perc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Táblázatkezelés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50 perc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Adatbázis-kezelés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 perc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rtalom helye 3"/>
          <p:cNvGraphicFramePr>
            <a:graphicFrameLocks/>
          </p:cNvGraphicFramePr>
          <p:nvPr/>
        </p:nvGraphicFramePr>
        <p:xfrm>
          <a:off x="0" y="3962400"/>
          <a:ext cx="3352800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622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Témakör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Pont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Szövegszerkesztés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40 pont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Prezentáció, grafika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 pont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Weblapkészítés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 pont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Táblázatkezelés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 pont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Adatbázis-kezelés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 pont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0" y="2209800"/>
            <a:ext cx="3352800" cy="7620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4724400"/>
            <a:ext cx="3352800" cy="7620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4114800" y="1574800"/>
            <a:ext cx="5029200" cy="4470400"/>
            <a:chOff x="4114800" y="1574800"/>
            <a:chExt cx="5029200" cy="4470400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4114800" y="1574800"/>
              <a:ext cx="5029200" cy="1854200"/>
              <a:chOff x="4114800" y="1574800"/>
              <a:chExt cx="5029200" cy="1854200"/>
            </a:xfrm>
          </p:grpSpPr>
          <p:graphicFrame>
            <p:nvGraphicFramePr>
              <p:cNvPr id="5" name="Tartalom helye 3"/>
              <p:cNvGraphicFramePr>
                <a:graphicFrameLocks/>
              </p:cNvGraphicFramePr>
              <p:nvPr/>
            </p:nvGraphicFramePr>
            <p:xfrm>
              <a:off x="4114800" y="1574800"/>
              <a:ext cx="5029200" cy="185420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3951514"/>
                    <a:gridCol w="107768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Témakör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Idő</a:t>
                          </a:r>
                          <a:endParaRPr lang="hu-H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Szövegszerkesztés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60 perc</a:t>
                          </a:r>
                          <a:endParaRPr lang="hu-H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Prezentáció, grafika, weblapkészítés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40 perc</a:t>
                          </a:r>
                          <a:endParaRPr lang="hu-H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Táblázatkezelés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50 perc</a:t>
                          </a:r>
                          <a:endParaRPr lang="hu-H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Adatbázis-kezelés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30 perc</a:t>
                          </a:r>
                          <a:endParaRPr lang="hu-H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  <p:sp>
            <p:nvSpPr>
              <p:cNvPr id="12" name="Téglalap 11"/>
              <p:cNvSpPr/>
              <p:nvPr/>
            </p:nvSpPr>
            <p:spPr>
              <a:xfrm>
                <a:off x="4114800" y="2362200"/>
                <a:ext cx="5029200" cy="3048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1" name="Csoportba foglalás 20"/>
            <p:cNvGrpSpPr/>
            <p:nvPr/>
          </p:nvGrpSpPr>
          <p:grpSpPr>
            <a:xfrm>
              <a:off x="4114800" y="4191000"/>
              <a:ext cx="5029200" cy="1854200"/>
              <a:chOff x="4114800" y="4191000"/>
              <a:chExt cx="5029200" cy="1854200"/>
            </a:xfrm>
          </p:grpSpPr>
          <p:graphicFrame>
            <p:nvGraphicFramePr>
              <p:cNvPr id="8" name="Tartalom helye 3"/>
              <p:cNvGraphicFramePr>
                <a:graphicFrameLocks/>
              </p:cNvGraphicFramePr>
              <p:nvPr/>
            </p:nvGraphicFramePr>
            <p:xfrm>
              <a:off x="4114800" y="4191000"/>
              <a:ext cx="5029200" cy="185420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3951514"/>
                    <a:gridCol w="107768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Témakör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Pont</a:t>
                          </a:r>
                          <a:endParaRPr lang="hu-H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Szövegszerkesztés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40 pont</a:t>
                          </a:r>
                          <a:endParaRPr lang="hu-H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Prezentáció, grafika, weblapkészítés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30 pont</a:t>
                          </a:r>
                          <a:endParaRPr lang="hu-H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Táblázatkezelés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30 pont</a:t>
                          </a:r>
                          <a:endParaRPr lang="hu-H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Adatbázis-kezelés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20 pont</a:t>
                          </a:r>
                          <a:endParaRPr lang="hu-H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  <p:sp>
            <p:nvSpPr>
              <p:cNvPr id="13" name="Téglalap 12"/>
              <p:cNvSpPr/>
              <p:nvPr/>
            </p:nvSpPr>
            <p:spPr>
              <a:xfrm>
                <a:off x="4114800" y="4953000"/>
                <a:ext cx="5029200" cy="3048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6" name="Csoportba foglalás 15"/>
          <p:cNvGrpSpPr/>
          <p:nvPr/>
        </p:nvGrpSpPr>
        <p:grpSpPr>
          <a:xfrm>
            <a:off x="3441720" y="2351616"/>
            <a:ext cx="469448" cy="404153"/>
            <a:chOff x="3441720" y="2351616"/>
            <a:chExt cx="469448" cy="404153"/>
          </a:xfrm>
        </p:grpSpPr>
        <p:sp>
          <p:nvSpPr>
            <p:cNvPr id="14" name="Felfelé nyíl 13"/>
            <p:cNvSpPr/>
            <p:nvPr/>
          </p:nvSpPr>
          <p:spPr>
            <a:xfrm rot="6118514">
              <a:off x="3589149" y="2204187"/>
              <a:ext cx="171519" cy="466377"/>
            </a:xfrm>
            <a:prstGeom prst="upArrow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Felfelé nyíl 14"/>
            <p:cNvSpPr/>
            <p:nvPr/>
          </p:nvSpPr>
          <p:spPr>
            <a:xfrm rot="4421900">
              <a:off x="3588320" y="2432921"/>
              <a:ext cx="179319" cy="466377"/>
            </a:xfrm>
            <a:prstGeom prst="upArrow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429000" y="4876800"/>
            <a:ext cx="469448" cy="404153"/>
            <a:chOff x="3441720" y="2351616"/>
            <a:chExt cx="469448" cy="404153"/>
          </a:xfrm>
        </p:grpSpPr>
        <p:sp>
          <p:nvSpPr>
            <p:cNvPr id="18" name="Felfelé nyíl 17"/>
            <p:cNvSpPr/>
            <p:nvPr/>
          </p:nvSpPr>
          <p:spPr>
            <a:xfrm rot="6118514">
              <a:off x="3589149" y="2204187"/>
              <a:ext cx="171519" cy="466377"/>
            </a:xfrm>
            <a:prstGeom prst="upArrow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Felfelé nyíl 18"/>
            <p:cNvSpPr/>
            <p:nvPr/>
          </p:nvSpPr>
          <p:spPr>
            <a:xfrm rot="4421900">
              <a:off x="3588320" y="2432921"/>
              <a:ext cx="179319" cy="466377"/>
            </a:xfrm>
            <a:prstGeom prst="upArrow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 rot="533734">
            <a:off x="-322055" y="869375"/>
            <a:ext cx="3027321" cy="850822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Köszönöm </a:t>
            </a:r>
            <a:endParaRPr lang="hu-HU" b="1" dirty="0">
              <a:solidFill>
                <a:schemeClr val="bg1">
                  <a:lumMod val="9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 rot="612423">
            <a:off x="5777819" y="3369492"/>
            <a:ext cx="3247673" cy="1014877"/>
          </a:xfrm>
        </p:spPr>
        <p:txBody>
          <a:bodyPr/>
          <a:lstStyle/>
          <a:p>
            <a:pPr algn="r"/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Reményi Zoltán</a:t>
            </a:r>
            <a:b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hu-HU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remenyi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@</a:t>
            </a:r>
            <a:r>
              <a:rPr lang="hu-HU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pataky.hu</a:t>
            </a:r>
            <a:endParaRPr lang="hu-H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 rot="533734">
            <a:off x="1447822" y="1850245"/>
            <a:ext cx="3354295" cy="7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kern="0" dirty="0" smtClean="0">
                <a:solidFill>
                  <a:schemeClr val="bg1"/>
                </a:solidFill>
                <a:latin typeface="Bradley Hand ITC" pitchFamily="66" charset="0"/>
                <a:ea typeface="+mj-ea"/>
                <a:cs typeface="+mj-cs"/>
              </a:rPr>
              <a:t> </a:t>
            </a:r>
            <a:r>
              <a:rPr lang="hu-HU" sz="4400" b="1" kern="0" dirty="0" smtClean="0">
                <a:solidFill>
                  <a:schemeClr val="bg1"/>
                </a:solidFill>
                <a:latin typeface="Bradley Hand ITC" pitchFamily="66" charset="0"/>
                <a:ea typeface="+mj-ea"/>
                <a:cs typeface="+mj-cs"/>
              </a:rPr>
              <a:t>f</a:t>
            </a:r>
            <a:r>
              <a:rPr kumimoji="0" lang="hu-H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Bradley Hand ITC" pitchFamily="66" charset="0"/>
                <a:ea typeface="+mj-ea"/>
                <a:cs typeface="+mj-cs"/>
              </a:rPr>
              <a:t>ig</a:t>
            </a:r>
            <a:endParaRPr kumimoji="0" lang="hu-H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533734">
            <a:off x="3280515" y="1330317"/>
            <a:ext cx="1535710" cy="69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kern="0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a</a:t>
            </a:r>
            <a:endParaRPr kumimoji="0" lang="hu-H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 rot="533734">
            <a:off x="1152424" y="1774282"/>
            <a:ext cx="3354295" cy="7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kern="0" dirty="0" smtClean="0">
                <a:solidFill>
                  <a:schemeClr val="bg1"/>
                </a:solidFill>
                <a:latin typeface="Bradley Hand ITC" pitchFamily="66" charset="0"/>
                <a:ea typeface="+mj-ea"/>
                <a:cs typeface="+mj-cs"/>
              </a:rPr>
              <a:t> </a:t>
            </a:r>
            <a:r>
              <a:rPr kumimoji="0" lang="hu-H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Bradley Hand ITC" pitchFamily="66" charset="0"/>
                <a:ea typeface="+mj-ea"/>
                <a:cs typeface="+mj-cs"/>
              </a:rPr>
              <a:t>met</a:t>
            </a: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Bradley Hand ITC" pitchFamily="66" charset="0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Számok és jogszabályok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u-HU" dirty="0" smtClean="0"/>
              <a:t>Pár számadat a 2009. májusi vizsgáról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Várható változások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Biztos változások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 rot="533734">
            <a:off x="3206273" y="2307025"/>
            <a:ext cx="2385710" cy="69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+mj-ea"/>
                <a:cs typeface="+mj-cs"/>
              </a:rPr>
              <a:t>Számok</a:t>
            </a:r>
            <a:endParaRPr kumimoji="0" lang="hu-H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Vizsgázók száma - középszint</a:t>
            </a: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397000"/>
          <a:ext cx="82296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Vizsgázók száma - emelt szint</a:t>
            </a: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397000"/>
          <a:ext cx="82296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Operációs rendszerek: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61013" algn="dec"/>
                <a:tab pos="7810500" algn="r"/>
              </a:tabLst>
              <a:defRPr/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MacOS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X:	2 fő	(0,2 %)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tabLst>
                <a:tab pos="5561013" algn="dec"/>
                <a:tab pos="7810500" algn="r"/>
              </a:tabLst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UHU Linux Érettségi 2.0:	2 fő	(0,2 %)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tabLst>
                <a:tab pos="5561013" algn="dec"/>
                <a:tab pos="7810500" algn="r"/>
              </a:tabLst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SuliX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Professional 4.0:	5 fő	(0,5 %)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61013" algn="dec"/>
                <a:tab pos="7810500" algn="r"/>
              </a:tabLst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Windows Vista:	31 fő	(3,2 %)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61013" algn="dec"/>
                <a:tab pos="7810500" algn="r"/>
              </a:tabLst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Windows XP:	938 fő	(95,9 %)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Szoftverválasztás 2009. május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Irodai szoftverek: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61013" algn="dec"/>
                <a:tab pos="7810500" algn="r"/>
              </a:tabLst>
              <a:defRPr/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iWork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‘08:	2 fő	(0,2 %)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tabLst>
                <a:tab pos="5561013" algn="dec"/>
                <a:tab pos="7810500" algn="r"/>
              </a:tabLst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OpenOffice.org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13 fő	(1,3 %)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tabLst>
                <a:tab pos="5561013" algn="dec"/>
                <a:tab pos="7810500" algn="r"/>
              </a:tabLst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Office 2007:	77 fő	(7,9 %)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61013" algn="dec"/>
                <a:tab pos="7810500" algn="r"/>
              </a:tabLst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</a:t>
            </a:r>
            <a:r>
              <a:rPr kumimoji="0" lang="hu-H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Office 2003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886 fő	(90,6 %)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Szoftverválasztás 2009. május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 rot="533734">
            <a:off x="3203000" y="2349092"/>
            <a:ext cx="2929803" cy="69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+mj-ea"/>
                <a:cs typeface="+mj-cs"/>
              </a:rPr>
              <a:t>Változások</a:t>
            </a:r>
            <a:endParaRPr kumimoji="0" lang="hu-H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Várható változások a szoftverlistában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Verziófrissítések</a:t>
            </a:r>
          </a:p>
          <a:p>
            <a:pPr lvl="1"/>
            <a:r>
              <a:rPr lang="hu-HU" sz="2400" dirty="0" err="1" smtClean="0"/>
              <a:t>OOo</a:t>
            </a:r>
            <a:r>
              <a:rPr lang="hu-HU" sz="2400" dirty="0" smtClean="0"/>
              <a:t>, GIMP, </a:t>
            </a:r>
            <a:r>
              <a:rPr lang="hu-HU" sz="2400" dirty="0" err="1" smtClean="0"/>
              <a:t>IrfanView</a:t>
            </a:r>
            <a:r>
              <a:rPr lang="hu-HU" sz="2400" dirty="0" smtClean="0"/>
              <a:t>, FreePascal</a:t>
            </a:r>
          </a:p>
          <a:p>
            <a:r>
              <a:rPr lang="hu-HU" sz="2800" dirty="0" smtClean="0"/>
              <a:t>Programok törlése</a:t>
            </a:r>
          </a:p>
          <a:p>
            <a:pPr lvl="1"/>
            <a:r>
              <a:rPr lang="hu-HU" sz="2400" dirty="0" smtClean="0"/>
              <a:t>Turbo Pascal, Delphi 6, Visual Basic 6</a:t>
            </a:r>
          </a:p>
          <a:p>
            <a:r>
              <a:rPr lang="hu-HU" sz="2800" dirty="0" smtClean="0"/>
              <a:t>Új programok</a:t>
            </a:r>
          </a:p>
          <a:p>
            <a:pPr lvl="1"/>
            <a:r>
              <a:rPr lang="hu-HU" sz="2400" dirty="0" err="1" smtClean="0"/>
              <a:t>openSUSE</a:t>
            </a:r>
            <a:r>
              <a:rPr lang="hu-HU" sz="2400" dirty="0" smtClean="0"/>
              <a:t> Érettségi 10.3 szoftvercsomag</a:t>
            </a:r>
          </a:p>
          <a:p>
            <a:pPr lvl="1"/>
            <a:r>
              <a:rPr lang="hu-HU" sz="2400" dirty="0" err="1" smtClean="0">
                <a:solidFill>
                  <a:schemeClr val="tx1"/>
                </a:solidFill>
                <a:latin typeface="+mn-lt"/>
              </a:rPr>
              <a:t>KompoZer</a:t>
            </a:r>
            <a:endParaRPr lang="hu-HU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hu-HU" sz="2400" dirty="0" err="1" smtClean="0"/>
              <a:t>NetBeans</a:t>
            </a:r>
            <a:r>
              <a:rPr lang="hu-HU" sz="2400" dirty="0" smtClean="0"/>
              <a:t> (JAVA)</a:t>
            </a:r>
          </a:p>
          <a:p>
            <a:r>
              <a:rPr lang="hu-HU" sz="2800" dirty="0" smtClean="0"/>
              <a:t>(Ingyenes lett a SharePoint Designer 2007)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206</Words>
  <Application>Microsoft Office PowerPoint</Application>
  <PresentationFormat>Diavetítés a képernyőre (4:3 oldalarány)</PresentationFormat>
  <Paragraphs>88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Bradley Hand ITC</vt:lpstr>
      <vt:lpstr>Alapértelmezett terv</vt:lpstr>
      <vt:lpstr>1_Alapértelmezett terv</vt:lpstr>
      <vt:lpstr>2_Alapértelmezett terv</vt:lpstr>
      <vt:lpstr>Érettségi </vt:lpstr>
      <vt:lpstr>Számok és jogszabályok</vt:lpstr>
      <vt:lpstr>3. dia</vt:lpstr>
      <vt:lpstr>Vizsgázók száma - középszint</vt:lpstr>
      <vt:lpstr>Vizsgázók száma - emelt szint</vt:lpstr>
      <vt:lpstr>Szoftverválasztás 2009. május</vt:lpstr>
      <vt:lpstr>Szoftverválasztás 2009. május</vt:lpstr>
      <vt:lpstr>8. dia</vt:lpstr>
      <vt:lpstr>Várható változások a szoftverlistában</vt:lpstr>
      <vt:lpstr>Biztos változások a vizsgában</vt:lpstr>
      <vt:lpstr>22/2009. (IV. 22.) OKM rendelet</vt:lpstr>
      <vt:lpstr>Középszint 2010-től</vt:lpstr>
      <vt:lpstr>Köszönöm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Reményi Zoltán</dc:creator>
  <cp:lastModifiedBy>Reményi Zoltán</cp:lastModifiedBy>
  <cp:revision>9</cp:revision>
  <cp:lastPrinted>1601-01-01T00:00:00Z</cp:lastPrinted>
  <dcterms:created xsi:type="dcterms:W3CDTF">1601-01-01T00:00:00Z</dcterms:created>
  <dcterms:modified xsi:type="dcterms:W3CDTF">2009-08-18T06:56:55Z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