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33"/>
  </p:notesMasterIdLst>
  <p:sldIdLst>
    <p:sldId id="287" r:id="rId4"/>
    <p:sldId id="279" r:id="rId5"/>
    <p:sldId id="282" r:id="rId6"/>
    <p:sldId id="280" r:id="rId7"/>
    <p:sldId id="281" r:id="rId8"/>
    <p:sldId id="283" r:id="rId9"/>
    <p:sldId id="257" r:id="rId10"/>
    <p:sldId id="276" r:id="rId11"/>
    <p:sldId id="277" r:id="rId12"/>
    <p:sldId id="274" r:id="rId13"/>
    <p:sldId id="278" r:id="rId14"/>
    <p:sldId id="258" r:id="rId15"/>
    <p:sldId id="269" r:id="rId16"/>
    <p:sldId id="270" r:id="rId17"/>
    <p:sldId id="271" r:id="rId18"/>
    <p:sldId id="284" r:id="rId19"/>
    <p:sldId id="260" r:id="rId20"/>
    <p:sldId id="263" r:id="rId21"/>
    <p:sldId id="264" r:id="rId22"/>
    <p:sldId id="265" r:id="rId23"/>
    <p:sldId id="261" r:id="rId24"/>
    <p:sldId id="266" r:id="rId25"/>
    <p:sldId id="267" r:id="rId26"/>
    <p:sldId id="285" r:id="rId27"/>
    <p:sldId id="286" r:id="rId28"/>
    <p:sldId id="272" r:id="rId29"/>
    <p:sldId id="259" r:id="rId30"/>
    <p:sldId id="273" r:id="rId31"/>
    <p:sldId id="275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2" autoAdjust="0"/>
    <p:restoredTop sz="75358" autoAdjust="0"/>
  </p:normalViewPr>
  <p:slideViewPr>
    <p:cSldViewPr>
      <p:cViewPr varScale="1">
        <p:scale>
          <a:sx n="61" d="100"/>
          <a:sy n="6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B12E1-C2E2-41E9-A830-222C16FF3612}" type="doc">
      <dgm:prSet loTypeId="urn:microsoft.com/office/officeart/2005/8/layout/cycle3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u-HU"/>
        </a:p>
      </dgm:t>
    </dgm:pt>
    <dgm:pt modelId="{EEBAB47F-8177-4F19-A634-D157753E6B63}">
      <dgm:prSet phldrT="[Szöveg]"/>
      <dgm:spPr/>
      <dgm:t>
        <a:bodyPr/>
        <a:lstStyle/>
        <a:p>
          <a:r>
            <a:rPr lang="hu-HU" dirty="0" smtClean="0"/>
            <a:t>Tervezés</a:t>
          </a:r>
          <a:endParaRPr lang="hu-HU" dirty="0"/>
        </a:p>
      </dgm:t>
    </dgm:pt>
    <dgm:pt modelId="{59AB8531-2F66-4953-952A-536F0354522B}" type="parTrans" cxnId="{C0797770-CFC5-4B9C-831D-5A173DE528F2}">
      <dgm:prSet/>
      <dgm:spPr/>
      <dgm:t>
        <a:bodyPr/>
        <a:lstStyle/>
        <a:p>
          <a:endParaRPr lang="hu-HU"/>
        </a:p>
      </dgm:t>
    </dgm:pt>
    <dgm:pt modelId="{6F4DC99A-7A59-452B-9280-ED2685941656}" type="sibTrans" cxnId="{C0797770-CFC5-4B9C-831D-5A173DE528F2}">
      <dgm:prSet/>
      <dgm:spPr/>
      <dgm:t>
        <a:bodyPr/>
        <a:lstStyle/>
        <a:p>
          <a:endParaRPr lang="hu-HU"/>
        </a:p>
      </dgm:t>
    </dgm:pt>
    <dgm:pt modelId="{4668992B-99A7-4BE0-A81B-463E83C905B7}">
      <dgm:prSet phldrT="[Szöveg]"/>
      <dgm:spPr/>
      <dgm:t>
        <a:bodyPr/>
        <a:lstStyle/>
        <a:p>
          <a:r>
            <a:rPr lang="hu-HU" dirty="0" smtClean="0"/>
            <a:t>Fejlesztés</a:t>
          </a:r>
          <a:endParaRPr lang="hu-HU" dirty="0"/>
        </a:p>
      </dgm:t>
    </dgm:pt>
    <dgm:pt modelId="{A7322432-98E4-4F12-BBBB-9B09744A8C79}" type="parTrans" cxnId="{A58AF42E-41F6-4922-A0B7-EBC5832B3D06}">
      <dgm:prSet/>
      <dgm:spPr/>
      <dgm:t>
        <a:bodyPr/>
        <a:lstStyle/>
        <a:p>
          <a:endParaRPr lang="hu-HU"/>
        </a:p>
      </dgm:t>
    </dgm:pt>
    <dgm:pt modelId="{895BEA81-BF85-432D-8483-1D98D2C32D55}" type="sibTrans" cxnId="{A58AF42E-41F6-4922-A0B7-EBC5832B3D06}">
      <dgm:prSet/>
      <dgm:spPr/>
      <dgm:t>
        <a:bodyPr/>
        <a:lstStyle/>
        <a:p>
          <a:endParaRPr lang="hu-HU"/>
        </a:p>
      </dgm:t>
    </dgm:pt>
    <dgm:pt modelId="{7491BD09-18B9-4106-A3BE-BFDF7EFD50B5}">
      <dgm:prSet phldrT="[Szöveg]"/>
      <dgm:spPr/>
      <dgm:t>
        <a:bodyPr/>
        <a:lstStyle/>
        <a:p>
          <a:r>
            <a:rPr lang="hu-HU" dirty="0" smtClean="0"/>
            <a:t>Design</a:t>
          </a:r>
          <a:endParaRPr lang="hu-HU" dirty="0"/>
        </a:p>
      </dgm:t>
    </dgm:pt>
    <dgm:pt modelId="{4E4C1B94-863D-49EB-8714-79A15EA2C3C1}" type="parTrans" cxnId="{4E037C3E-BFAA-4811-BA5D-D35AF3631D16}">
      <dgm:prSet/>
      <dgm:spPr/>
      <dgm:t>
        <a:bodyPr/>
        <a:lstStyle/>
        <a:p>
          <a:endParaRPr lang="hu-HU"/>
        </a:p>
      </dgm:t>
    </dgm:pt>
    <dgm:pt modelId="{46DE05D5-E21E-447A-BF23-EACDD183E552}" type="sibTrans" cxnId="{4E037C3E-BFAA-4811-BA5D-D35AF3631D16}">
      <dgm:prSet/>
      <dgm:spPr/>
      <dgm:t>
        <a:bodyPr/>
        <a:lstStyle/>
        <a:p>
          <a:endParaRPr lang="hu-HU"/>
        </a:p>
      </dgm:t>
    </dgm:pt>
    <dgm:pt modelId="{8C669D9E-C27B-41D0-AE17-47A5180DE526}">
      <dgm:prSet phldrT="[Szöveg]"/>
      <dgm:spPr/>
      <dgm:t>
        <a:bodyPr/>
        <a:lstStyle/>
        <a:p>
          <a:r>
            <a:rPr lang="hu-HU" dirty="0" smtClean="0"/>
            <a:t>Oldal publikálása</a:t>
          </a:r>
          <a:endParaRPr lang="hu-HU" dirty="0"/>
        </a:p>
      </dgm:t>
    </dgm:pt>
    <dgm:pt modelId="{54B351DE-EF26-4153-950C-D66CDB2BBA6A}" type="parTrans" cxnId="{C936BDFD-2D4F-4FB2-A34B-9B7833087427}">
      <dgm:prSet/>
      <dgm:spPr/>
      <dgm:t>
        <a:bodyPr/>
        <a:lstStyle/>
        <a:p>
          <a:endParaRPr lang="hu-HU"/>
        </a:p>
      </dgm:t>
    </dgm:pt>
    <dgm:pt modelId="{B93B96DC-68EE-4FF5-9B89-6BAA9AF5F565}" type="sibTrans" cxnId="{C936BDFD-2D4F-4FB2-A34B-9B7833087427}">
      <dgm:prSet/>
      <dgm:spPr/>
      <dgm:t>
        <a:bodyPr/>
        <a:lstStyle/>
        <a:p>
          <a:endParaRPr lang="hu-HU"/>
        </a:p>
      </dgm:t>
    </dgm:pt>
    <dgm:pt modelId="{D4F6EF1A-0BFF-4CAB-81F8-B8B6EF33F027}">
      <dgm:prSet phldrT="[Szöveg]"/>
      <dgm:spPr/>
      <dgm:t>
        <a:bodyPr/>
        <a:lstStyle/>
        <a:p>
          <a:r>
            <a:rPr lang="hu-HU" dirty="0" smtClean="0"/>
            <a:t>Tartalom felvitel</a:t>
          </a:r>
          <a:endParaRPr lang="hu-HU" dirty="0"/>
        </a:p>
      </dgm:t>
    </dgm:pt>
    <dgm:pt modelId="{887ACD4F-61AC-4E24-95F5-FA815840FAE6}" type="sibTrans" cxnId="{8C8B3F2E-C170-484D-9F67-39F6F6941EFD}">
      <dgm:prSet/>
      <dgm:spPr/>
      <dgm:t>
        <a:bodyPr/>
        <a:lstStyle/>
        <a:p>
          <a:endParaRPr lang="hu-HU"/>
        </a:p>
      </dgm:t>
    </dgm:pt>
    <dgm:pt modelId="{EC281FF2-4450-453D-9633-BB3CB225121F}" type="parTrans" cxnId="{8C8B3F2E-C170-484D-9F67-39F6F6941EFD}">
      <dgm:prSet/>
      <dgm:spPr/>
      <dgm:t>
        <a:bodyPr/>
        <a:lstStyle/>
        <a:p>
          <a:endParaRPr lang="hu-HU"/>
        </a:p>
      </dgm:t>
    </dgm:pt>
    <dgm:pt modelId="{5B1FD167-0649-4764-B9DC-5B9F7E9D9125}" type="pres">
      <dgm:prSet presAssocID="{211B12E1-C2E2-41E9-A830-222C16FF36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13361C2-EB9D-4614-9C7D-8830C53D100E}" type="pres">
      <dgm:prSet presAssocID="{211B12E1-C2E2-41E9-A830-222C16FF3612}" presName="cycle" presStyleCnt="0"/>
      <dgm:spPr/>
    </dgm:pt>
    <dgm:pt modelId="{D11513B3-0AAE-4491-B7D8-3510C372B42C}" type="pres">
      <dgm:prSet presAssocID="{EEBAB47F-8177-4F19-A634-D157753E6B6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F9C6C3-304A-4921-99E2-87888EB8A5B4}" type="pres">
      <dgm:prSet presAssocID="{6F4DC99A-7A59-452B-9280-ED2685941656}" presName="sibTransFirstNode" presStyleLbl="bgShp" presStyleIdx="0" presStyleCnt="1" custScaleX="162623"/>
      <dgm:spPr/>
      <dgm:t>
        <a:bodyPr/>
        <a:lstStyle/>
        <a:p>
          <a:endParaRPr lang="hu-HU"/>
        </a:p>
      </dgm:t>
    </dgm:pt>
    <dgm:pt modelId="{90E05352-585F-4C66-B890-220B6C0EC433}" type="pres">
      <dgm:prSet presAssocID="{4668992B-99A7-4BE0-A81B-463E83C905B7}" presName="nodeFollowingNodes" presStyleLbl="node1" presStyleIdx="1" presStyleCnt="5" custRadScaleRad="141647" custRadScaleInc="1279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C1916C-7AF6-45B9-B553-DBA2CEFC72D9}" type="pres">
      <dgm:prSet presAssocID="{7491BD09-18B9-4106-A3BE-BFDF7EFD50B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61896B-B7EA-4046-BB10-7084F668AAB5}" type="pres">
      <dgm:prSet presAssocID="{D4F6EF1A-0BFF-4CAB-81F8-B8B6EF33F02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B3A397-B362-4FEF-BD57-55B3038502B3}" type="pres">
      <dgm:prSet presAssocID="{8C669D9E-C27B-41D0-AE17-47A5180DE526}" presName="nodeFollowingNodes" presStyleLbl="node1" presStyleIdx="4" presStyleCnt="5" custRadScaleRad="153683" custRadScaleInc="-141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0797770-CFC5-4B9C-831D-5A173DE528F2}" srcId="{211B12E1-C2E2-41E9-A830-222C16FF3612}" destId="{EEBAB47F-8177-4F19-A634-D157753E6B63}" srcOrd="0" destOrd="0" parTransId="{59AB8531-2F66-4953-952A-536F0354522B}" sibTransId="{6F4DC99A-7A59-452B-9280-ED2685941656}"/>
    <dgm:cxn modelId="{6B513D43-30DA-4540-A234-78CDEC0127CA}" type="presOf" srcId="{EEBAB47F-8177-4F19-A634-D157753E6B63}" destId="{D11513B3-0AAE-4491-B7D8-3510C372B42C}" srcOrd="0" destOrd="0" presId="urn:microsoft.com/office/officeart/2005/8/layout/cycle3"/>
    <dgm:cxn modelId="{FC99BA07-53F3-46C5-9709-AD0D97FEF1AE}" type="presOf" srcId="{4668992B-99A7-4BE0-A81B-463E83C905B7}" destId="{90E05352-585F-4C66-B890-220B6C0EC433}" srcOrd="0" destOrd="0" presId="urn:microsoft.com/office/officeart/2005/8/layout/cycle3"/>
    <dgm:cxn modelId="{96EBBF21-A6A9-40C9-AFD1-4E97652DAE05}" type="presOf" srcId="{D4F6EF1A-0BFF-4CAB-81F8-B8B6EF33F027}" destId="{EB61896B-B7EA-4046-BB10-7084F668AAB5}" srcOrd="0" destOrd="0" presId="urn:microsoft.com/office/officeart/2005/8/layout/cycle3"/>
    <dgm:cxn modelId="{70B697FF-015B-4379-AA84-57F4EC62D481}" type="presOf" srcId="{6F4DC99A-7A59-452B-9280-ED2685941656}" destId="{EEF9C6C3-304A-4921-99E2-87888EB8A5B4}" srcOrd="0" destOrd="0" presId="urn:microsoft.com/office/officeart/2005/8/layout/cycle3"/>
    <dgm:cxn modelId="{A58AF42E-41F6-4922-A0B7-EBC5832B3D06}" srcId="{211B12E1-C2E2-41E9-A830-222C16FF3612}" destId="{4668992B-99A7-4BE0-A81B-463E83C905B7}" srcOrd="1" destOrd="0" parTransId="{A7322432-98E4-4F12-BBBB-9B09744A8C79}" sibTransId="{895BEA81-BF85-432D-8483-1D98D2C32D55}"/>
    <dgm:cxn modelId="{2B1B3484-5EAD-4EE8-BE34-5DB890B65C51}" type="presOf" srcId="{8C669D9E-C27B-41D0-AE17-47A5180DE526}" destId="{E7B3A397-B362-4FEF-BD57-55B3038502B3}" srcOrd="0" destOrd="0" presId="urn:microsoft.com/office/officeart/2005/8/layout/cycle3"/>
    <dgm:cxn modelId="{4E037C3E-BFAA-4811-BA5D-D35AF3631D16}" srcId="{211B12E1-C2E2-41E9-A830-222C16FF3612}" destId="{7491BD09-18B9-4106-A3BE-BFDF7EFD50B5}" srcOrd="2" destOrd="0" parTransId="{4E4C1B94-863D-49EB-8714-79A15EA2C3C1}" sibTransId="{46DE05D5-E21E-447A-BF23-EACDD183E552}"/>
    <dgm:cxn modelId="{C936BDFD-2D4F-4FB2-A34B-9B7833087427}" srcId="{211B12E1-C2E2-41E9-A830-222C16FF3612}" destId="{8C669D9E-C27B-41D0-AE17-47A5180DE526}" srcOrd="4" destOrd="0" parTransId="{54B351DE-EF26-4153-950C-D66CDB2BBA6A}" sibTransId="{B93B96DC-68EE-4FF5-9B89-6BAA9AF5F565}"/>
    <dgm:cxn modelId="{165D9A7E-6B80-4B1D-BDFC-243A32DAC5E6}" type="presOf" srcId="{211B12E1-C2E2-41E9-A830-222C16FF3612}" destId="{5B1FD167-0649-4764-B9DC-5B9F7E9D9125}" srcOrd="0" destOrd="0" presId="urn:microsoft.com/office/officeart/2005/8/layout/cycle3"/>
    <dgm:cxn modelId="{81BE2A51-52A2-4081-AE18-19653976E065}" type="presOf" srcId="{7491BD09-18B9-4106-A3BE-BFDF7EFD50B5}" destId="{D8C1916C-7AF6-45B9-B553-DBA2CEFC72D9}" srcOrd="0" destOrd="0" presId="urn:microsoft.com/office/officeart/2005/8/layout/cycle3"/>
    <dgm:cxn modelId="{8C8B3F2E-C170-484D-9F67-39F6F6941EFD}" srcId="{211B12E1-C2E2-41E9-A830-222C16FF3612}" destId="{D4F6EF1A-0BFF-4CAB-81F8-B8B6EF33F027}" srcOrd="3" destOrd="0" parTransId="{EC281FF2-4450-453D-9633-BB3CB225121F}" sibTransId="{887ACD4F-61AC-4E24-95F5-FA815840FAE6}"/>
    <dgm:cxn modelId="{5D5D7439-9984-4923-858C-66F314241618}" type="presParOf" srcId="{5B1FD167-0649-4764-B9DC-5B9F7E9D9125}" destId="{C13361C2-EB9D-4614-9C7D-8830C53D100E}" srcOrd="0" destOrd="0" presId="urn:microsoft.com/office/officeart/2005/8/layout/cycle3"/>
    <dgm:cxn modelId="{8D14C379-567D-43F7-9C7E-DF85E9B0B329}" type="presParOf" srcId="{C13361C2-EB9D-4614-9C7D-8830C53D100E}" destId="{D11513B3-0AAE-4491-B7D8-3510C372B42C}" srcOrd="0" destOrd="0" presId="urn:microsoft.com/office/officeart/2005/8/layout/cycle3"/>
    <dgm:cxn modelId="{BDEE1ACF-0875-4633-B706-9A26FB29316F}" type="presParOf" srcId="{C13361C2-EB9D-4614-9C7D-8830C53D100E}" destId="{EEF9C6C3-304A-4921-99E2-87888EB8A5B4}" srcOrd="1" destOrd="0" presId="urn:microsoft.com/office/officeart/2005/8/layout/cycle3"/>
    <dgm:cxn modelId="{AF876536-EFE8-4FEA-A593-F659D984E0E7}" type="presParOf" srcId="{C13361C2-EB9D-4614-9C7D-8830C53D100E}" destId="{90E05352-585F-4C66-B890-220B6C0EC433}" srcOrd="2" destOrd="0" presId="urn:microsoft.com/office/officeart/2005/8/layout/cycle3"/>
    <dgm:cxn modelId="{A0773615-C1D6-45CD-8F23-FF2A26386BE6}" type="presParOf" srcId="{C13361C2-EB9D-4614-9C7D-8830C53D100E}" destId="{D8C1916C-7AF6-45B9-B553-DBA2CEFC72D9}" srcOrd="3" destOrd="0" presId="urn:microsoft.com/office/officeart/2005/8/layout/cycle3"/>
    <dgm:cxn modelId="{5AD5AEB3-F8FD-46A3-8987-B4AD89430EE5}" type="presParOf" srcId="{C13361C2-EB9D-4614-9C7D-8830C53D100E}" destId="{EB61896B-B7EA-4046-BB10-7084F668AAB5}" srcOrd="4" destOrd="0" presId="urn:microsoft.com/office/officeart/2005/8/layout/cycle3"/>
    <dgm:cxn modelId="{84AB522C-FDB3-47B7-B449-4DF02A8120A0}" type="presParOf" srcId="{C13361C2-EB9D-4614-9C7D-8830C53D100E}" destId="{E7B3A397-B362-4FEF-BD57-55B3038502B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1B12E1-C2E2-41E9-A830-222C16FF3612}" type="doc">
      <dgm:prSet loTypeId="urn:microsoft.com/office/officeart/2005/8/layout/cycle3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u-HU"/>
        </a:p>
      </dgm:t>
    </dgm:pt>
    <dgm:pt modelId="{EEBAB47F-8177-4F19-A634-D157753E6B63}">
      <dgm:prSet phldrT="[Szöveg]"/>
      <dgm:spPr/>
      <dgm:t>
        <a:bodyPr/>
        <a:lstStyle/>
        <a:p>
          <a:r>
            <a:rPr lang="hu-HU" dirty="0" smtClean="0"/>
            <a:t>Tervezés</a:t>
          </a:r>
          <a:endParaRPr lang="hu-HU" dirty="0"/>
        </a:p>
      </dgm:t>
    </dgm:pt>
    <dgm:pt modelId="{59AB8531-2F66-4953-952A-536F0354522B}" type="parTrans" cxnId="{C0797770-CFC5-4B9C-831D-5A173DE528F2}">
      <dgm:prSet/>
      <dgm:spPr/>
      <dgm:t>
        <a:bodyPr/>
        <a:lstStyle/>
        <a:p>
          <a:endParaRPr lang="hu-HU"/>
        </a:p>
      </dgm:t>
    </dgm:pt>
    <dgm:pt modelId="{6F4DC99A-7A59-452B-9280-ED2685941656}" type="sibTrans" cxnId="{C0797770-CFC5-4B9C-831D-5A173DE528F2}">
      <dgm:prSet/>
      <dgm:spPr/>
      <dgm:t>
        <a:bodyPr/>
        <a:lstStyle/>
        <a:p>
          <a:endParaRPr lang="hu-HU"/>
        </a:p>
      </dgm:t>
    </dgm:pt>
    <dgm:pt modelId="{4668992B-99A7-4BE0-A81B-463E83C905B7}">
      <dgm:prSet phldrT="[Szöveg]"/>
      <dgm:spPr/>
      <dgm:t>
        <a:bodyPr/>
        <a:lstStyle/>
        <a:p>
          <a:r>
            <a:rPr lang="hu-HU" dirty="0" smtClean="0"/>
            <a:t>Fejlesztés</a:t>
          </a:r>
          <a:endParaRPr lang="hu-HU" dirty="0"/>
        </a:p>
      </dgm:t>
    </dgm:pt>
    <dgm:pt modelId="{A7322432-98E4-4F12-BBBB-9B09744A8C79}" type="parTrans" cxnId="{A58AF42E-41F6-4922-A0B7-EBC5832B3D06}">
      <dgm:prSet/>
      <dgm:spPr/>
      <dgm:t>
        <a:bodyPr/>
        <a:lstStyle/>
        <a:p>
          <a:endParaRPr lang="hu-HU"/>
        </a:p>
      </dgm:t>
    </dgm:pt>
    <dgm:pt modelId="{895BEA81-BF85-432D-8483-1D98D2C32D55}" type="sibTrans" cxnId="{A58AF42E-41F6-4922-A0B7-EBC5832B3D06}">
      <dgm:prSet/>
      <dgm:spPr/>
      <dgm:t>
        <a:bodyPr/>
        <a:lstStyle/>
        <a:p>
          <a:endParaRPr lang="hu-HU"/>
        </a:p>
      </dgm:t>
    </dgm:pt>
    <dgm:pt modelId="{7491BD09-18B9-4106-A3BE-BFDF7EFD50B5}">
      <dgm:prSet phldrT="[Szöveg]"/>
      <dgm:spPr/>
      <dgm:t>
        <a:bodyPr/>
        <a:lstStyle/>
        <a:p>
          <a:r>
            <a:rPr lang="hu-HU" dirty="0" smtClean="0"/>
            <a:t>Design</a:t>
          </a:r>
          <a:endParaRPr lang="hu-HU" dirty="0"/>
        </a:p>
      </dgm:t>
    </dgm:pt>
    <dgm:pt modelId="{4E4C1B94-863D-49EB-8714-79A15EA2C3C1}" type="parTrans" cxnId="{4E037C3E-BFAA-4811-BA5D-D35AF3631D16}">
      <dgm:prSet/>
      <dgm:spPr/>
      <dgm:t>
        <a:bodyPr/>
        <a:lstStyle/>
        <a:p>
          <a:endParaRPr lang="hu-HU"/>
        </a:p>
      </dgm:t>
    </dgm:pt>
    <dgm:pt modelId="{46DE05D5-E21E-447A-BF23-EACDD183E552}" type="sibTrans" cxnId="{4E037C3E-BFAA-4811-BA5D-D35AF3631D16}">
      <dgm:prSet/>
      <dgm:spPr/>
      <dgm:t>
        <a:bodyPr/>
        <a:lstStyle/>
        <a:p>
          <a:endParaRPr lang="hu-HU"/>
        </a:p>
      </dgm:t>
    </dgm:pt>
    <dgm:pt modelId="{8C669D9E-C27B-41D0-AE17-47A5180DE526}">
      <dgm:prSet phldrT="[Szöveg]"/>
      <dgm:spPr/>
      <dgm:t>
        <a:bodyPr/>
        <a:lstStyle/>
        <a:p>
          <a:r>
            <a:rPr lang="hu-HU" dirty="0" smtClean="0"/>
            <a:t>Oldal publikálása</a:t>
          </a:r>
          <a:endParaRPr lang="hu-HU" dirty="0"/>
        </a:p>
      </dgm:t>
    </dgm:pt>
    <dgm:pt modelId="{54B351DE-EF26-4153-950C-D66CDB2BBA6A}" type="parTrans" cxnId="{C936BDFD-2D4F-4FB2-A34B-9B7833087427}">
      <dgm:prSet/>
      <dgm:spPr/>
      <dgm:t>
        <a:bodyPr/>
        <a:lstStyle/>
        <a:p>
          <a:endParaRPr lang="hu-HU"/>
        </a:p>
      </dgm:t>
    </dgm:pt>
    <dgm:pt modelId="{B93B96DC-68EE-4FF5-9B89-6BAA9AF5F565}" type="sibTrans" cxnId="{C936BDFD-2D4F-4FB2-A34B-9B7833087427}">
      <dgm:prSet/>
      <dgm:spPr/>
      <dgm:t>
        <a:bodyPr/>
        <a:lstStyle/>
        <a:p>
          <a:endParaRPr lang="hu-HU"/>
        </a:p>
      </dgm:t>
    </dgm:pt>
    <dgm:pt modelId="{D4F6EF1A-0BFF-4CAB-81F8-B8B6EF33F027}">
      <dgm:prSet phldrT="[Szöveg]"/>
      <dgm:spPr/>
      <dgm:t>
        <a:bodyPr/>
        <a:lstStyle/>
        <a:p>
          <a:r>
            <a:rPr lang="hu-HU" dirty="0" smtClean="0"/>
            <a:t>Tartalom felvitel</a:t>
          </a:r>
          <a:endParaRPr lang="hu-HU" dirty="0"/>
        </a:p>
      </dgm:t>
    </dgm:pt>
    <dgm:pt modelId="{887ACD4F-61AC-4E24-95F5-FA815840FAE6}" type="sibTrans" cxnId="{8C8B3F2E-C170-484D-9F67-39F6F6941EFD}">
      <dgm:prSet/>
      <dgm:spPr/>
      <dgm:t>
        <a:bodyPr/>
        <a:lstStyle/>
        <a:p>
          <a:endParaRPr lang="hu-HU"/>
        </a:p>
      </dgm:t>
    </dgm:pt>
    <dgm:pt modelId="{EC281FF2-4450-453D-9633-BB3CB225121F}" type="parTrans" cxnId="{8C8B3F2E-C170-484D-9F67-39F6F6941EFD}">
      <dgm:prSet/>
      <dgm:spPr/>
      <dgm:t>
        <a:bodyPr/>
        <a:lstStyle/>
        <a:p>
          <a:endParaRPr lang="hu-HU"/>
        </a:p>
      </dgm:t>
    </dgm:pt>
    <dgm:pt modelId="{5B1FD167-0649-4764-B9DC-5B9F7E9D9125}" type="pres">
      <dgm:prSet presAssocID="{211B12E1-C2E2-41E9-A830-222C16FF36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13361C2-EB9D-4614-9C7D-8830C53D100E}" type="pres">
      <dgm:prSet presAssocID="{211B12E1-C2E2-41E9-A830-222C16FF3612}" presName="cycle" presStyleCnt="0"/>
      <dgm:spPr/>
    </dgm:pt>
    <dgm:pt modelId="{D11513B3-0AAE-4491-B7D8-3510C372B42C}" type="pres">
      <dgm:prSet presAssocID="{EEBAB47F-8177-4F19-A634-D157753E6B6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F9C6C3-304A-4921-99E2-87888EB8A5B4}" type="pres">
      <dgm:prSet presAssocID="{6F4DC99A-7A59-452B-9280-ED2685941656}" presName="sibTransFirstNode" presStyleLbl="bgShp" presStyleIdx="0" presStyleCnt="1" custScaleX="162623"/>
      <dgm:spPr/>
      <dgm:t>
        <a:bodyPr/>
        <a:lstStyle/>
        <a:p>
          <a:endParaRPr lang="hu-HU"/>
        </a:p>
      </dgm:t>
    </dgm:pt>
    <dgm:pt modelId="{90E05352-585F-4C66-B890-220B6C0EC433}" type="pres">
      <dgm:prSet presAssocID="{4668992B-99A7-4BE0-A81B-463E83C905B7}" presName="nodeFollowingNodes" presStyleLbl="node1" presStyleIdx="1" presStyleCnt="5" custRadScaleRad="141647" custRadScaleInc="1279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C1916C-7AF6-45B9-B553-DBA2CEFC72D9}" type="pres">
      <dgm:prSet presAssocID="{7491BD09-18B9-4106-A3BE-BFDF7EFD50B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61896B-B7EA-4046-BB10-7084F668AAB5}" type="pres">
      <dgm:prSet presAssocID="{D4F6EF1A-0BFF-4CAB-81F8-B8B6EF33F02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B3A397-B362-4FEF-BD57-55B3038502B3}" type="pres">
      <dgm:prSet presAssocID="{8C669D9E-C27B-41D0-AE17-47A5180DE526}" presName="nodeFollowingNodes" presStyleLbl="node1" presStyleIdx="4" presStyleCnt="5" custRadScaleRad="153683" custRadScaleInc="-141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FBE3F17-C75D-4511-BF38-67CD081F77EF}" type="presOf" srcId="{6F4DC99A-7A59-452B-9280-ED2685941656}" destId="{EEF9C6C3-304A-4921-99E2-87888EB8A5B4}" srcOrd="0" destOrd="0" presId="urn:microsoft.com/office/officeart/2005/8/layout/cycle3"/>
    <dgm:cxn modelId="{C0797770-CFC5-4B9C-831D-5A173DE528F2}" srcId="{211B12E1-C2E2-41E9-A830-222C16FF3612}" destId="{EEBAB47F-8177-4F19-A634-D157753E6B63}" srcOrd="0" destOrd="0" parTransId="{59AB8531-2F66-4953-952A-536F0354522B}" sibTransId="{6F4DC99A-7A59-452B-9280-ED2685941656}"/>
    <dgm:cxn modelId="{365EBA3F-C83A-473E-B6C8-2A292F6DB889}" type="presOf" srcId="{8C669D9E-C27B-41D0-AE17-47A5180DE526}" destId="{E7B3A397-B362-4FEF-BD57-55B3038502B3}" srcOrd="0" destOrd="0" presId="urn:microsoft.com/office/officeart/2005/8/layout/cycle3"/>
    <dgm:cxn modelId="{A58AF42E-41F6-4922-A0B7-EBC5832B3D06}" srcId="{211B12E1-C2E2-41E9-A830-222C16FF3612}" destId="{4668992B-99A7-4BE0-A81B-463E83C905B7}" srcOrd="1" destOrd="0" parTransId="{A7322432-98E4-4F12-BBBB-9B09744A8C79}" sibTransId="{895BEA81-BF85-432D-8483-1D98D2C32D55}"/>
    <dgm:cxn modelId="{EECE986C-2E50-4B28-A17D-6EDC15DDAF2D}" type="presOf" srcId="{211B12E1-C2E2-41E9-A830-222C16FF3612}" destId="{5B1FD167-0649-4764-B9DC-5B9F7E9D9125}" srcOrd="0" destOrd="0" presId="urn:microsoft.com/office/officeart/2005/8/layout/cycle3"/>
    <dgm:cxn modelId="{CA356F1C-EFEB-4DA3-9598-4692CFBA9626}" type="presOf" srcId="{7491BD09-18B9-4106-A3BE-BFDF7EFD50B5}" destId="{D8C1916C-7AF6-45B9-B553-DBA2CEFC72D9}" srcOrd="0" destOrd="0" presId="urn:microsoft.com/office/officeart/2005/8/layout/cycle3"/>
    <dgm:cxn modelId="{20F28880-23AD-4763-A60A-C63238BC6BE3}" type="presOf" srcId="{EEBAB47F-8177-4F19-A634-D157753E6B63}" destId="{D11513B3-0AAE-4491-B7D8-3510C372B42C}" srcOrd="0" destOrd="0" presId="urn:microsoft.com/office/officeart/2005/8/layout/cycle3"/>
    <dgm:cxn modelId="{4E037C3E-BFAA-4811-BA5D-D35AF3631D16}" srcId="{211B12E1-C2E2-41E9-A830-222C16FF3612}" destId="{7491BD09-18B9-4106-A3BE-BFDF7EFD50B5}" srcOrd="2" destOrd="0" parTransId="{4E4C1B94-863D-49EB-8714-79A15EA2C3C1}" sibTransId="{46DE05D5-E21E-447A-BF23-EACDD183E552}"/>
    <dgm:cxn modelId="{C936BDFD-2D4F-4FB2-A34B-9B7833087427}" srcId="{211B12E1-C2E2-41E9-A830-222C16FF3612}" destId="{8C669D9E-C27B-41D0-AE17-47A5180DE526}" srcOrd="4" destOrd="0" parTransId="{54B351DE-EF26-4153-950C-D66CDB2BBA6A}" sibTransId="{B93B96DC-68EE-4FF5-9B89-6BAA9AF5F565}"/>
    <dgm:cxn modelId="{5B5B1315-303C-4D3A-A959-1B5F796D8ABD}" type="presOf" srcId="{4668992B-99A7-4BE0-A81B-463E83C905B7}" destId="{90E05352-585F-4C66-B890-220B6C0EC433}" srcOrd="0" destOrd="0" presId="urn:microsoft.com/office/officeart/2005/8/layout/cycle3"/>
    <dgm:cxn modelId="{D104EFCB-7B3B-418C-A674-A053BF01E42B}" type="presOf" srcId="{D4F6EF1A-0BFF-4CAB-81F8-B8B6EF33F027}" destId="{EB61896B-B7EA-4046-BB10-7084F668AAB5}" srcOrd="0" destOrd="0" presId="urn:microsoft.com/office/officeart/2005/8/layout/cycle3"/>
    <dgm:cxn modelId="{8C8B3F2E-C170-484D-9F67-39F6F6941EFD}" srcId="{211B12E1-C2E2-41E9-A830-222C16FF3612}" destId="{D4F6EF1A-0BFF-4CAB-81F8-B8B6EF33F027}" srcOrd="3" destOrd="0" parTransId="{EC281FF2-4450-453D-9633-BB3CB225121F}" sibTransId="{887ACD4F-61AC-4E24-95F5-FA815840FAE6}"/>
    <dgm:cxn modelId="{2D9CFDA4-2C60-448F-86E4-3200A51F10A7}" type="presParOf" srcId="{5B1FD167-0649-4764-B9DC-5B9F7E9D9125}" destId="{C13361C2-EB9D-4614-9C7D-8830C53D100E}" srcOrd="0" destOrd="0" presId="urn:microsoft.com/office/officeart/2005/8/layout/cycle3"/>
    <dgm:cxn modelId="{73A0AB7A-41D1-4B51-8EA6-6E16DDBDE9CF}" type="presParOf" srcId="{C13361C2-EB9D-4614-9C7D-8830C53D100E}" destId="{D11513B3-0AAE-4491-B7D8-3510C372B42C}" srcOrd="0" destOrd="0" presId="urn:microsoft.com/office/officeart/2005/8/layout/cycle3"/>
    <dgm:cxn modelId="{A2465E41-F1BC-49ED-9870-0FC40F425D9A}" type="presParOf" srcId="{C13361C2-EB9D-4614-9C7D-8830C53D100E}" destId="{EEF9C6C3-304A-4921-99E2-87888EB8A5B4}" srcOrd="1" destOrd="0" presId="urn:microsoft.com/office/officeart/2005/8/layout/cycle3"/>
    <dgm:cxn modelId="{92F77595-5847-4786-9C2E-7AAEEE5554D1}" type="presParOf" srcId="{C13361C2-EB9D-4614-9C7D-8830C53D100E}" destId="{90E05352-585F-4C66-B890-220B6C0EC433}" srcOrd="2" destOrd="0" presId="urn:microsoft.com/office/officeart/2005/8/layout/cycle3"/>
    <dgm:cxn modelId="{5FB0B5DD-06EB-4741-9638-78E12855D938}" type="presParOf" srcId="{C13361C2-EB9D-4614-9C7D-8830C53D100E}" destId="{D8C1916C-7AF6-45B9-B553-DBA2CEFC72D9}" srcOrd="3" destOrd="0" presId="urn:microsoft.com/office/officeart/2005/8/layout/cycle3"/>
    <dgm:cxn modelId="{B698F269-FE90-47A5-8176-58F911A7129B}" type="presParOf" srcId="{C13361C2-EB9D-4614-9C7D-8830C53D100E}" destId="{EB61896B-B7EA-4046-BB10-7084F668AAB5}" srcOrd="4" destOrd="0" presId="urn:microsoft.com/office/officeart/2005/8/layout/cycle3"/>
    <dgm:cxn modelId="{EA3F75F9-3594-4F77-99BF-259344433881}" type="presParOf" srcId="{C13361C2-EB9D-4614-9C7D-8830C53D100E}" destId="{E7B3A397-B362-4FEF-BD57-55B3038502B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364C26-EDB0-4F1D-8578-F8B13935A24D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75131D69-E574-49CA-AC71-A78108387575}">
      <dgm:prSet phldrT="[Szöveg]"/>
      <dgm:spPr/>
      <dgm:t>
        <a:bodyPr/>
        <a:lstStyle/>
        <a:p>
          <a:r>
            <a:rPr lang="hu-HU" dirty="0" smtClean="0"/>
            <a:t>Web-programozó</a:t>
          </a:r>
          <a:endParaRPr lang="hu-HU" dirty="0"/>
        </a:p>
      </dgm:t>
    </dgm:pt>
    <dgm:pt modelId="{F24AC592-E7AA-437C-A5FC-4BE1564B7417}" type="parTrans" cxnId="{735DC890-1DE2-4999-951D-055C15B8BAA2}">
      <dgm:prSet/>
      <dgm:spPr/>
      <dgm:t>
        <a:bodyPr/>
        <a:lstStyle/>
        <a:p>
          <a:endParaRPr lang="hu-HU"/>
        </a:p>
      </dgm:t>
    </dgm:pt>
    <dgm:pt modelId="{8667BC2E-007D-4C78-A99E-64A73ECCD198}" type="sibTrans" cxnId="{735DC890-1DE2-4999-951D-055C15B8BAA2}">
      <dgm:prSet/>
      <dgm:spPr/>
      <dgm:t>
        <a:bodyPr/>
        <a:lstStyle/>
        <a:p>
          <a:endParaRPr lang="hu-HU"/>
        </a:p>
      </dgm:t>
    </dgm:pt>
    <dgm:pt modelId="{35EF9FE1-FFB2-40D8-9A74-4B54F88E8D28}">
      <dgm:prSet phldrT="[Szöveg]"/>
      <dgm:spPr/>
      <dgm:t>
        <a:bodyPr/>
        <a:lstStyle/>
        <a:p>
          <a:r>
            <a:rPr lang="hu-HU" dirty="0" smtClean="0"/>
            <a:t>Gyakorlati elvárások</a:t>
          </a:r>
          <a:endParaRPr lang="hu-HU" dirty="0"/>
        </a:p>
      </dgm:t>
    </dgm:pt>
    <dgm:pt modelId="{FC22454B-4919-4AFC-9ACA-4D512C596472}" type="parTrans" cxnId="{2324D24F-4F72-4F50-8E90-29A29C097B97}">
      <dgm:prSet/>
      <dgm:spPr/>
      <dgm:t>
        <a:bodyPr/>
        <a:lstStyle/>
        <a:p>
          <a:endParaRPr lang="hu-HU"/>
        </a:p>
      </dgm:t>
    </dgm:pt>
    <dgm:pt modelId="{91B1F186-1BDC-40A9-A83E-9FBD60E6746E}" type="sibTrans" cxnId="{2324D24F-4F72-4F50-8E90-29A29C097B97}">
      <dgm:prSet/>
      <dgm:spPr/>
      <dgm:t>
        <a:bodyPr/>
        <a:lstStyle/>
        <a:p>
          <a:endParaRPr lang="hu-HU"/>
        </a:p>
      </dgm:t>
    </dgm:pt>
    <dgm:pt modelId="{9D90B34E-9F66-4DC7-B5AB-4809D377850F}">
      <dgm:prSet phldrT="[Szöveg]"/>
      <dgm:spPr/>
      <dgm:t>
        <a:bodyPr/>
        <a:lstStyle/>
        <a:p>
          <a:r>
            <a:rPr lang="hu-HU" dirty="0" smtClean="0"/>
            <a:t>Szakképzés</a:t>
          </a:r>
          <a:endParaRPr lang="hu-HU" dirty="0"/>
        </a:p>
      </dgm:t>
    </dgm:pt>
    <dgm:pt modelId="{D011477E-32B4-48C4-93F8-13513D770126}" type="parTrans" cxnId="{C79AF79E-14D9-40EB-9929-21D79F7E9D7A}">
      <dgm:prSet/>
      <dgm:spPr/>
      <dgm:t>
        <a:bodyPr/>
        <a:lstStyle/>
        <a:p>
          <a:endParaRPr lang="hu-HU"/>
        </a:p>
      </dgm:t>
    </dgm:pt>
    <dgm:pt modelId="{78BEA24B-ECAA-4297-8BD9-724D2D2EF3FC}" type="sibTrans" cxnId="{C79AF79E-14D9-40EB-9929-21D79F7E9D7A}">
      <dgm:prSet/>
      <dgm:spPr/>
      <dgm:t>
        <a:bodyPr/>
        <a:lstStyle/>
        <a:p>
          <a:endParaRPr lang="hu-HU"/>
        </a:p>
      </dgm:t>
    </dgm:pt>
    <dgm:pt modelId="{F0C6C653-F9E5-4A33-B448-85DA8E4E0D4D}" type="pres">
      <dgm:prSet presAssocID="{0F364C26-EDB0-4F1D-8578-F8B13935A24D}" presName="Name0" presStyleCnt="0">
        <dgm:presLayoutVars>
          <dgm:dir/>
          <dgm:animLvl val="lvl"/>
          <dgm:resizeHandles val="exact"/>
        </dgm:presLayoutVars>
      </dgm:prSet>
      <dgm:spPr/>
    </dgm:pt>
    <dgm:pt modelId="{EED89E2E-763E-4468-9432-A9AEDF33B5AB}" type="pres">
      <dgm:prSet presAssocID="{75131D69-E574-49CA-AC71-A78108387575}" presName="Name8" presStyleCnt="0"/>
      <dgm:spPr/>
    </dgm:pt>
    <dgm:pt modelId="{8C02023B-DE59-4270-B2D8-781D963C1013}" type="pres">
      <dgm:prSet presAssocID="{75131D69-E574-49CA-AC71-A7810838757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5016CA-755D-4DB9-B7F4-807BF8CE3CAF}" type="pres">
      <dgm:prSet presAssocID="{75131D69-E574-49CA-AC71-A781083875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F44506-4873-4A94-856B-0265C9F18F5A}" type="pres">
      <dgm:prSet presAssocID="{35EF9FE1-FFB2-40D8-9A74-4B54F88E8D28}" presName="Name8" presStyleCnt="0"/>
      <dgm:spPr/>
    </dgm:pt>
    <dgm:pt modelId="{CFBCA70A-2760-4BF1-AE82-F995A08BF390}" type="pres">
      <dgm:prSet presAssocID="{35EF9FE1-FFB2-40D8-9A74-4B54F88E8D2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8558F6-F1CF-43BA-BE4E-E0B7D1C8650D}" type="pres">
      <dgm:prSet presAssocID="{35EF9FE1-FFB2-40D8-9A74-4B54F88E8D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C37DD1-5248-4039-9E3D-D2D080FC25F2}" type="pres">
      <dgm:prSet presAssocID="{9D90B34E-9F66-4DC7-B5AB-4809D377850F}" presName="Name8" presStyleCnt="0"/>
      <dgm:spPr/>
    </dgm:pt>
    <dgm:pt modelId="{241E1AED-3E60-4D71-859A-88313A189119}" type="pres">
      <dgm:prSet presAssocID="{9D90B34E-9F66-4DC7-B5AB-4809D377850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02E32A-CD84-4D83-93D1-83656FE71209}" type="pres">
      <dgm:prSet presAssocID="{9D90B34E-9F66-4DC7-B5AB-4809D37785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324D24F-4F72-4F50-8E90-29A29C097B97}" srcId="{0F364C26-EDB0-4F1D-8578-F8B13935A24D}" destId="{35EF9FE1-FFB2-40D8-9A74-4B54F88E8D28}" srcOrd="1" destOrd="0" parTransId="{FC22454B-4919-4AFC-9ACA-4D512C596472}" sibTransId="{91B1F186-1BDC-40A9-A83E-9FBD60E6746E}"/>
    <dgm:cxn modelId="{F99AB194-8FC5-49DC-A0C4-6619645E33EE}" type="presOf" srcId="{75131D69-E574-49CA-AC71-A78108387575}" destId="{8C02023B-DE59-4270-B2D8-781D963C1013}" srcOrd="0" destOrd="0" presId="urn:microsoft.com/office/officeart/2005/8/layout/pyramid1"/>
    <dgm:cxn modelId="{E1460741-73D3-4AA2-86EE-6571A96357EB}" type="presOf" srcId="{75131D69-E574-49CA-AC71-A78108387575}" destId="{275016CA-755D-4DB9-B7F4-807BF8CE3CAF}" srcOrd="1" destOrd="0" presId="urn:microsoft.com/office/officeart/2005/8/layout/pyramid1"/>
    <dgm:cxn modelId="{3B127B19-CF5A-4595-B7BE-64740300012A}" type="presOf" srcId="{9D90B34E-9F66-4DC7-B5AB-4809D377850F}" destId="{241E1AED-3E60-4D71-859A-88313A189119}" srcOrd="0" destOrd="0" presId="urn:microsoft.com/office/officeart/2005/8/layout/pyramid1"/>
    <dgm:cxn modelId="{3BF5585A-DE1A-4CB1-9F43-497074653410}" type="presOf" srcId="{9D90B34E-9F66-4DC7-B5AB-4809D377850F}" destId="{8A02E32A-CD84-4D83-93D1-83656FE71209}" srcOrd="1" destOrd="0" presId="urn:microsoft.com/office/officeart/2005/8/layout/pyramid1"/>
    <dgm:cxn modelId="{904C3F96-3383-4A28-AB7D-2B2B3AEB3517}" type="presOf" srcId="{35EF9FE1-FFB2-40D8-9A74-4B54F88E8D28}" destId="{CFBCA70A-2760-4BF1-AE82-F995A08BF390}" srcOrd="0" destOrd="0" presId="urn:microsoft.com/office/officeart/2005/8/layout/pyramid1"/>
    <dgm:cxn modelId="{735DC890-1DE2-4999-951D-055C15B8BAA2}" srcId="{0F364C26-EDB0-4F1D-8578-F8B13935A24D}" destId="{75131D69-E574-49CA-AC71-A78108387575}" srcOrd="0" destOrd="0" parTransId="{F24AC592-E7AA-437C-A5FC-4BE1564B7417}" sibTransId="{8667BC2E-007D-4C78-A99E-64A73ECCD198}"/>
    <dgm:cxn modelId="{F812ABC1-7944-4F46-B350-31D8FE3295F0}" type="presOf" srcId="{0F364C26-EDB0-4F1D-8578-F8B13935A24D}" destId="{F0C6C653-F9E5-4A33-B448-85DA8E4E0D4D}" srcOrd="0" destOrd="0" presId="urn:microsoft.com/office/officeart/2005/8/layout/pyramid1"/>
    <dgm:cxn modelId="{C79AF79E-14D9-40EB-9929-21D79F7E9D7A}" srcId="{0F364C26-EDB0-4F1D-8578-F8B13935A24D}" destId="{9D90B34E-9F66-4DC7-B5AB-4809D377850F}" srcOrd="2" destOrd="0" parTransId="{D011477E-32B4-48C4-93F8-13513D770126}" sibTransId="{78BEA24B-ECAA-4297-8BD9-724D2D2EF3FC}"/>
    <dgm:cxn modelId="{1CDA11DC-92C2-429F-90C4-DDBE6C4CBF32}" type="presOf" srcId="{35EF9FE1-FFB2-40D8-9A74-4B54F88E8D28}" destId="{B98558F6-F1CF-43BA-BE4E-E0B7D1C8650D}" srcOrd="1" destOrd="0" presId="urn:microsoft.com/office/officeart/2005/8/layout/pyramid1"/>
    <dgm:cxn modelId="{244FC4E2-312E-4EEB-89EE-8F40590272EE}" type="presParOf" srcId="{F0C6C653-F9E5-4A33-B448-85DA8E4E0D4D}" destId="{EED89E2E-763E-4468-9432-A9AEDF33B5AB}" srcOrd="0" destOrd="0" presId="urn:microsoft.com/office/officeart/2005/8/layout/pyramid1"/>
    <dgm:cxn modelId="{985476A8-AD28-4A13-A85D-69FA1490B8F7}" type="presParOf" srcId="{EED89E2E-763E-4468-9432-A9AEDF33B5AB}" destId="{8C02023B-DE59-4270-B2D8-781D963C1013}" srcOrd="0" destOrd="0" presId="urn:microsoft.com/office/officeart/2005/8/layout/pyramid1"/>
    <dgm:cxn modelId="{E8C95EB5-C53E-4DCD-B28A-F0DC2D44F204}" type="presParOf" srcId="{EED89E2E-763E-4468-9432-A9AEDF33B5AB}" destId="{275016CA-755D-4DB9-B7F4-807BF8CE3CAF}" srcOrd="1" destOrd="0" presId="urn:microsoft.com/office/officeart/2005/8/layout/pyramid1"/>
    <dgm:cxn modelId="{030D99BC-F556-43B2-A9E6-AE1FC2879AE4}" type="presParOf" srcId="{F0C6C653-F9E5-4A33-B448-85DA8E4E0D4D}" destId="{B9F44506-4873-4A94-856B-0265C9F18F5A}" srcOrd="1" destOrd="0" presId="urn:microsoft.com/office/officeart/2005/8/layout/pyramid1"/>
    <dgm:cxn modelId="{C22733C8-E63B-43C5-AA6A-07E7BCE730AE}" type="presParOf" srcId="{B9F44506-4873-4A94-856B-0265C9F18F5A}" destId="{CFBCA70A-2760-4BF1-AE82-F995A08BF390}" srcOrd="0" destOrd="0" presId="urn:microsoft.com/office/officeart/2005/8/layout/pyramid1"/>
    <dgm:cxn modelId="{4D05F1D1-A0AA-4B23-8FDB-A0FD504D4A5A}" type="presParOf" srcId="{B9F44506-4873-4A94-856B-0265C9F18F5A}" destId="{B98558F6-F1CF-43BA-BE4E-E0B7D1C8650D}" srcOrd="1" destOrd="0" presId="urn:microsoft.com/office/officeart/2005/8/layout/pyramid1"/>
    <dgm:cxn modelId="{9DE745F8-7FCC-458C-950F-CEC3BC7AC286}" type="presParOf" srcId="{F0C6C653-F9E5-4A33-B448-85DA8E4E0D4D}" destId="{BFC37DD1-5248-4039-9E3D-D2D080FC25F2}" srcOrd="2" destOrd="0" presId="urn:microsoft.com/office/officeart/2005/8/layout/pyramid1"/>
    <dgm:cxn modelId="{2B316CC1-8EC3-4D06-8FB6-280FCE231965}" type="presParOf" srcId="{BFC37DD1-5248-4039-9E3D-D2D080FC25F2}" destId="{241E1AED-3E60-4D71-859A-88313A189119}" srcOrd="0" destOrd="0" presId="urn:microsoft.com/office/officeart/2005/8/layout/pyramid1"/>
    <dgm:cxn modelId="{57B35D60-0C16-42DD-9458-32ECAC18F763}" type="presParOf" srcId="{BFC37DD1-5248-4039-9E3D-D2D080FC25F2}" destId="{8A02E32A-CD84-4D83-93D1-83656FE7120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9C6C3-304A-4921-99E2-87888EB8A5B4}">
      <dsp:nvSpPr>
        <dsp:cNvPr id="0" name=""/>
        <dsp:cNvSpPr/>
      </dsp:nvSpPr>
      <dsp:spPr>
        <a:xfrm>
          <a:off x="76199" y="-26821"/>
          <a:ext cx="7391401" cy="4545114"/>
        </a:xfrm>
        <a:prstGeom prst="circularArrow">
          <a:avLst>
            <a:gd name="adj1" fmla="val 5544"/>
            <a:gd name="adj2" fmla="val 330680"/>
            <a:gd name="adj3" fmla="val 13779119"/>
            <a:gd name="adj4" fmla="val 17384021"/>
            <a:gd name="adj5" fmla="val 5757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513B3-0AAE-4491-B7D8-3510C372B42C}">
      <dsp:nvSpPr>
        <dsp:cNvPr id="0" name=""/>
        <dsp:cNvSpPr/>
      </dsp:nvSpPr>
      <dsp:spPr>
        <a:xfrm>
          <a:off x="2709211" y="1523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Tervezés</a:t>
          </a:r>
          <a:endParaRPr lang="hu-HU" sz="2800" kern="1200" dirty="0"/>
        </a:p>
      </dsp:txBody>
      <dsp:txXfrm>
        <a:off x="2709211" y="1523"/>
        <a:ext cx="2125377" cy="1062688"/>
      </dsp:txXfrm>
    </dsp:sp>
    <dsp:sp modelId="{90E05352-585F-4C66-B890-220B6C0EC433}">
      <dsp:nvSpPr>
        <dsp:cNvPr id="0" name=""/>
        <dsp:cNvSpPr/>
      </dsp:nvSpPr>
      <dsp:spPr>
        <a:xfrm>
          <a:off x="5410200" y="1447794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-14970"/>
            <a:lumOff val="19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Fejlesztés</a:t>
          </a:r>
          <a:endParaRPr lang="hu-HU" sz="2800" kern="1200" dirty="0"/>
        </a:p>
      </dsp:txBody>
      <dsp:txXfrm>
        <a:off x="5410200" y="1447794"/>
        <a:ext cx="2125377" cy="1062688"/>
      </dsp:txXfrm>
    </dsp:sp>
    <dsp:sp modelId="{D8C1916C-7AF6-45B9-B553-DBA2CEFC72D9}">
      <dsp:nvSpPr>
        <dsp:cNvPr id="0" name=""/>
        <dsp:cNvSpPr/>
      </dsp:nvSpPr>
      <dsp:spPr>
        <a:xfrm>
          <a:off x="3848465" y="3507787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-29940"/>
            <a:lumOff val="39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Design</a:t>
          </a:r>
          <a:endParaRPr lang="hu-HU" sz="2800" kern="1200" dirty="0"/>
        </a:p>
      </dsp:txBody>
      <dsp:txXfrm>
        <a:off x="3848465" y="3507787"/>
        <a:ext cx="2125377" cy="1062688"/>
      </dsp:txXfrm>
    </dsp:sp>
    <dsp:sp modelId="{EB61896B-B7EA-4046-BB10-7084F668AAB5}">
      <dsp:nvSpPr>
        <dsp:cNvPr id="0" name=""/>
        <dsp:cNvSpPr/>
      </dsp:nvSpPr>
      <dsp:spPr>
        <a:xfrm>
          <a:off x="1569957" y="3507787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-29940"/>
            <a:lumOff val="39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Tartalom felvitel</a:t>
          </a:r>
          <a:endParaRPr lang="hu-HU" sz="2800" kern="1200" dirty="0"/>
        </a:p>
      </dsp:txBody>
      <dsp:txXfrm>
        <a:off x="1569957" y="3507787"/>
        <a:ext cx="2125377" cy="1062688"/>
      </dsp:txXfrm>
    </dsp:sp>
    <dsp:sp modelId="{E7B3A397-B362-4FEF-BD57-55B3038502B3}">
      <dsp:nvSpPr>
        <dsp:cNvPr id="0" name=""/>
        <dsp:cNvSpPr/>
      </dsp:nvSpPr>
      <dsp:spPr>
        <a:xfrm>
          <a:off x="0" y="1447812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-14970"/>
            <a:lumOff val="19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Oldal publikálása</a:t>
          </a:r>
          <a:endParaRPr lang="hu-HU" sz="2800" kern="1200" dirty="0"/>
        </a:p>
      </dsp:txBody>
      <dsp:txXfrm>
        <a:off x="0" y="1447812"/>
        <a:ext cx="2125377" cy="10626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9C6C3-304A-4921-99E2-87888EB8A5B4}">
      <dsp:nvSpPr>
        <dsp:cNvPr id="0" name=""/>
        <dsp:cNvSpPr/>
      </dsp:nvSpPr>
      <dsp:spPr>
        <a:xfrm>
          <a:off x="76199" y="-26821"/>
          <a:ext cx="7391401" cy="4545114"/>
        </a:xfrm>
        <a:prstGeom prst="circularArrow">
          <a:avLst>
            <a:gd name="adj1" fmla="val 5544"/>
            <a:gd name="adj2" fmla="val 330680"/>
            <a:gd name="adj3" fmla="val 13779119"/>
            <a:gd name="adj4" fmla="val 17384021"/>
            <a:gd name="adj5" fmla="val 5757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513B3-0AAE-4491-B7D8-3510C372B42C}">
      <dsp:nvSpPr>
        <dsp:cNvPr id="0" name=""/>
        <dsp:cNvSpPr/>
      </dsp:nvSpPr>
      <dsp:spPr>
        <a:xfrm>
          <a:off x="2709211" y="1523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Tervezés</a:t>
          </a:r>
          <a:endParaRPr lang="hu-HU" sz="2800" kern="1200" dirty="0"/>
        </a:p>
      </dsp:txBody>
      <dsp:txXfrm>
        <a:off x="2709211" y="1523"/>
        <a:ext cx="2125377" cy="1062688"/>
      </dsp:txXfrm>
    </dsp:sp>
    <dsp:sp modelId="{90E05352-585F-4C66-B890-220B6C0EC433}">
      <dsp:nvSpPr>
        <dsp:cNvPr id="0" name=""/>
        <dsp:cNvSpPr/>
      </dsp:nvSpPr>
      <dsp:spPr>
        <a:xfrm>
          <a:off x="5410200" y="1447794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-14970"/>
            <a:lumOff val="19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Fejlesztés</a:t>
          </a:r>
          <a:endParaRPr lang="hu-HU" sz="2800" kern="1200" dirty="0"/>
        </a:p>
      </dsp:txBody>
      <dsp:txXfrm>
        <a:off x="5410200" y="1447794"/>
        <a:ext cx="2125377" cy="1062688"/>
      </dsp:txXfrm>
    </dsp:sp>
    <dsp:sp modelId="{D8C1916C-7AF6-45B9-B553-DBA2CEFC72D9}">
      <dsp:nvSpPr>
        <dsp:cNvPr id="0" name=""/>
        <dsp:cNvSpPr/>
      </dsp:nvSpPr>
      <dsp:spPr>
        <a:xfrm>
          <a:off x="3848465" y="3507787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-29940"/>
            <a:lumOff val="39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Design</a:t>
          </a:r>
          <a:endParaRPr lang="hu-HU" sz="2800" kern="1200" dirty="0"/>
        </a:p>
      </dsp:txBody>
      <dsp:txXfrm>
        <a:off x="3848465" y="3507787"/>
        <a:ext cx="2125377" cy="1062688"/>
      </dsp:txXfrm>
    </dsp:sp>
    <dsp:sp modelId="{EB61896B-B7EA-4046-BB10-7084F668AAB5}">
      <dsp:nvSpPr>
        <dsp:cNvPr id="0" name=""/>
        <dsp:cNvSpPr/>
      </dsp:nvSpPr>
      <dsp:spPr>
        <a:xfrm>
          <a:off x="1569957" y="3507787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-29940"/>
            <a:lumOff val="39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Tartalom felvitel</a:t>
          </a:r>
          <a:endParaRPr lang="hu-HU" sz="2800" kern="1200" dirty="0"/>
        </a:p>
      </dsp:txBody>
      <dsp:txXfrm>
        <a:off x="1569957" y="3507787"/>
        <a:ext cx="2125377" cy="1062688"/>
      </dsp:txXfrm>
    </dsp:sp>
    <dsp:sp modelId="{E7B3A397-B362-4FEF-BD57-55B3038502B3}">
      <dsp:nvSpPr>
        <dsp:cNvPr id="0" name=""/>
        <dsp:cNvSpPr/>
      </dsp:nvSpPr>
      <dsp:spPr>
        <a:xfrm>
          <a:off x="0" y="1447812"/>
          <a:ext cx="2125377" cy="1062688"/>
        </a:xfrm>
        <a:prstGeom prst="roundRect">
          <a:avLst/>
        </a:prstGeom>
        <a:solidFill>
          <a:schemeClr val="accent6">
            <a:shade val="50000"/>
            <a:hueOff val="0"/>
            <a:satOff val="-14970"/>
            <a:lumOff val="19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Oldal publikálása</a:t>
          </a:r>
          <a:endParaRPr lang="hu-HU" sz="2800" kern="1200" dirty="0"/>
        </a:p>
      </dsp:txBody>
      <dsp:txXfrm>
        <a:off x="0" y="1447812"/>
        <a:ext cx="2125377" cy="10626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2023B-DE59-4270-B2D8-781D963C1013}">
      <dsp:nvSpPr>
        <dsp:cNvPr id="0" name=""/>
        <dsp:cNvSpPr/>
      </dsp:nvSpPr>
      <dsp:spPr>
        <a:xfrm>
          <a:off x="2743199" y="0"/>
          <a:ext cx="2743200" cy="1930400"/>
        </a:xfrm>
        <a:prstGeom prst="trapezoid">
          <a:avLst>
            <a:gd name="adj" fmla="val 7105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kern="1200" dirty="0" smtClean="0"/>
            <a:t>Web-programozó</a:t>
          </a:r>
          <a:endParaRPr lang="hu-HU" sz="3900" kern="1200" dirty="0"/>
        </a:p>
      </dsp:txBody>
      <dsp:txXfrm>
        <a:off x="2743199" y="0"/>
        <a:ext cx="2743200" cy="1930400"/>
      </dsp:txXfrm>
    </dsp:sp>
    <dsp:sp modelId="{CFBCA70A-2760-4BF1-AE82-F995A08BF390}">
      <dsp:nvSpPr>
        <dsp:cNvPr id="0" name=""/>
        <dsp:cNvSpPr/>
      </dsp:nvSpPr>
      <dsp:spPr>
        <a:xfrm>
          <a:off x="1371599" y="1930400"/>
          <a:ext cx="5486400" cy="1930400"/>
        </a:xfrm>
        <a:prstGeom prst="trapezoid">
          <a:avLst>
            <a:gd name="adj" fmla="val 7105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kern="1200" dirty="0" smtClean="0"/>
            <a:t>Gyakorlati elvárások</a:t>
          </a:r>
          <a:endParaRPr lang="hu-HU" sz="3900" kern="1200" dirty="0"/>
        </a:p>
      </dsp:txBody>
      <dsp:txXfrm>
        <a:off x="2331719" y="1930400"/>
        <a:ext cx="3566160" cy="1930400"/>
      </dsp:txXfrm>
    </dsp:sp>
    <dsp:sp modelId="{241E1AED-3E60-4D71-859A-88313A189119}">
      <dsp:nvSpPr>
        <dsp:cNvPr id="0" name=""/>
        <dsp:cNvSpPr/>
      </dsp:nvSpPr>
      <dsp:spPr>
        <a:xfrm>
          <a:off x="0" y="3860800"/>
          <a:ext cx="8229600" cy="1930400"/>
        </a:xfrm>
        <a:prstGeom prst="trapezoid">
          <a:avLst>
            <a:gd name="adj" fmla="val 7105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kern="1200" dirty="0" smtClean="0"/>
            <a:t>Szakképzés</a:t>
          </a:r>
          <a:endParaRPr lang="hu-HU" sz="3900" kern="1200" dirty="0"/>
        </a:p>
      </dsp:txBody>
      <dsp:txXfrm>
        <a:off x="1440179" y="3860800"/>
        <a:ext cx="5349240" cy="193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8BA-B474-420F-9B43-FB9F1D51FD83}" type="datetimeFigureOut">
              <a:rPr lang="hu-HU" smtClean="0"/>
              <a:pPr/>
              <a:t>2009.08.18.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CFFB-4D3D-4DF0-88D6-10ADC46D174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fogok belemenni: Nyelvi</a:t>
            </a:r>
            <a:r>
              <a:rPr lang="hu-HU" baseline="0" dirty="0" smtClean="0"/>
              <a:t> különbségek, Szebb nyelvek-e mint mások, Vizuális szerkesztő felület, Előbb lehet élményt szerezni vele a tanulóknak (</a:t>
            </a:r>
            <a:r>
              <a:rPr lang="hu-HU" baseline="0" dirty="0" err="1" smtClean="0"/>
              <a:t>WinForms</a:t>
            </a:r>
            <a:r>
              <a:rPr lang="hu-HU" baseline="0" dirty="0" smtClean="0"/>
              <a:t>) : -&gt; két gomb, egy </a:t>
            </a:r>
            <a:r>
              <a:rPr lang="hu-HU" baseline="0" dirty="0" err="1" smtClean="0"/>
              <a:t>textbox</a:t>
            </a:r>
            <a:r>
              <a:rPr lang="hu-HU" baseline="0" dirty="0" smtClean="0"/>
              <a:t>..</a:t>
            </a:r>
          </a:p>
          <a:p>
            <a:endParaRPr lang="hu-HU" baseline="0" dirty="0" smtClean="0"/>
          </a:p>
          <a:p>
            <a:r>
              <a:rPr lang="hu-HU" baseline="0" dirty="0" smtClean="0"/>
              <a:t>Ezeket már kellően sokat hangoztattuk. Helyette: !! Munkahelyi tapasztalatok, felsőoktatási tapasztalatok… !!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CFFB-4D3D-4DF0-88D6-10ADC46D1741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Kereső</a:t>
            </a:r>
            <a:r>
              <a:rPr lang="hu-HU" baseline="0" dirty="0" smtClean="0"/>
              <a:t> motor: C# állás vagy .NET állás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CFFB-4D3D-4DF0-88D6-10ADC46D1741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fejlesztési folyamat az</a:t>
            </a:r>
            <a:r>
              <a:rPr lang="hu-HU" baseline="0" dirty="0" smtClean="0"/>
              <a:t> alábbi ábrákra bontható. Az előző két pontot:</a:t>
            </a:r>
          </a:p>
          <a:p>
            <a:endParaRPr lang="hu-HU" baseline="0" dirty="0" smtClean="0"/>
          </a:p>
          <a:p>
            <a:pPr lvl="1"/>
            <a:r>
              <a:rPr lang="hu-HU" sz="1800" dirty="0" smtClean="0"/>
              <a:t>vektor- és </a:t>
            </a:r>
            <a:r>
              <a:rPr lang="hu-HU" sz="1800" dirty="0" err="1" smtClean="0"/>
              <a:t>rasztergrafikus</a:t>
            </a:r>
            <a:r>
              <a:rPr lang="hu-HU" sz="1800" dirty="0" smtClean="0"/>
              <a:t> képet hoz létre, valamint szerkeszti azokat: Design,</a:t>
            </a:r>
          </a:p>
          <a:p>
            <a:pPr lvl="1"/>
            <a:r>
              <a:rPr lang="hu-HU" sz="1800" dirty="0" smtClean="0"/>
              <a:t>síkbeli és 3D animációkat készít: </a:t>
            </a:r>
            <a:r>
              <a:rPr lang="hu-HU" sz="1800" dirty="0" err="1" smtClean="0"/>
              <a:t>Expression</a:t>
            </a:r>
            <a:r>
              <a:rPr lang="hu-HU" sz="1800" dirty="0" smtClean="0"/>
              <a:t> </a:t>
            </a:r>
            <a:r>
              <a:rPr lang="hu-HU" sz="1800" dirty="0" err="1" smtClean="0"/>
              <a:t>Blend</a:t>
            </a:r>
            <a:r>
              <a:rPr lang="hu-HU" sz="1800" dirty="0" smtClean="0"/>
              <a:t>,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CFFB-4D3D-4DF0-88D6-10ADC46D1741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Ezek gyakorlati</a:t>
            </a:r>
            <a:r>
              <a:rPr lang="hu-HU" baseline="0" dirty="0" smtClean="0"/>
              <a:t> szempontok, amit a szakképzési szempontokkal együtt a SharePoint </a:t>
            </a:r>
            <a:r>
              <a:rPr lang="hu-HU" baseline="0" dirty="0" err="1" smtClean="0"/>
              <a:t>Designer</a:t>
            </a:r>
            <a:r>
              <a:rPr lang="hu-HU" baseline="0" dirty="0" smtClean="0"/>
              <a:t> teljesít.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CFFB-4D3D-4DF0-88D6-10ADC46D1741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Tervezés,</a:t>
            </a:r>
            <a:r>
              <a:rPr lang="hu-HU" baseline="0" dirty="0" smtClean="0"/>
              <a:t> tesztelés, oldal publikálás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CFFB-4D3D-4DF0-88D6-10ADC46D1741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SharePoint </a:t>
            </a:r>
            <a:r>
              <a:rPr lang="hu-HU" dirty="0" err="1" smtClean="0"/>
              <a:t>Deisgner</a:t>
            </a:r>
            <a:r>
              <a:rPr lang="hu-HU" dirty="0" smtClean="0"/>
              <a:t> nem az aminek</a:t>
            </a:r>
            <a:r>
              <a:rPr lang="hu-HU" baseline="0" dirty="0" smtClean="0"/>
              <a:t> látszik! Egyszerű </a:t>
            </a:r>
            <a:r>
              <a:rPr lang="hu-HU" baseline="0" dirty="0" err="1" smtClean="0"/>
              <a:t>toolnak</a:t>
            </a:r>
            <a:r>
              <a:rPr lang="hu-HU" baseline="0" dirty="0" smtClean="0"/>
              <a:t>, de valójában lefed gyakorlati tapasztalatokon alapuló elvárásokat és a szakképzési elvárásokat minden gond nélkül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CFFB-4D3D-4DF0-88D6-10ADC46D1741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A44680-F01D-47EA-95EA-6F74AC7FB36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CB02F-9811-47C7-882F-3672FB806FB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50C63-A8C4-41CA-A20F-64D9EEF7DCA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F369-BBB3-4554-9637-37F5995EC56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C523-8D1E-4A59-9A43-85C08B07451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0101-1B8F-4877-BE91-DFD83C197F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20464-EB16-4BD4-BFBD-32417FFE2FD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AFD6A-E5ED-41F9-9499-E6B205ECCD5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741A0-20A0-4B54-9E72-5BCD176A42D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B9EED-B46C-4A18-AAB5-270540BDDEE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2BCB-07E9-4B4B-BB8F-20F449D9CD2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66334-E896-4929-8931-A723E5EEA6D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3B50B-FB1E-416B-96A5-079B91DDC18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50348-3401-467F-A641-C8E8AAE8E2A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AFE4-F5D2-485C-8353-A62DC2CAAE1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72F86-8A51-425A-AA98-A275E714C48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8CC68-F076-4C05-BB4B-846C053C68B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38D7-5E94-4FCE-89AA-F25DBD9F8F9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6D29-6BE4-43E7-826D-3247EE42E5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AB62F-3EAB-420D-A9E3-8E1175109B5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05407-6EB4-4807-B675-A66B59183C7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4014A-C1B4-42FD-928F-85552D9EA45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15BD4-A6E7-4B5B-AFA2-23D7CA21BB0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D3D3E-963A-4C62-9A8E-E1749A8B050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10331-9D82-4985-8065-76525100DC9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2087E-D550-4358-9C82-BA42AC63E0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A241-976F-40E0-B13A-60798268460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3505-1A27-4A05-AF88-E55531A810B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CADA5-5E3B-450E-AE7C-7DF9EF50F92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534D6-C503-4FE8-A5CD-02B41CD7BC3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1A1B-79B2-4638-BF85-91217B69286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28406-B23D-4E87-9099-E631228E7B3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1A409-4D5D-4104-BBE1-324236B6FA1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DC0801-D971-4D31-8ED9-BDCF68BBA2DD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F30DF1-7E0B-4D28-9F34-20974590223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2B5813-FC81-46A0-9F13-6E06AD20D45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3.jpeg"/><Relationship Id="rId5" Type="http://schemas.openxmlformats.org/officeDocument/2006/relationships/diagramData" Target="../diagrams/data2.xml"/><Relationship Id="rId10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xpress/download/" TargetMode="External"/><Relationship Id="rId2" Type="http://schemas.openxmlformats.org/officeDocument/2006/relationships/hyperlink" Target="http://www.microsoft.com/downloads/details.aspx?familyid=baa3ad86-bfc1-4bd4-9812-d9e710d44f42&amp;displaylang=h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981200" y="2133600"/>
            <a:ext cx="5943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cap="all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Microsoft szoftverek a szakképzésben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54102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Gubicza József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C#, SharePoint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fejlesztés (ELTE – IK)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Doboz_Expression_Web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438400"/>
            <a:ext cx="1089476" cy="1480705"/>
          </a:xfrm>
          <a:prstGeom prst="rect">
            <a:avLst/>
          </a:prstGeom>
        </p:spPr>
      </p:pic>
      <p:pic>
        <p:nvPicPr>
          <p:cNvPr id="11" name="Kép 10" descr="Doboz_SharePoint_Desig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438400"/>
            <a:ext cx="1447800" cy="14478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381000" y="10668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Tartalom helye 3" descr="Doboz_Expresison_Blend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914400" y="0"/>
            <a:ext cx="1219200" cy="1345184"/>
          </a:xfrm>
        </p:spPr>
      </p:pic>
      <p:sp>
        <p:nvSpPr>
          <p:cNvPr id="7" name="Szövegdoboz 6"/>
          <p:cNvSpPr txBox="1"/>
          <p:nvPr/>
        </p:nvSpPr>
        <p:spPr>
          <a:xfrm>
            <a:off x="2514600" y="228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Expression</a:t>
            </a:r>
            <a:r>
              <a:rPr lang="hu-HU" dirty="0" smtClean="0"/>
              <a:t> </a:t>
            </a:r>
            <a:r>
              <a:rPr lang="hu-HU" dirty="0" err="1" smtClean="0"/>
              <a:t>Blend</a:t>
            </a:r>
            <a:r>
              <a:rPr lang="hu-HU" dirty="0" smtClean="0"/>
              <a:t> &amp;&amp; </a:t>
            </a:r>
            <a:r>
              <a:rPr lang="hu-HU" dirty="0" err="1" smtClean="0"/>
              <a:t>Sketchflow</a:t>
            </a:r>
            <a:endParaRPr lang="hu-HU" dirty="0"/>
          </a:p>
        </p:txBody>
      </p:sp>
      <p:pic>
        <p:nvPicPr>
          <p:cNvPr id="8" name="Kép 7" descr="Doboz_Expression_Desig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3657600"/>
            <a:ext cx="1371600" cy="151333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705600" y="518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Expression</a:t>
            </a:r>
            <a:r>
              <a:rPr lang="hu-HU" dirty="0" smtClean="0"/>
              <a:t> Design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905000" y="396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Expression</a:t>
            </a:r>
            <a:r>
              <a:rPr lang="hu-HU" b="1" dirty="0" smtClean="0"/>
              <a:t> Web  -  SharePoint </a:t>
            </a:r>
            <a:r>
              <a:rPr lang="hu-HU" b="1" dirty="0" err="1" smtClean="0"/>
              <a:t>Designer</a:t>
            </a:r>
            <a:endParaRPr lang="hu-HU" b="1" dirty="0"/>
          </a:p>
        </p:txBody>
      </p:sp>
      <p:sp>
        <p:nvSpPr>
          <p:cNvPr id="15" name="Téglalap 14"/>
          <p:cNvSpPr/>
          <p:nvPr/>
        </p:nvSpPr>
        <p:spPr>
          <a:xfrm>
            <a:off x="4114800" y="5715000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b="1" dirty="0" smtClean="0"/>
              <a:t>„..vektor- és </a:t>
            </a:r>
            <a:r>
              <a:rPr lang="hu-HU" sz="1800" b="1" dirty="0" err="1" smtClean="0"/>
              <a:t>rasztergrafikus</a:t>
            </a:r>
            <a:r>
              <a:rPr lang="hu-HU" sz="1800" b="1" dirty="0" smtClean="0"/>
              <a:t> képet hoz létre..”</a:t>
            </a:r>
            <a:endParaRPr lang="hu-HU" b="1" dirty="0"/>
          </a:p>
        </p:txBody>
      </p:sp>
      <p:sp>
        <p:nvSpPr>
          <p:cNvPr id="16" name="Téglalap 15"/>
          <p:cNvSpPr/>
          <p:nvPr/>
        </p:nvSpPr>
        <p:spPr>
          <a:xfrm>
            <a:off x="2438400" y="609600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b="1" dirty="0" smtClean="0"/>
              <a:t>„.. síkbeli és 3D animációkat készít ..”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lvl="1" indent="-285750" algn="l">
              <a:spcBef>
                <a:spcPct val="20000"/>
              </a:spcBef>
              <a:buChar char="–"/>
            </a:pPr>
            <a:r>
              <a:rPr lang="hu-HU" sz="1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 web-programozó szakképesítés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Web-programozó (felsőfokú szakképesítés - 2 év)  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A tanuló a képzés befejezésekor olyan gyakorlati készségekkel rendelkezik, amelyek alapján képes a különböző típusú webes felületek, honlapok, tervezési feladatainak megoldására, elkészítésére és programozására.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A web-programozó munkája során: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elektronikusan tárolt szöveget kiadványszerkesztővel szerkeszt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vektor- és </a:t>
            </a:r>
            <a:r>
              <a:rPr lang="hu-HU" sz="1800" dirty="0" err="1">
                <a:solidFill>
                  <a:schemeClr val="bg1">
                    <a:lumMod val="85000"/>
                  </a:schemeClr>
                </a:solidFill>
              </a:rPr>
              <a:t>rasztergrafikus</a:t>
            </a:r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 képet hoz létre, valamint szerkeszti azokat,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síkbeli és 3D animációkat készít,</a:t>
            </a:r>
          </a:p>
          <a:p>
            <a:pPr lvl="1"/>
            <a:r>
              <a:rPr lang="hu-HU" sz="1800" dirty="0"/>
              <a:t>a forrásanyagokból kliens oldali fejlesztő eszközökkel (mint például a HTML, XML, JavaScript) statikus weboldalakat fejleszt,</a:t>
            </a:r>
          </a:p>
          <a:p>
            <a:pPr lvl="1"/>
            <a:r>
              <a:rPr lang="hu-HU" sz="1800" dirty="0"/>
              <a:t>az adatkezeléshez szerver oldali fejlesztő eszközzel (PHP, .NET, Java) dinamikus weboldalakat fejleszt.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04800" y="5943600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COMPUTER </a:t>
            </a:r>
            <a:r>
              <a:rPr lang="hu-HU" sz="1000" dirty="0" smtClean="0"/>
              <a:t>SCHOOL SZÁMÍTÁSTECHNIKAI SZAKKÖZÉPISKOLA hirdetése az augusztusi Felvételi Információs Szolgálat hírlevelében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SharePoint </a:t>
            </a:r>
            <a:r>
              <a:rPr lang="hu-HU" dirty="0" err="1" smtClean="0"/>
              <a:t>Designer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Expression</a:t>
            </a:r>
            <a:r>
              <a:rPr lang="hu-HU" dirty="0" smtClean="0"/>
              <a:t> Web</a:t>
            </a:r>
            <a:endParaRPr lang="hu-H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u-HU" sz="1400" dirty="0" smtClean="0"/>
              <a:t>Közös vonások:</a:t>
            </a:r>
          </a:p>
          <a:p>
            <a:r>
              <a:rPr lang="hu-HU" sz="1800" dirty="0" smtClean="0"/>
              <a:t>Vizuális szerkeszthetőséget biztosít: CSS, XHTML, ASP.NET </a:t>
            </a:r>
          </a:p>
          <a:p>
            <a:r>
              <a:rPr lang="hu-HU" sz="1800" dirty="0" smtClean="0"/>
              <a:t>Külön megjelenítő és kódnézet, a nyelvtől függetlenül (XHTML, CSS, XSLT)</a:t>
            </a:r>
          </a:p>
          <a:p>
            <a:r>
              <a:rPr lang="hu-HU" sz="1400" dirty="0" smtClean="0"/>
              <a:t>Komoly CSS és elrendezés támogatás, </a:t>
            </a:r>
          </a:p>
          <a:p>
            <a:pPr lvl="1"/>
            <a:r>
              <a:rPr lang="hu-HU" sz="1400" dirty="0" smtClean="0"/>
              <a:t>Stílus menedzsment és alkalmazás</a:t>
            </a:r>
          </a:p>
          <a:p>
            <a:pPr lvl="1"/>
            <a:r>
              <a:rPr lang="hu-HU" sz="1400" dirty="0" smtClean="0"/>
              <a:t>Tulajdonságok szerkesztése</a:t>
            </a:r>
          </a:p>
          <a:p>
            <a:pPr lvl="1"/>
            <a:r>
              <a:rPr lang="hu-HU" sz="1400" dirty="0" err="1" smtClean="0"/>
              <a:t>IntelliSense</a:t>
            </a:r>
            <a:r>
              <a:rPr lang="hu-HU" sz="1400" dirty="0" smtClean="0"/>
              <a:t> </a:t>
            </a:r>
          </a:p>
          <a:p>
            <a:pPr lvl="1"/>
            <a:r>
              <a:rPr lang="hu-HU" sz="1400" dirty="0" smtClean="0"/>
              <a:t>Riportok készítése</a:t>
            </a:r>
          </a:p>
          <a:p>
            <a:r>
              <a:rPr lang="hu-HU" sz="1800" dirty="0" smtClean="0"/>
              <a:t> Az ASP.NET 2.0 integrált támogatása</a:t>
            </a:r>
          </a:p>
          <a:p>
            <a:pPr lvl="1"/>
            <a:r>
              <a:rPr lang="hu-HU" sz="1400" dirty="0" smtClean="0"/>
              <a:t>Vezérlők „</a:t>
            </a:r>
            <a:r>
              <a:rPr lang="hu-HU" sz="1400" dirty="0" err="1" smtClean="0"/>
              <a:t>on-the-fly</a:t>
            </a:r>
            <a:r>
              <a:rPr lang="hu-HU" sz="1400" dirty="0" smtClean="0"/>
              <a:t>” megjelenítése</a:t>
            </a:r>
          </a:p>
          <a:p>
            <a:pPr lvl="1"/>
            <a:r>
              <a:rPr lang="hu-HU" sz="1400" dirty="0" smtClean="0"/>
              <a:t>Vezérlők </a:t>
            </a:r>
            <a:r>
              <a:rPr lang="hu-HU" sz="1400" dirty="0" err="1" smtClean="0"/>
              <a:t>designolása</a:t>
            </a:r>
            <a:endParaRPr lang="hu-HU" sz="1400" dirty="0" smtClean="0"/>
          </a:p>
          <a:p>
            <a:pPr lvl="1"/>
            <a:r>
              <a:rPr lang="hu-HU" sz="1400" dirty="0" smtClean="0"/>
              <a:t>Tulajdonságok szerkesztése</a:t>
            </a:r>
          </a:p>
          <a:p>
            <a:pPr lvl="1"/>
            <a:r>
              <a:rPr lang="hu-HU" sz="1400" dirty="0" err="1" smtClean="0"/>
              <a:t>IntelliSense</a:t>
            </a:r>
            <a:endParaRPr lang="hu-HU" sz="1400" dirty="0" smtClean="0"/>
          </a:p>
          <a:p>
            <a:r>
              <a:rPr lang="hu-HU" sz="1400" dirty="0" smtClean="0"/>
              <a:t>XHTML és CSS séma kompatibilitás</a:t>
            </a:r>
          </a:p>
          <a:p>
            <a:r>
              <a:rPr lang="hu-HU" sz="1400" dirty="0" smtClean="0"/>
              <a:t>Profi UI és munkaterület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SharePoint </a:t>
            </a:r>
            <a:r>
              <a:rPr lang="hu-HU" dirty="0" err="1" smtClean="0"/>
              <a:t>Designer</a:t>
            </a:r>
            <a:r>
              <a:rPr lang="hu-HU" dirty="0" smtClean="0"/>
              <a:t> vs. </a:t>
            </a:r>
            <a:r>
              <a:rPr lang="hu-HU" dirty="0" err="1" smtClean="0"/>
              <a:t>Expression</a:t>
            </a:r>
            <a:r>
              <a:rPr lang="hu-HU" dirty="0" smtClean="0"/>
              <a:t> Web</a:t>
            </a:r>
            <a:endParaRPr lang="hu-HU" dirty="0"/>
          </a:p>
        </p:txBody>
      </p:sp>
      <p:pic>
        <p:nvPicPr>
          <p:cNvPr id="4" name="Tartalom helye 3" descr="Designer_vs_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6311" y="1600200"/>
            <a:ext cx="42713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hu-HU" sz="2000" dirty="0" smtClean="0"/>
              <a:t>„.. a forrásanyagokból kliens oldali fejlesztő eszközökkel (mint például a HTML, XML, JavaScript) statikus weboldalakat fejleszt …”</a:t>
            </a:r>
            <a:endParaRPr lang="hu-HU" sz="2000" dirty="0"/>
          </a:p>
        </p:txBody>
      </p:sp>
      <p:pic>
        <p:nvPicPr>
          <p:cNvPr id="4" name="Tartalom helye 3" descr="Lefedettseg_HTMLxmlJavascri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914775" cy="4467225"/>
          </a:xfrm>
        </p:spPr>
      </p:pic>
      <p:pic>
        <p:nvPicPr>
          <p:cNvPr id="6" name="Kép 5" descr="Lefedettseg_HTMLxmlJavascript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4712" y="1752600"/>
            <a:ext cx="4459288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hu-HU" sz="2000" dirty="0" smtClean="0"/>
              <a:t>„..az adatkezeléshez szerver oldali fejlesztő eszközzel (PHP, .NET(?), Java) dinamikus weboldalakat fejleszt.. „</a:t>
            </a:r>
            <a:endParaRPr lang="hu-HU" sz="2000" dirty="0"/>
          </a:p>
        </p:txBody>
      </p:sp>
      <p:pic>
        <p:nvPicPr>
          <p:cNvPr id="4" name="Tartalom helye 3" descr="Lefedettseg_ExpWeb-P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962400" cy="4238625"/>
          </a:xfrm>
        </p:spPr>
      </p:pic>
      <p:pic>
        <p:nvPicPr>
          <p:cNvPr id="5" name="Kép 4" descr="Lefedettseg_ExpWeb-PHP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999" y="1600200"/>
            <a:ext cx="350037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Doboz_Expression_Web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438400"/>
            <a:ext cx="1089476" cy="1480705"/>
          </a:xfrm>
          <a:prstGeom prst="rect">
            <a:avLst/>
          </a:prstGeom>
        </p:spPr>
      </p:pic>
      <p:pic>
        <p:nvPicPr>
          <p:cNvPr id="11" name="Kép 10" descr="Doboz_SharePoint_Desig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438400"/>
            <a:ext cx="1447800" cy="1447800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152400" y="2438400"/>
            <a:ext cx="8153400" cy="1371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0668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Tartalom helye 3" descr="Doboz_Expresison_Blend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914400" y="0"/>
            <a:ext cx="1219200" cy="1345184"/>
          </a:xfrm>
        </p:spPr>
      </p:pic>
      <p:sp>
        <p:nvSpPr>
          <p:cNvPr id="7" name="Szövegdoboz 6"/>
          <p:cNvSpPr txBox="1"/>
          <p:nvPr/>
        </p:nvSpPr>
        <p:spPr>
          <a:xfrm>
            <a:off x="2514600" y="228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Expression</a:t>
            </a:r>
            <a:r>
              <a:rPr lang="hu-HU" dirty="0" smtClean="0"/>
              <a:t> </a:t>
            </a:r>
            <a:r>
              <a:rPr lang="hu-HU" dirty="0" err="1" smtClean="0"/>
              <a:t>Blend</a:t>
            </a:r>
            <a:r>
              <a:rPr lang="hu-HU" dirty="0" smtClean="0"/>
              <a:t> &amp;&amp; </a:t>
            </a:r>
            <a:r>
              <a:rPr lang="hu-HU" dirty="0" err="1" smtClean="0"/>
              <a:t>Sketchflow</a:t>
            </a:r>
            <a:endParaRPr lang="hu-HU" dirty="0"/>
          </a:p>
        </p:txBody>
      </p:sp>
      <p:pic>
        <p:nvPicPr>
          <p:cNvPr id="8" name="Kép 7" descr="Doboz_Expression_Desig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3657600"/>
            <a:ext cx="1371600" cy="151333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705600" y="518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Expression</a:t>
            </a:r>
            <a:r>
              <a:rPr lang="hu-HU" dirty="0" smtClean="0"/>
              <a:t> Design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905000" y="396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Expression</a:t>
            </a:r>
            <a:r>
              <a:rPr lang="hu-HU" b="1" dirty="0" smtClean="0"/>
              <a:t> Web  -  SharePoint </a:t>
            </a:r>
            <a:r>
              <a:rPr lang="hu-HU" b="1" dirty="0" err="1" smtClean="0"/>
              <a:t>Designer</a:t>
            </a:r>
            <a:endParaRPr lang="hu-HU" b="1" dirty="0"/>
          </a:p>
        </p:txBody>
      </p:sp>
      <p:sp>
        <p:nvSpPr>
          <p:cNvPr id="15" name="Téglalap 14"/>
          <p:cNvSpPr/>
          <p:nvPr/>
        </p:nvSpPr>
        <p:spPr>
          <a:xfrm>
            <a:off x="4114800" y="5715000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b="1" dirty="0" smtClean="0"/>
              <a:t>„..vektor- és </a:t>
            </a:r>
            <a:r>
              <a:rPr lang="hu-HU" sz="1800" b="1" dirty="0" err="1" smtClean="0"/>
              <a:t>rasztergrafikus</a:t>
            </a:r>
            <a:r>
              <a:rPr lang="hu-HU" sz="1800" b="1" dirty="0" smtClean="0"/>
              <a:t> képet hoz létre..”</a:t>
            </a:r>
            <a:endParaRPr lang="hu-HU" b="1" dirty="0"/>
          </a:p>
        </p:txBody>
      </p:sp>
      <p:sp>
        <p:nvSpPr>
          <p:cNvPr id="16" name="Téglalap 15"/>
          <p:cNvSpPr/>
          <p:nvPr/>
        </p:nvSpPr>
        <p:spPr>
          <a:xfrm>
            <a:off x="2438400" y="609600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b="1" dirty="0" smtClean="0"/>
              <a:t>„.. síkbeli és 3D animációkat készít ..”</a:t>
            </a:r>
            <a:endParaRPr lang="hu-HU" b="1" dirty="0"/>
          </a:p>
        </p:txBody>
      </p:sp>
      <p:sp>
        <p:nvSpPr>
          <p:cNvPr id="17" name="Lekerekített téglalap 16"/>
          <p:cNvSpPr/>
          <p:nvPr/>
        </p:nvSpPr>
        <p:spPr>
          <a:xfrm>
            <a:off x="2895600" y="25146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Tesztelés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artalom helye 15" descr="CSS_tamogat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8647301" cy="5897563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cxnSp>
        <p:nvCxnSpPr>
          <p:cNvPr id="7" name="Egyenes összekötő 6"/>
          <p:cNvCxnSpPr/>
          <p:nvPr/>
        </p:nvCxnSpPr>
        <p:spPr>
          <a:xfrm>
            <a:off x="381000" y="32766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zis 7"/>
          <p:cNvSpPr/>
          <p:nvPr/>
        </p:nvSpPr>
        <p:spPr>
          <a:xfrm>
            <a:off x="1828800" y="4191000"/>
            <a:ext cx="55626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Ellenőrző eszközök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81000" y="838200"/>
            <a:ext cx="1828800" cy="510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Fejlesztési eszközök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7010400" y="457200"/>
            <a:ext cx="1981200" cy="541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Fejlesztési eszközök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3124200" y="304800"/>
            <a:ext cx="2971800" cy="32766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CSS szerkesztés és ellenőrzés</a:t>
            </a:r>
            <a:endParaRPr lang="hu-H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CSS ellenőrző eszköz</a:t>
            </a:r>
            <a:endParaRPr lang="hu-HU" dirty="0"/>
          </a:p>
        </p:txBody>
      </p:sp>
      <p:pic>
        <p:nvPicPr>
          <p:cNvPr id="7" name="Tartalom helye 6" descr="CSS_reports_finish-Hibak_HolVannakStyle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267200"/>
            <a:ext cx="8229600" cy="1519311"/>
          </a:xfrm>
        </p:spPr>
      </p:pic>
      <p:pic>
        <p:nvPicPr>
          <p:cNvPr id="8" name="Kép 7" descr="CSS_reports_kisabl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76400"/>
            <a:ext cx="27432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Compatibility</a:t>
            </a:r>
            <a:r>
              <a:rPr lang="hu-HU" dirty="0" smtClean="0"/>
              <a:t> </a:t>
            </a:r>
            <a:r>
              <a:rPr lang="hu-HU" dirty="0" err="1" smtClean="0"/>
              <a:t>checker</a:t>
            </a:r>
            <a:endParaRPr lang="hu-HU" dirty="0"/>
          </a:p>
        </p:txBody>
      </p:sp>
      <p:pic>
        <p:nvPicPr>
          <p:cNvPr id="4" name="Tartalom helye 3" descr="Compatibility_Chec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4752975" cy="2486025"/>
          </a:xfrm>
        </p:spPr>
      </p:pic>
      <p:pic>
        <p:nvPicPr>
          <p:cNvPr id="5" name="Kép 4" descr="Compatibility_Fin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38600"/>
            <a:ext cx="9144000" cy="208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Egyből a közepébe…</a:t>
            </a:r>
            <a:endParaRPr lang="hu-HU" dirty="0"/>
          </a:p>
        </p:txBody>
      </p:sp>
      <p:pic>
        <p:nvPicPr>
          <p:cNvPr id="4" name="Tartalom helye 3" descr="VisualCSharpAndBasi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2133600"/>
            <a:ext cx="6165021" cy="193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ompatibility_Checker_Rep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8" y="0"/>
            <a:ext cx="9161716" cy="6248400"/>
          </a:xfrm>
        </p:spPr>
      </p:pic>
      <p:sp>
        <p:nvSpPr>
          <p:cNvPr id="6" name="Szövegdoboz 5"/>
          <p:cNvSpPr txBox="1"/>
          <p:nvPr/>
        </p:nvSpPr>
        <p:spPr>
          <a:xfrm>
            <a:off x="4724400" y="10668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 smtClean="0"/>
              <a:t>Compatibility</a:t>
            </a:r>
            <a:r>
              <a:rPr lang="hu-HU" sz="3600" dirty="0" smtClean="0"/>
              <a:t> </a:t>
            </a:r>
            <a:r>
              <a:rPr lang="hu-HU" sz="3600" dirty="0" err="1" smtClean="0"/>
              <a:t>checker</a:t>
            </a:r>
            <a:r>
              <a:rPr lang="hu-HU" sz="3600" dirty="0" smtClean="0"/>
              <a:t> HTML </a:t>
            </a:r>
            <a:r>
              <a:rPr lang="hu-HU" sz="3600" dirty="0" err="1" smtClean="0"/>
              <a:t>report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artalom helye 10" descr="Markup_tamogat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85173" cy="6400800"/>
          </a:xfrm>
        </p:spPr>
      </p:pic>
      <p:sp>
        <p:nvSpPr>
          <p:cNvPr id="7" name="Ellipszis 6"/>
          <p:cNvSpPr/>
          <p:nvPr/>
        </p:nvSpPr>
        <p:spPr>
          <a:xfrm>
            <a:off x="228600" y="762000"/>
            <a:ext cx="1905000" cy="518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Fejlesztési eszközök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7086600" y="381000"/>
            <a:ext cx="1905000" cy="579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Fejlesztési eszközök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752600" y="4419600"/>
            <a:ext cx="5638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Ellenőrző eszközök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2" name="Lefelé nyíl 11"/>
          <p:cNvSpPr/>
          <p:nvPr/>
        </p:nvSpPr>
        <p:spPr>
          <a:xfrm>
            <a:off x="3124200" y="304800"/>
            <a:ext cx="2971800" cy="32766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Markup</a:t>
            </a:r>
            <a:r>
              <a:rPr lang="hu-HU" dirty="0" smtClean="0">
                <a:solidFill>
                  <a:srgbClr val="C00000"/>
                </a:solidFill>
              </a:rPr>
              <a:t> kód tervezés és ellenőrzés</a:t>
            </a:r>
            <a:endParaRPr lang="hu-H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Accessibility</a:t>
            </a:r>
            <a:r>
              <a:rPr lang="hu-HU" dirty="0" smtClean="0"/>
              <a:t> </a:t>
            </a:r>
            <a:r>
              <a:rPr lang="hu-HU" dirty="0" err="1" smtClean="0"/>
              <a:t>Checker</a:t>
            </a:r>
            <a:r>
              <a:rPr lang="hu-HU" dirty="0" smtClean="0"/>
              <a:t> &amp; </a:t>
            </a:r>
            <a:r>
              <a:rPr lang="hu-HU" dirty="0" err="1" smtClean="0"/>
              <a:t>Hyperlinks</a:t>
            </a:r>
            <a:endParaRPr lang="hu-HU" dirty="0"/>
          </a:p>
        </p:txBody>
      </p:sp>
      <p:pic>
        <p:nvPicPr>
          <p:cNvPr id="4" name="Tartalom helye 3" descr="Accessibility_Checherk_ke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8229600" cy="1745673"/>
          </a:xfrm>
        </p:spPr>
      </p:pic>
      <p:pic>
        <p:nvPicPr>
          <p:cNvPr id="5" name="Kép 4" descr="Hyperli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038600"/>
            <a:ext cx="3343275" cy="2028825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1981200" y="5486400"/>
            <a:ext cx="3733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Ezeken kívül: Site </a:t>
            </a:r>
            <a:r>
              <a:rPr lang="hu-HU" dirty="0" err="1" smtClean="0"/>
              <a:t>Summary</a:t>
            </a:r>
            <a:endParaRPr lang="hu-HU" dirty="0"/>
          </a:p>
        </p:txBody>
      </p:sp>
      <p:pic>
        <p:nvPicPr>
          <p:cNvPr id="4" name="Kép 3" descr="SiteSumm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745997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Oldalak feltöltése (Publikálás)</a:t>
            </a:r>
            <a:endParaRPr lang="hu-HU" dirty="0"/>
          </a:p>
        </p:txBody>
      </p:sp>
      <p:pic>
        <p:nvPicPr>
          <p:cNvPr id="4" name="Tartalom helye 3" descr="Remote_Websit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724400" cy="4520202"/>
          </a:xfrm>
        </p:spPr>
      </p:pic>
      <p:pic>
        <p:nvPicPr>
          <p:cNvPr id="5" name="Kép 4" descr="Remote_Website_2_Optim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4800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04800" y="3810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 a dia végén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 descr="SharePointDesigner_INGY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463435" cy="4572000"/>
          </a:xfrm>
        </p:spPr>
      </p:pic>
      <p:sp>
        <p:nvSpPr>
          <p:cNvPr id="5" name="Ellipszis 4"/>
          <p:cNvSpPr/>
          <p:nvPr/>
        </p:nvSpPr>
        <p:spPr>
          <a:xfrm>
            <a:off x="3276600" y="5638800"/>
            <a:ext cx="2667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1676400"/>
            <a:ext cx="4648200" cy="2468562"/>
          </a:xfrm>
        </p:spPr>
        <p:txBody>
          <a:bodyPr/>
          <a:lstStyle/>
          <a:p>
            <a:r>
              <a:rPr lang="hu-HU" dirty="0" smtClean="0"/>
              <a:t>Szerver oldali fejlesztőeszközök</a:t>
            </a:r>
            <a:endParaRPr lang="hu-H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4114800"/>
            <a:ext cx="4267200" cy="1828800"/>
          </a:xfrm>
        </p:spPr>
        <p:txBody>
          <a:bodyPr/>
          <a:lstStyle/>
          <a:p>
            <a:r>
              <a:rPr lang="hu-HU" dirty="0" smtClean="0"/>
              <a:t>Microsoft Visual </a:t>
            </a:r>
            <a:r>
              <a:rPr lang="hu-HU" dirty="0" err="1" smtClean="0"/>
              <a:t>Studio</a:t>
            </a:r>
            <a:r>
              <a:rPr lang="hu-HU" dirty="0" smtClean="0"/>
              <a:t> 2008 Express változatok</a:t>
            </a:r>
          </a:p>
          <a:p>
            <a:r>
              <a:rPr lang="hu-HU" dirty="0" smtClean="0"/>
              <a:t>(Ingyenesek)</a:t>
            </a:r>
          </a:p>
        </p:txBody>
      </p:sp>
      <p:pic>
        <p:nvPicPr>
          <p:cNvPr id="6" name="Kép 5" descr="Express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886200" cy="618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4267200" y="381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u-HU" sz="1800" dirty="0" smtClean="0"/>
              <a:t>„ az adatkezeléshez szerver oldali fejlesztő eszközzel (PHP, </a:t>
            </a:r>
            <a:r>
              <a:rPr lang="hu-HU" sz="1800" b="1" u="sng" dirty="0" smtClean="0"/>
              <a:t>.NET</a:t>
            </a:r>
            <a:r>
              <a:rPr lang="hu-HU" sz="1800" dirty="0" smtClean="0"/>
              <a:t>, Java) dinamikus weboldalakat fejleszt.</a:t>
            </a:r>
            <a:r>
              <a:rPr lang="hu-HU" dirty="0" smtClean="0"/>
              <a:t> „</a:t>
            </a:r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SharePoint </a:t>
            </a:r>
            <a:r>
              <a:rPr lang="hu-HU" dirty="0" err="1" smtClean="0"/>
              <a:t>Deisnger</a:t>
            </a:r>
            <a:r>
              <a:rPr lang="hu-HU" dirty="0"/>
              <a:t> </a:t>
            </a:r>
            <a:r>
              <a:rPr lang="hu-HU" dirty="0" smtClean="0"/>
              <a:t>(ingyenes)</a:t>
            </a:r>
          </a:p>
          <a:p>
            <a:pPr lvl="1"/>
            <a:r>
              <a:rPr lang="hu-HU" dirty="0" smtClean="0">
                <a:hlinkClick r:id="rId2"/>
              </a:rPr>
              <a:t>http://www.microsoft.com/downloads/details.aspx?familyid=baa3ad86-bfc1-4bd4-9812-d9e710d44f42&amp;displaylang=hu</a:t>
            </a:r>
            <a:endParaRPr lang="hu-HU" dirty="0" smtClean="0"/>
          </a:p>
          <a:p>
            <a:r>
              <a:rPr lang="hu-HU" dirty="0" smtClean="0"/>
              <a:t>Visual </a:t>
            </a:r>
            <a:r>
              <a:rPr lang="hu-HU" dirty="0" err="1" smtClean="0"/>
              <a:t>Studio</a:t>
            </a:r>
            <a:r>
              <a:rPr lang="hu-HU" dirty="0" smtClean="0"/>
              <a:t> Express </a:t>
            </a:r>
            <a:r>
              <a:rPr lang="hu-HU" dirty="0" err="1" smtClean="0"/>
              <a:t>Editions</a:t>
            </a:r>
            <a:r>
              <a:rPr lang="hu-HU" dirty="0" smtClean="0"/>
              <a:t> (ingyenes)</a:t>
            </a:r>
          </a:p>
          <a:p>
            <a:pPr lvl="1"/>
            <a:r>
              <a:rPr lang="hu-HU" dirty="0" smtClean="0">
                <a:hlinkClick r:id="rId3"/>
              </a:rPr>
              <a:t>http://www.microsoft.com/express/download/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hu-HU" dirty="0" smtClean="0"/>
              <a:t>Köszönöm figyelmüket!</a:t>
            </a:r>
            <a:br>
              <a:rPr lang="hu-HU" dirty="0" smtClean="0"/>
            </a:br>
            <a:r>
              <a:rPr lang="hu-HU" dirty="0" smtClean="0"/>
              <a:t>Kérdések</a:t>
            </a:r>
            <a:r>
              <a:rPr lang="hu-HU" dirty="0" smtClean="0"/>
              <a:t>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505200" y="2209800"/>
            <a:ext cx="2832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hu-H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Miért?</a:t>
            </a:r>
            <a:endParaRPr lang="hu-HU" dirty="0"/>
          </a:p>
        </p:txBody>
      </p:sp>
      <p:pic>
        <p:nvPicPr>
          <p:cNvPr id="12" name="Kép 11" descr="CSharp_ConsoleA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1555300" cy="157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Kép 12" descr="CSharp_ExcelWork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447800"/>
            <a:ext cx="1754698" cy="1475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Kép 13" descr="CSharp_OutlookAdd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524000"/>
            <a:ext cx="1515420" cy="1475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Kép 14" descr="CSharp_WebApplic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3733800"/>
            <a:ext cx="1615120" cy="145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Kép 15" descr="CSharp_WebPartFea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3657600"/>
            <a:ext cx="1515420" cy="1535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Kép 16" descr="CSharp_WindowsGam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1371600"/>
            <a:ext cx="1316023" cy="159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Kép 17" descr="CSharp_WinForm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3800" y="3810000"/>
            <a:ext cx="1196335" cy="1421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Kép 18" descr="CSharp_Word20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3657600"/>
            <a:ext cx="1635059" cy="1435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Kép 19" descr="CSharp_Xbox36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3581400"/>
            <a:ext cx="1475541" cy="145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Kép 20" descr="CSharpWPF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67600" y="1905000"/>
            <a:ext cx="1265688" cy="131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Miért?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megtanulása ingyenes (Express változat)</a:t>
            </a:r>
          </a:p>
          <a:p>
            <a:r>
              <a:rPr lang="hu-HU" dirty="0" smtClean="0"/>
              <a:t>A megszerzett tudást továbbvihetjük munkahelyre és felsőoktatásba is.</a:t>
            </a:r>
          </a:p>
          <a:p>
            <a:r>
              <a:rPr lang="hu-HU" dirty="0" smtClean="0"/>
              <a:t>Munkahelyi kereslet: Állás </a:t>
            </a:r>
            <a:r>
              <a:rPr lang="hu-HU" dirty="0" err="1" smtClean="0"/>
              <a:t>hírdetések</a:t>
            </a:r>
            <a:endParaRPr lang="hu-HU" dirty="0" smtClean="0"/>
          </a:p>
          <a:p>
            <a:r>
              <a:rPr lang="hu-HU" dirty="0" smtClean="0"/>
              <a:t>Egy szintaxis, nagyon sok lehetőség.</a:t>
            </a:r>
          </a:p>
          <a:p>
            <a:r>
              <a:rPr lang="hu-HU" dirty="0" smtClean="0"/>
              <a:t>Támogatás: </a:t>
            </a:r>
            <a:r>
              <a:rPr lang="hu-HU" dirty="0" err="1" smtClean="0"/>
              <a:t>DevPortal</a:t>
            </a:r>
            <a:r>
              <a:rPr lang="hu-HU" dirty="0" smtClean="0"/>
              <a:t>, MSDN fórumok, rengeteg </a:t>
            </a:r>
            <a:r>
              <a:rPr lang="hu-HU" dirty="0" err="1" smtClean="0"/>
              <a:t>blog</a:t>
            </a:r>
            <a:r>
              <a:rPr lang="hu-HU" dirty="0" smtClean="0"/>
              <a:t>, cikk, leírás.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Könyvek...</a:t>
            </a:r>
            <a:endParaRPr lang="hu-HU" dirty="0"/>
          </a:p>
        </p:txBody>
      </p:sp>
      <p:pic>
        <p:nvPicPr>
          <p:cNvPr id="4" name="Tartalom helye 3" descr="Konyv_VisualBas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2857500" cy="4038600"/>
          </a:xfrm>
        </p:spPr>
      </p:pic>
      <p:pic>
        <p:nvPicPr>
          <p:cNvPr id="5" name="Kép 4" descr="Programozas_CSharp_Nyel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28575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web-programozó szakképesítés</a:t>
            </a:r>
            <a:endParaRPr lang="hu-H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>
              <a:buNone/>
            </a:pPr>
            <a:r>
              <a:rPr lang="hu-HU" sz="1800" dirty="0" smtClean="0"/>
              <a:t>Web-programozó (felsőfokú szakképesítés - 2 év)  </a:t>
            </a:r>
          </a:p>
          <a:p>
            <a:r>
              <a:rPr lang="hu-HU" sz="1800" dirty="0" smtClean="0"/>
              <a:t>A tanuló a képzés befejezésekor olyan gyakorlati készségekkel rendelkezik, amelyek alapján képes a különböző típusú webes felületek, honlapok, tervezési feladatainak megoldására, elkészítésére és programozására.</a:t>
            </a:r>
          </a:p>
          <a:p>
            <a:r>
              <a:rPr lang="hu-HU" sz="1800" dirty="0" smtClean="0"/>
              <a:t>A web-programozó munkája során:</a:t>
            </a:r>
          </a:p>
          <a:p>
            <a:pPr lvl="1"/>
            <a:r>
              <a:rPr lang="hu-HU" sz="1800" dirty="0" smtClean="0"/>
              <a:t>elektronikusan tárolt szöveget kiadványszerkesztővel </a:t>
            </a:r>
            <a:r>
              <a:rPr lang="hu-HU" sz="1800" u="sng" dirty="0" smtClean="0"/>
              <a:t>szerkeszt</a:t>
            </a:r>
          </a:p>
          <a:p>
            <a:pPr lvl="1"/>
            <a:r>
              <a:rPr lang="hu-HU" sz="1800" dirty="0" smtClean="0"/>
              <a:t>vektor- és </a:t>
            </a:r>
            <a:r>
              <a:rPr lang="hu-HU" sz="1800" dirty="0" err="1" smtClean="0"/>
              <a:t>rasztergrafikus</a:t>
            </a:r>
            <a:r>
              <a:rPr lang="hu-HU" sz="1800" dirty="0" smtClean="0"/>
              <a:t> </a:t>
            </a:r>
            <a:r>
              <a:rPr lang="hu-HU" sz="1800" u="sng" dirty="0" smtClean="0"/>
              <a:t>képet hoz létre</a:t>
            </a:r>
            <a:r>
              <a:rPr lang="hu-HU" sz="1800" dirty="0" smtClean="0"/>
              <a:t>, valamint szerkeszti azokat,</a:t>
            </a:r>
          </a:p>
          <a:p>
            <a:pPr lvl="1"/>
            <a:r>
              <a:rPr lang="hu-HU" sz="1800" dirty="0" smtClean="0"/>
              <a:t>síkbeli és 3D </a:t>
            </a:r>
            <a:r>
              <a:rPr lang="hu-HU" sz="1800" u="sng" dirty="0" smtClean="0"/>
              <a:t>animációkat készít</a:t>
            </a:r>
            <a:r>
              <a:rPr lang="hu-HU" sz="1800" dirty="0" smtClean="0"/>
              <a:t>,</a:t>
            </a:r>
          </a:p>
          <a:p>
            <a:pPr lvl="1"/>
            <a:r>
              <a:rPr lang="hu-HU" sz="1800" dirty="0" smtClean="0"/>
              <a:t>a forrásanyagokból kliens oldali fejlesztő eszközökkel (mint például a HTML, XML, JavaScript) </a:t>
            </a:r>
            <a:r>
              <a:rPr lang="hu-HU" sz="1800" u="sng" dirty="0" smtClean="0"/>
              <a:t>statikus weboldalakat </a:t>
            </a:r>
            <a:r>
              <a:rPr lang="hu-HU" sz="1800" dirty="0" smtClean="0"/>
              <a:t>fejleszt,</a:t>
            </a:r>
          </a:p>
          <a:p>
            <a:pPr lvl="1"/>
            <a:r>
              <a:rPr lang="hu-HU" sz="1800" dirty="0" smtClean="0"/>
              <a:t>az adatkezeléshez szerver oldali fejlesztő eszközzel (PHP, .NET, Java) </a:t>
            </a:r>
            <a:r>
              <a:rPr lang="hu-HU" sz="1800" u="sng" dirty="0" smtClean="0"/>
              <a:t>dinamikus weboldalakat</a:t>
            </a:r>
            <a:r>
              <a:rPr lang="hu-HU" sz="1800" dirty="0" smtClean="0"/>
              <a:t> fejleszt.</a:t>
            </a:r>
            <a:endParaRPr lang="hu-HU" sz="1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04800" y="5943600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COMPUTER </a:t>
            </a:r>
            <a:r>
              <a:rPr lang="hu-HU" sz="1000" dirty="0" smtClean="0"/>
              <a:t>SCHOOL SZÁMÍTÁSTECHNIKAI SZAKKÖZÉPISKOLA hirdetése az augusztusi Felvételi Információs Szolgálat hírlevelében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A web-programozó szakképesítés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>
              <a:buNone/>
            </a:pPr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Web-programozó (felsőfokú szakképesítés - 2 év)  </a:t>
            </a:r>
          </a:p>
          <a:p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A tanuló a képzés befejezésekor olyan gyakorlati készségekkel rendelkezik, amelyek alapján képes a különböző típusú webes felületek, honlapok, tervezési feladatainak megoldására, elkészítésére és programozására.</a:t>
            </a:r>
          </a:p>
          <a:p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A web-programozó munkája során:</a:t>
            </a:r>
          </a:p>
          <a:p>
            <a:pPr lvl="1"/>
            <a:r>
              <a:rPr lang="hu-HU" sz="1800" dirty="0" smtClean="0"/>
              <a:t>elektronikusan tárolt szöveget kiadványszerkesztővel szerkeszt</a:t>
            </a:r>
          </a:p>
          <a:p>
            <a:pPr lvl="1"/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vektor- és </a:t>
            </a:r>
            <a:r>
              <a:rPr lang="hu-HU" sz="1800" dirty="0" err="1" smtClean="0">
                <a:solidFill>
                  <a:schemeClr val="bg1">
                    <a:lumMod val="85000"/>
                  </a:schemeClr>
                </a:solidFill>
              </a:rPr>
              <a:t>rasztergrafikus</a:t>
            </a:r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 képet hoz létre, valamint szerkeszti azokat,</a:t>
            </a:r>
          </a:p>
          <a:p>
            <a:pPr lvl="1"/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síkbeli és 3D animációkat készít,</a:t>
            </a:r>
          </a:p>
          <a:p>
            <a:pPr lvl="1"/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a forrásanyagokból kliens oldali fejlesztő eszközökkel (mint például a HTML, XML, JavaScript) statikus weboldalakat fejleszt,</a:t>
            </a:r>
          </a:p>
          <a:p>
            <a:pPr lvl="1"/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az adatkezeléshez szerver oldali fejlesztő eszközzel (PHP, .NET, Java) dinamikus weboldalakat fejleszt.</a:t>
            </a:r>
            <a:endParaRPr lang="hu-HU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8600" y="59436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Char char="–"/>
            </a:pPr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Forrás: COMPUTER SCHOOL SZÁMÍTÁSTECHNIKAI SZAKKÖZÉPISKOLA hirdetése az augusztusi Felvételi Információs Szolgálat hírlevelében</a:t>
            </a:r>
          </a:p>
        </p:txBody>
      </p:sp>
      <p:pic>
        <p:nvPicPr>
          <p:cNvPr id="5" name="Kép 4" descr="Word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2667000" cy="2667000"/>
          </a:xfrm>
          <a:prstGeom prst="rect">
            <a:avLst/>
          </a:prstGeom>
        </p:spPr>
      </p:pic>
      <p:pic>
        <p:nvPicPr>
          <p:cNvPr id="7" name="Kép 6" descr="Publisher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581400"/>
            <a:ext cx="2092362" cy="2470150"/>
          </a:xfrm>
          <a:prstGeom prst="rect">
            <a:avLst/>
          </a:prstGeom>
        </p:spPr>
      </p:pic>
      <p:pic>
        <p:nvPicPr>
          <p:cNvPr id="8" name="Kép 7" descr="vista_office_kony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28600"/>
            <a:ext cx="1866900" cy="2638552"/>
          </a:xfrm>
          <a:prstGeom prst="rect">
            <a:avLst/>
          </a:prstGeom>
        </p:spPr>
      </p:pic>
      <p:pic>
        <p:nvPicPr>
          <p:cNvPr id="9" name="Kép 8" descr="windows_office_feladatg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3657600"/>
            <a:ext cx="1676400" cy="236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lvl="1" indent="-285750" algn="l">
              <a:spcBef>
                <a:spcPct val="20000"/>
              </a:spcBef>
              <a:buChar char="–"/>
            </a:pPr>
            <a:r>
              <a:rPr lang="hu-HU" sz="1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 web-programozó szakképesítés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Web-programozó (felsőfokú szakképesítés - 2 év)  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A tanuló a képzés befejezésekor olyan gyakorlati készségekkel rendelkezik, amelyek alapján képes a különböző típusú webes felületek, honlapok, tervezési feladatainak megoldására, elkészítésére és programozására.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A web-programozó munkája során: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elektronikusan tárolt szöveget kiadványszerkesztővel szerkeszt</a:t>
            </a:r>
          </a:p>
          <a:p>
            <a:pPr lvl="1"/>
            <a:r>
              <a:rPr lang="hu-HU" sz="1800" dirty="0" smtClean="0"/>
              <a:t>vektor- és </a:t>
            </a:r>
            <a:r>
              <a:rPr lang="hu-HU" sz="1800" dirty="0" err="1" smtClean="0"/>
              <a:t>rasztergrafikus</a:t>
            </a:r>
            <a:r>
              <a:rPr lang="hu-HU" sz="1800" dirty="0" smtClean="0"/>
              <a:t> képet hoz létre, valamint szerkeszti azokat,</a:t>
            </a:r>
          </a:p>
          <a:p>
            <a:pPr lvl="1"/>
            <a:r>
              <a:rPr lang="hu-HU" sz="1800" dirty="0"/>
              <a:t>síkbeli és 3D animációkat készít,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a forrásanyagokból kliens oldali fejlesztő eszközökkel (mint például a HTML, XML, JavaScript) statikus weboldalakat fejleszt,</a:t>
            </a:r>
          </a:p>
          <a:p>
            <a:pPr lvl="1"/>
            <a:r>
              <a:rPr lang="hu-HU" sz="1800" dirty="0">
                <a:solidFill>
                  <a:schemeClr val="bg1">
                    <a:lumMod val="85000"/>
                  </a:schemeClr>
                </a:solidFill>
              </a:rPr>
              <a:t>az adatkezeléshez szerver oldali fejlesztő eszközzel (PHP, .NET, Java) dinamikus weboldalakat fejleszt.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04800" y="5943600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COMPUTER </a:t>
            </a:r>
            <a:r>
              <a:rPr lang="hu-HU" sz="1000" dirty="0" smtClean="0"/>
              <a:t>SCHOOL SZÁMÍTÁSTECHNIKAI SZAKKÖZÉPISKOLA hirdetése az augusztusi Felvételi Információs Szolgálat hírlevelében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983</Words>
  <Application>Microsoft Office PowerPoint</Application>
  <PresentationFormat>Diavetítés a képernyőre (4:3 oldalarány)</PresentationFormat>
  <Paragraphs>138</Paragraphs>
  <Slides>29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Alapértelmezett terv</vt:lpstr>
      <vt:lpstr>1_Alapértelmezett terv</vt:lpstr>
      <vt:lpstr>2_Alapértelmezett terv</vt:lpstr>
      <vt:lpstr>1. dia</vt:lpstr>
      <vt:lpstr>Egyből a közepébe…</vt:lpstr>
      <vt:lpstr>3. dia</vt:lpstr>
      <vt:lpstr>Miért?</vt:lpstr>
      <vt:lpstr>Miért? 2.</vt:lpstr>
      <vt:lpstr>Könyvek...</vt:lpstr>
      <vt:lpstr>A web-programozó szakképesítés</vt:lpstr>
      <vt:lpstr>A web-programozó szakképesítés</vt:lpstr>
      <vt:lpstr>A web-programozó szakképesítés</vt:lpstr>
      <vt:lpstr>10. dia</vt:lpstr>
      <vt:lpstr>A web-programozó szakképesítés</vt:lpstr>
      <vt:lpstr>SharePoint Designer vs Expression Web</vt:lpstr>
      <vt:lpstr>SharePoint Designer vs. Expression Web</vt:lpstr>
      <vt:lpstr>„.. a forrásanyagokból kliens oldali fejlesztő eszközökkel (mint például a HTML, XML, JavaScript) statikus weboldalakat fejleszt …”</vt:lpstr>
      <vt:lpstr>„..az adatkezeléshez szerver oldali fejlesztő eszközzel (PHP, .NET(?), Java) dinamikus weboldalakat fejleszt.. „</vt:lpstr>
      <vt:lpstr>16. dia</vt:lpstr>
      <vt:lpstr>17. dia</vt:lpstr>
      <vt:lpstr>CSS ellenőrző eszköz</vt:lpstr>
      <vt:lpstr>Compatibility checker</vt:lpstr>
      <vt:lpstr>20. dia</vt:lpstr>
      <vt:lpstr>21. dia</vt:lpstr>
      <vt:lpstr>Accessibility Checker &amp; Hyperlinks</vt:lpstr>
      <vt:lpstr>Ezeken kívül: Site Summary</vt:lpstr>
      <vt:lpstr>Oldalak feltöltése (Publikálás)</vt:lpstr>
      <vt:lpstr>25. dia</vt:lpstr>
      <vt:lpstr>Link a dia végén </vt:lpstr>
      <vt:lpstr>Szerver oldali fejlesztőeszközök</vt:lpstr>
      <vt:lpstr>Linkek</vt:lpstr>
      <vt:lpstr>Köszönöm figyelmüket! Kérdések?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GJozsi</dc:creator>
  <cp:lastModifiedBy>GJozsi</cp:lastModifiedBy>
  <cp:revision>15</cp:revision>
  <cp:lastPrinted>1601-01-01T00:00:00Z</cp:lastPrinted>
  <dcterms:created xsi:type="dcterms:W3CDTF">1601-01-01T00:00:00Z</dcterms:created>
  <dcterms:modified xsi:type="dcterms:W3CDTF">2009-08-18T07:27:23Z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