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37"/>
  </p:notesMasterIdLst>
  <p:handoutMasterIdLst>
    <p:handoutMasterId r:id="rId38"/>
  </p:handoutMasterIdLst>
  <p:sldIdLst>
    <p:sldId id="256" r:id="rId2"/>
    <p:sldId id="262" r:id="rId3"/>
    <p:sldId id="264" r:id="rId4"/>
    <p:sldId id="265" r:id="rId5"/>
    <p:sldId id="267" r:id="rId6"/>
    <p:sldId id="258" r:id="rId7"/>
    <p:sldId id="271" r:id="rId8"/>
    <p:sldId id="268" r:id="rId9"/>
    <p:sldId id="269" r:id="rId10"/>
    <p:sldId id="296" r:id="rId11"/>
    <p:sldId id="297" r:id="rId12"/>
    <p:sldId id="298" r:id="rId13"/>
    <p:sldId id="272" r:id="rId14"/>
    <p:sldId id="259" r:id="rId15"/>
    <p:sldId id="284" r:id="rId16"/>
    <p:sldId id="273" r:id="rId17"/>
    <p:sldId id="282" r:id="rId18"/>
    <p:sldId id="260" r:id="rId19"/>
    <p:sldId id="261" r:id="rId20"/>
    <p:sldId id="281" r:id="rId21"/>
    <p:sldId id="274" r:id="rId22"/>
    <p:sldId id="283" r:id="rId23"/>
    <p:sldId id="285" r:id="rId24"/>
    <p:sldId id="286" r:id="rId25"/>
    <p:sldId id="287" r:id="rId26"/>
    <p:sldId id="288" r:id="rId27"/>
    <p:sldId id="289" r:id="rId28"/>
    <p:sldId id="290" r:id="rId29"/>
    <p:sldId id="291" r:id="rId30"/>
    <p:sldId id="292" r:id="rId31"/>
    <p:sldId id="299" r:id="rId32"/>
    <p:sldId id="293" r:id="rId33"/>
    <p:sldId id="294" r:id="rId34"/>
    <p:sldId id="295" r:id="rId35"/>
    <p:sldId id="300" r:id="rId36"/>
  </p:sldIdLst>
  <p:sldSz cx="9144000" cy="6858000" type="screen4x3"/>
  <p:notesSz cx="6858000" cy="9144000"/>
  <p:custDataLst>
    <p:tags r:id="rId39"/>
  </p:custDataLst>
  <p:defaultTextStyle>
    <a:defPPr>
      <a:defRPr lang="en-US"/>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srgbClr val="FF0000"/>
    </p:penClr>
  </p:showPr>
  <p:clrMru>
    <a:srgbClr val="F77938"/>
    <a:srgbClr val="F6AE1E"/>
    <a:srgbClr val="FFFFFF"/>
    <a:srgbClr val="FF0066"/>
    <a:srgbClr val="000000"/>
    <a:srgbClr val="F3AF35"/>
    <a:srgbClr val="9C42E6"/>
    <a:srgbClr val="D194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55" autoAdjust="0"/>
    <p:restoredTop sz="65700" autoAdjust="0"/>
  </p:normalViewPr>
  <p:slideViewPr>
    <p:cSldViewPr>
      <p:cViewPr varScale="1">
        <p:scale>
          <a:sx n="45" d="100"/>
          <a:sy n="45" d="100"/>
        </p:scale>
        <p:origin x="-852" y="-108"/>
      </p:cViewPr>
      <p:guideLst>
        <p:guide orient="horz" pos="144"/>
        <p:guide orient="horz" pos="895"/>
        <p:guide orient="horz" pos="1484"/>
        <p:guide orient="horz" pos="1200"/>
        <p:guide orient="horz" pos="2736"/>
        <p:guide orient="horz" pos="4319"/>
        <p:guide pos="2880"/>
        <p:guide pos="240"/>
        <p:guide pos="460"/>
        <p:guide pos="5520"/>
        <p:guide pos="863"/>
        <p:guide pos="52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244" y="-103"/>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C8A8E937-E09B-458F-8153-EAB1D21F2413}" type="datetimeFigureOut">
              <a:rPr lang="en-US"/>
              <a:pPr>
                <a:defRPr/>
              </a:pPr>
              <a:t>1/14/2008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mn-lt"/>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39125D12-7A5D-4B71-A598-48DEC38A0D90}" type="slidenum">
              <a:rPr lang="en-US"/>
              <a:pPr>
                <a:defRPr/>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424AA6F2-7A3D-4C25-A888-C34ECBACE20E}" type="datetimeFigureOut">
              <a:rPr lang="en-US"/>
              <a:pPr>
                <a:defRPr/>
              </a:pPr>
              <a:t>1/14/2008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Segoe" pitchFamily="34" charset="0"/>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AD5870B2-16E8-4393-ACC5-C7E53BCF271B}" type="slidenum">
              <a:rPr lang="en-US"/>
              <a:pPr>
                <a:defRPr/>
              </a:pPr>
              <a:t>‹Nº›</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2pPr>
    <a:lvl3pPr marL="327025" indent="-11430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3pPr>
    <a:lvl4pPr marL="482600" indent="-14605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4pPr>
    <a:lvl5pPr marL="614363" indent="-11430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pPr eaLnBrk="1" hangingPunct="1"/>
            <a:r>
              <a:rPr lang="en-US" dirty="0"/>
              <a:t>© 2005 Microsoft Corporation. All rights reserved.</a:t>
            </a:r>
          </a:p>
          <a:p>
            <a:r>
              <a:rPr lang="en-US" dirty="0"/>
              <a:t>This presentation is for informational purposes only. Microsoft makes no warranties, express or implied, in this summary.</a:t>
            </a:r>
            <a:endParaRPr lang="en-US" sz="1200" dirty="0"/>
          </a:p>
        </p:txBody>
      </p:sp>
      <p:sp>
        <p:nvSpPr>
          <p:cNvPr id="7" name="Rectangle 7"/>
          <p:cNvSpPr>
            <a:spLocks noGrp="1" noChangeArrowheads="1"/>
          </p:cNvSpPr>
          <p:nvPr>
            <p:ph type="sldNum" sz="quarter" idx="5"/>
          </p:nvPr>
        </p:nvSpPr>
        <p:spPr>
          <a:ln/>
        </p:spPr>
        <p:txBody>
          <a:bodyPr/>
          <a:lstStyle/>
          <a:p>
            <a:fld id="{93BD1E21-42D1-4686-82FE-CD2AFADF3D1D}" type="slidenum">
              <a:rPr lang="en-US"/>
              <a:pPr/>
              <a:t>2</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3"/>
          <p:cNvSpPr>
            <a:spLocks noGrp="1" noChangeArrowheads="1"/>
          </p:cNvSpPr>
          <p:nvPr>
            <p:ph type="sldNum" sz="quarter" idx="5"/>
          </p:nvPr>
        </p:nvSpPr>
        <p:spPr>
          <a:noFill/>
        </p:spPr>
        <p:txBody>
          <a:bodyPr/>
          <a:lstStyle/>
          <a:p>
            <a:fld id="{A5A45957-9740-423B-8A54-1EFB80D61084}" type="slidenum">
              <a:rPr lang="en-US" smtClean="0"/>
              <a:pPr/>
              <a:t>11</a:t>
            </a:fld>
            <a:endParaRPr lang="en-US" smtClean="0"/>
          </a:p>
        </p:txBody>
      </p:sp>
      <p:sp>
        <p:nvSpPr>
          <p:cNvPr id="154626" name="Rectangle 2"/>
          <p:cNvSpPr>
            <a:spLocks noGrp="1" noRot="1" noChangeAspect="1" noChangeArrowheads="1" noTextEdit="1"/>
          </p:cNvSpPr>
          <p:nvPr>
            <p:ph type="sldImg"/>
          </p:nvPr>
        </p:nvSpPr>
        <p:spPr>
          <a:ln/>
        </p:spPr>
      </p:sp>
      <p:sp>
        <p:nvSpPr>
          <p:cNvPr id="4" name="3 Marcador de notas"/>
          <p:cNvSpPr>
            <a:spLocks noGrp="1"/>
          </p:cNvSpPr>
          <p:nvPr>
            <p:ph type="body" idx="1"/>
          </p:nvPr>
        </p:nvSpPr>
        <p:spPr/>
        <p:txBody>
          <a:bodyPr>
            <a:normAutofit/>
          </a:bodyPr>
          <a:lstStyle/>
          <a:p>
            <a:endParaRPr lang="es-E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13"/>
          <p:cNvSpPr>
            <a:spLocks noGrp="1" noChangeArrowheads="1"/>
          </p:cNvSpPr>
          <p:nvPr>
            <p:ph type="sldNum" sz="quarter" idx="5"/>
          </p:nvPr>
        </p:nvSpPr>
        <p:spPr>
          <a:noFill/>
        </p:spPr>
        <p:txBody>
          <a:bodyPr/>
          <a:lstStyle/>
          <a:p>
            <a:fld id="{FDFD0D71-3A2D-4883-BE46-9ADEC8DD7696}" type="slidenum">
              <a:rPr lang="en-US" smtClean="0"/>
              <a:pPr/>
              <a:t>12</a:t>
            </a:fld>
            <a:endParaRPr lang="en-US" smtClean="0"/>
          </a:p>
        </p:txBody>
      </p:sp>
      <p:sp>
        <p:nvSpPr>
          <p:cNvPr id="158722" name="Rectangle 2"/>
          <p:cNvSpPr>
            <a:spLocks noGrp="1" noRot="1" noChangeAspect="1" noChangeArrowheads="1" noTextEdit="1"/>
          </p:cNvSpPr>
          <p:nvPr>
            <p:ph type="sldImg"/>
          </p:nvPr>
        </p:nvSpPr>
        <p:spPr>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3"/>
          <p:cNvSpPr>
            <a:spLocks noGrp="1" noChangeArrowheads="1"/>
          </p:cNvSpPr>
          <p:nvPr>
            <p:ph type="sldNum" sz="quarter" idx="5"/>
          </p:nvPr>
        </p:nvSpPr>
        <p:spPr>
          <a:noFill/>
        </p:spPr>
        <p:txBody>
          <a:bodyPr/>
          <a:lstStyle/>
          <a:p>
            <a:fld id="{56AA8B87-876E-47BC-8C92-E6E1F8BF3412}" type="slidenum">
              <a:rPr lang="en-US" smtClean="0"/>
              <a:pPr/>
              <a:t>14</a:t>
            </a:fld>
            <a:endParaRPr lang="en-US" smtClean="0"/>
          </a:p>
        </p:txBody>
      </p:sp>
      <p:sp>
        <p:nvSpPr>
          <p:cNvPr id="67587" name="Rectangle 2"/>
          <p:cNvSpPr>
            <a:spLocks noGrp="1" noRot="1" noChangeAspect="1" noChangeArrowheads="1" noTextEdit="1"/>
          </p:cNvSpPr>
          <p:nvPr>
            <p:ph type="sldImg"/>
          </p:nvPr>
        </p:nvSpPr>
        <p:spPr>
          <a:ln/>
        </p:spPr>
      </p:sp>
      <p:sp>
        <p:nvSpPr>
          <p:cNvPr id="4" name="3 Marcador de notas"/>
          <p:cNvSpPr>
            <a:spLocks noGrp="1"/>
          </p:cNvSpPr>
          <p:nvPr>
            <p:ph type="body" idx="1"/>
          </p:nvPr>
        </p:nvSpPr>
        <p:spPr/>
        <p:txBody>
          <a:bodyPr>
            <a:normAutofit/>
          </a:bodyPr>
          <a:lstStyle/>
          <a:p>
            <a:endParaRPr lang="es-E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Rectangle 13"/>
          <p:cNvSpPr>
            <a:spLocks noGrp="1" noChangeArrowheads="1"/>
          </p:cNvSpPr>
          <p:nvPr>
            <p:ph type="sldNum" sz="quarter" idx="5"/>
          </p:nvPr>
        </p:nvSpPr>
        <p:spPr>
          <a:noFill/>
        </p:spPr>
        <p:txBody>
          <a:bodyPr/>
          <a:lstStyle/>
          <a:p>
            <a:fld id="{E29C67A1-4754-42AC-854A-8C450A2D89AF}" type="slidenum">
              <a:rPr lang="en-US" smtClean="0"/>
              <a:pPr/>
              <a:t>15</a:t>
            </a:fld>
            <a:endParaRPr lang="en-US" smtClean="0"/>
          </a:p>
        </p:txBody>
      </p:sp>
      <p:sp>
        <p:nvSpPr>
          <p:cNvPr id="181250" name="Rectangle 2"/>
          <p:cNvSpPr>
            <a:spLocks noGrp="1" noRot="1" noChangeAspect="1" noChangeArrowheads="1" noTextEdit="1"/>
          </p:cNvSpPr>
          <p:nvPr>
            <p:ph type="sldImg"/>
          </p:nvPr>
        </p:nvSpPr>
        <p:spPr>
          <a:ln/>
        </p:spPr>
      </p:sp>
      <p:sp>
        <p:nvSpPr>
          <p:cNvPr id="4" name="3 Marcador de notas"/>
          <p:cNvSpPr>
            <a:spLocks noGrp="1"/>
          </p:cNvSpPr>
          <p:nvPr>
            <p:ph type="body" idx="1"/>
          </p:nvPr>
        </p:nvSpPr>
        <p:spPr/>
        <p:txBody>
          <a:bodyPr>
            <a:normAutofit/>
          </a:bodyPr>
          <a:lstStyle/>
          <a:p>
            <a:endParaRPr lang="es-E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smtClean="0"/>
          </a:p>
          <a:p>
            <a:endParaRPr lang="es-ES" dirty="0" smtClean="0"/>
          </a:p>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3"/>
          <p:cNvSpPr>
            <a:spLocks noGrp="1" noChangeArrowheads="1"/>
          </p:cNvSpPr>
          <p:nvPr>
            <p:ph type="sldNum" sz="quarter" idx="5"/>
          </p:nvPr>
        </p:nvSpPr>
        <p:spPr>
          <a:noFill/>
        </p:spPr>
        <p:txBody>
          <a:bodyPr/>
          <a:lstStyle/>
          <a:p>
            <a:fld id="{B67EB6B2-45AC-4FF5-9435-D669140D6BF2}" type="slidenum">
              <a:rPr lang="en-US" smtClean="0"/>
              <a:pPr/>
              <a:t>18</a:t>
            </a:fld>
            <a:endParaRPr lang="en-US" smtClean="0"/>
          </a:p>
        </p:txBody>
      </p:sp>
      <p:sp>
        <p:nvSpPr>
          <p:cNvPr id="68611" name="Rectangle 2"/>
          <p:cNvSpPr>
            <a:spLocks noGrp="1" noRot="1" noChangeAspect="1" noChangeArrowheads="1" noTextEdit="1"/>
          </p:cNvSpPr>
          <p:nvPr>
            <p:ph type="sldImg"/>
          </p:nvPr>
        </p:nvSpPr>
        <p:spPr>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3"/>
          <p:cNvSpPr>
            <a:spLocks noGrp="1" noChangeArrowheads="1"/>
          </p:cNvSpPr>
          <p:nvPr>
            <p:ph type="sldNum" sz="quarter" idx="5"/>
          </p:nvPr>
        </p:nvSpPr>
        <p:spPr>
          <a:noFill/>
        </p:spPr>
        <p:txBody>
          <a:bodyPr/>
          <a:lstStyle/>
          <a:p>
            <a:fld id="{6C2F84E8-5E95-454A-95B0-80C7236C6D3E}" type="slidenum">
              <a:rPr lang="en-US" smtClean="0"/>
              <a:pPr/>
              <a:t>19</a:t>
            </a:fld>
            <a:endParaRPr lang="en-US" smtClean="0"/>
          </a:p>
        </p:txBody>
      </p:sp>
      <p:sp>
        <p:nvSpPr>
          <p:cNvPr id="69635" name="Rectangle 2"/>
          <p:cNvSpPr>
            <a:spLocks noGrp="1" noRot="1" noChangeAspect="1" noChangeArrowheads="1" noTextEdit="1"/>
          </p:cNvSpPr>
          <p:nvPr>
            <p:ph type="sldImg"/>
          </p:nvPr>
        </p:nvSpPr>
        <p:spPr>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13"/>
          <p:cNvSpPr>
            <a:spLocks noGrp="1" noChangeArrowheads="1"/>
          </p:cNvSpPr>
          <p:nvPr>
            <p:ph type="sldNum" sz="quarter" idx="5"/>
          </p:nvPr>
        </p:nvSpPr>
        <p:spPr>
          <a:noFill/>
        </p:spPr>
        <p:txBody>
          <a:bodyPr/>
          <a:lstStyle/>
          <a:p>
            <a:fld id="{60207B10-D078-4853-A000-0455BF16DE69}" type="slidenum">
              <a:rPr lang="en-US" smtClean="0"/>
              <a:pPr/>
              <a:t>20</a:t>
            </a:fld>
            <a:endParaRPr lang="en-US" smtClean="0"/>
          </a:p>
        </p:txBody>
      </p:sp>
      <p:sp>
        <p:nvSpPr>
          <p:cNvPr id="168962" name="Rectangle 2"/>
          <p:cNvSpPr>
            <a:spLocks noGrp="1" noRot="1" noChangeAspect="1" noChangeArrowheads="1" noTextEdit="1"/>
          </p:cNvSpPr>
          <p:nvPr>
            <p:ph type="sldImg"/>
          </p:nvPr>
        </p:nvSpPr>
        <p:spPr>
          <a:ln/>
        </p:spPr>
      </p:sp>
      <p:sp>
        <p:nvSpPr>
          <p:cNvPr id="4" name="3 Marcador de notas"/>
          <p:cNvSpPr>
            <a:spLocks noGrp="1"/>
          </p:cNvSpPr>
          <p:nvPr>
            <p:ph type="body" idx="1"/>
          </p:nvPr>
        </p:nvSpPr>
        <p:spPr/>
        <p:txBody>
          <a:bodyPr>
            <a:normAutofit/>
          </a:bodyPr>
          <a:lstStyle/>
          <a:p>
            <a:endParaRPr lang="es-E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13"/>
          <p:cNvSpPr>
            <a:spLocks noGrp="1" noChangeArrowheads="1"/>
          </p:cNvSpPr>
          <p:nvPr>
            <p:ph type="sldNum" sz="quarter" idx="5"/>
          </p:nvPr>
        </p:nvSpPr>
        <p:spPr>
          <a:noFill/>
        </p:spPr>
        <p:txBody>
          <a:bodyPr/>
          <a:lstStyle/>
          <a:p>
            <a:fld id="{B8A97961-673D-4FD2-B7B9-BE0AE0AAD0D4}" type="slidenum">
              <a:rPr lang="en-US" smtClean="0"/>
              <a:pPr/>
              <a:t>22</a:t>
            </a:fld>
            <a:endParaRPr lang="en-US" smtClean="0"/>
          </a:p>
        </p:txBody>
      </p:sp>
      <p:sp>
        <p:nvSpPr>
          <p:cNvPr id="171010" name="Rectangle 2"/>
          <p:cNvSpPr>
            <a:spLocks noGrp="1" noRot="1" noChangeAspect="1" noChangeArrowheads="1" noTextEdit="1"/>
          </p:cNvSpPr>
          <p:nvPr>
            <p:ph type="sldImg"/>
          </p:nvPr>
        </p:nvSpPr>
        <p:spPr>
          <a:ln/>
        </p:spPr>
      </p:sp>
      <p:sp>
        <p:nvSpPr>
          <p:cNvPr id="4" name="3 Marcador de notas"/>
          <p:cNvSpPr>
            <a:spLocks noGrp="1"/>
          </p:cNvSpPr>
          <p:nvPr>
            <p:ph type="body" idx="1"/>
          </p:nvPr>
        </p:nvSpPr>
        <p:spPr/>
        <p:txBody>
          <a:bodyPr>
            <a:normAutofit/>
          </a:bodyPr>
          <a:lstStyle/>
          <a:p>
            <a:endParaRPr lang="es-E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2813" rtl="0" eaLnBrk="0" fontAlgn="base" latinLnBrk="0" hangingPunct="0">
              <a:lnSpc>
                <a:spcPct val="90000"/>
              </a:lnSpc>
              <a:spcBef>
                <a:spcPct val="30000"/>
              </a:spcBef>
              <a:spcAft>
                <a:spcPts val="338"/>
              </a:spcAft>
              <a:buClrTx/>
              <a:buSzTx/>
              <a:buFontTx/>
              <a:buNone/>
              <a:tabLst/>
              <a:defRPr/>
            </a:pPr>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pPr eaLnBrk="1" hangingPunct="1"/>
            <a:r>
              <a:rPr lang="en-US" dirty="0"/>
              <a:t>© 2005 Microsoft Corporation. All rights reserved.</a:t>
            </a:r>
          </a:p>
          <a:p>
            <a:r>
              <a:rPr lang="en-US" dirty="0"/>
              <a:t>This presentation is for informational purposes only. Microsoft makes no warranties, express or implied, in this summary.</a:t>
            </a:r>
            <a:endParaRPr lang="en-US" sz="1200" dirty="0"/>
          </a:p>
        </p:txBody>
      </p:sp>
      <p:sp>
        <p:nvSpPr>
          <p:cNvPr id="7" name="Rectangle 7"/>
          <p:cNvSpPr>
            <a:spLocks noGrp="1" noChangeArrowheads="1"/>
          </p:cNvSpPr>
          <p:nvPr>
            <p:ph type="sldNum" sz="quarter" idx="5"/>
          </p:nvPr>
        </p:nvSpPr>
        <p:spPr>
          <a:ln/>
        </p:spPr>
        <p:txBody>
          <a:bodyPr/>
          <a:lstStyle/>
          <a:p>
            <a:fld id="{2427DC70-068F-4909-A1CB-E24AD1D5DDFE}" type="slidenum">
              <a:rPr lang="en-US"/>
              <a:pPr/>
              <a:t>4</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3C9E022-73EB-4F9F-83D1-0E34603F82F0}" type="slidenum">
              <a:rPr lang="en-US" smtClean="0"/>
              <a:pPr>
                <a:defRPr/>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35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pPr eaLnBrk="1" hangingPunct="1"/>
            <a:r>
              <a:rPr lang="en-US" dirty="0"/>
              <a:t>© 2005 Microsoft Corporation. All rights reserved.</a:t>
            </a:r>
          </a:p>
          <a:p>
            <a:r>
              <a:rPr lang="en-US" dirty="0"/>
              <a:t>This presentation is for informational purposes only. Microsoft makes no warranties, express or implied, in this summary.</a:t>
            </a:r>
            <a:endParaRPr lang="en-US" sz="1200" dirty="0"/>
          </a:p>
        </p:txBody>
      </p:sp>
      <p:sp>
        <p:nvSpPr>
          <p:cNvPr id="7" name="Rectangle 7"/>
          <p:cNvSpPr>
            <a:spLocks noGrp="1" noChangeArrowheads="1"/>
          </p:cNvSpPr>
          <p:nvPr>
            <p:ph type="sldNum" sz="quarter" idx="5"/>
          </p:nvPr>
        </p:nvSpPr>
        <p:spPr>
          <a:ln/>
        </p:spPr>
        <p:txBody>
          <a:bodyPr/>
          <a:lstStyle/>
          <a:p>
            <a:fld id="{2427DC70-068F-4909-A1CB-E24AD1D5DDFE}" type="slidenum">
              <a:rPr lang="en-US"/>
              <a:pPr/>
              <a:t>5</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p:cNvSpPr>
            <a:spLocks noGrp="1" noChangeArrowheads="1"/>
          </p:cNvSpPr>
          <p:nvPr>
            <p:ph type="ftr" sz="quarter" idx="4"/>
          </p:nvPr>
        </p:nvSpPr>
        <p:spPr>
          <a:noFill/>
        </p:spPr>
        <p:txBody>
          <a:bodyPr/>
          <a:lstStyle/>
          <a:p>
            <a:r>
              <a:rPr lang="en-GB" smtClean="0"/>
              <a:t>INF210</a:t>
            </a:r>
          </a:p>
        </p:txBody>
      </p:sp>
      <p:sp>
        <p:nvSpPr>
          <p:cNvPr id="66563" name="Rectangle 7"/>
          <p:cNvSpPr>
            <a:spLocks noGrp="1" noChangeArrowheads="1"/>
          </p:cNvSpPr>
          <p:nvPr>
            <p:ph type="sldNum" sz="quarter" idx="5"/>
          </p:nvPr>
        </p:nvSpPr>
        <p:spPr>
          <a:noFill/>
        </p:spPr>
        <p:txBody>
          <a:bodyPr/>
          <a:lstStyle/>
          <a:p>
            <a:fld id="{80BAD721-C549-41AB-91D2-63D6A405AD98}" type="slidenum">
              <a:rPr lang="en-US" smtClean="0"/>
              <a:pPr/>
              <a:t>6</a:t>
            </a:fld>
            <a:endParaRPr lang="en-US" smtClean="0"/>
          </a:p>
        </p:txBody>
      </p:sp>
      <p:sp>
        <p:nvSpPr>
          <p:cNvPr id="4" name="3 Marcador de notas"/>
          <p:cNvSpPr>
            <a:spLocks noGrp="1"/>
          </p:cNvSpPr>
          <p:nvPr>
            <p:ph type="body" idx="1"/>
          </p:nvPr>
        </p:nvSpPr>
        <p:spPr/>
        <p:txBody>
          <a:bodyPr>
            <a:normAutofit/>
          </a:bodyPr>
          <a:lstStyle/>
          <a:p>
            <a:pPr>
              <a:lnSpc>
                <a:spcPct val="90000"/>
              </a:lnSpc>
            </a:pPr>
            <a:endParaRPr lang="es-E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pPr eaLnBrk="1" hangingPunct="1"/>
            <a:r>
              <a:rPr lang="en-US" dirty="0"/>
              <a:t>© 2005 Microsoft Corporation. All rights reserved.</a:t>
            </a:r>
          </a:p>
          <a:p>
            <a:r>
              <a:rPr lang="en-US" dirty="0"/>
              <a:t>This presentation is for informational purposes only. Microsoft makes no warranties, express or implied, in this summary.</a:t>
            </a:r>
            <a:endParaRPr lang="en-US" sz="1200" dirty="0"/>
          </a:p>
        </p:txBody>
      </p:sp>
      <p:sp>
        <p:nvSpPr>
          <p:cNvPr id="7" name="Rectangle 7"/>
          <p:cNvSpPr>
            <a:spLocks noGrp="1" noChangeArrowheads="1"/>
          </p:cNvSpPr>
          <p:nvPr>
            <p:ph type="sldNum" sz="quarter" idx="5"/>
          </p:nvPr>
        </p:nvSpPr>
        <p:spPr>
          <a:ln/>
        </p:spPr>
        <p:txBody>
          <a:bodyPr/>
          <a:lstStyle/>
          <a:p>
            <a:fld id="{2427DC70-068F-4909-A1CB-E24AD1D5DDFE}" type="slidenum">
              <a:rPr lang="en-US"/>
              <a:pPr/>
              <a:t>8</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pPr eaLnBrk="1" hangingPunct="1"/>
            <a:r>
              <a:rPr lang="en-US" dirty="0"/>
              <a:t>© 2005 Microsoft Corporation. All rights reserved.</a:t>
            </a:r>
          </a:p>
          <a:p>
            <a:r>
              <a:rPr lang="en-US" dirty="0"/>
              <a:t>This presentation is for informational purposes only. Microsoft makes no warranties, express or implied, in this summary.</a:t>
            </a:r>
            <a:endParaRPr lang="en-US" sz="1200" dirty="0"/>
          </a:p>
        </p:txBody>
      </p:sp>
      <p:sp>
        <p:nvSpPr>
          <p:cNvPr id="7" name="Rectangle 7"/>
          <p:cNvSpPr>
            <a:spLocks noGrp="1" noChangeArrowheads="1"/>
          </p:cNvSpPr>
          <p:nvPr>
            <p:ph type="sldNum" sz="quarter" idx="5"/>
          </p:nvPr>
        </p:nvSpPr>
        <p:spPr>
          <a:ln/>
        </p:spPr>
        <p:txBody>
          <a:bodyPr/>
          <a:lstStyle/>
          <a:p>
            <a:fld id="{2427DC70-068F-4909-A1CB-E24AD1D5DDFE}" type="slidenum">
              <a:rPr lang="en-US"/>
              <a:pPr/>
              <a:t>9</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3"/>
          <p:cNvSpPr>
            <a:spLocks noGrp="1" noChangeArrowheads="1"/>
          </p:cNvSpPr>
          <p:nvPr>
            <p:ph type="sldNum" sz="quarter" idx="5"/>
          </p:nvPr>
        </p:nvSpPr>
        <p:spPr>
          <a:noFill/>
        </p:spPr>
        <p:txBody>
          <a:bodyPr/>
          <a:lstStyle/>
          <a:p>
            <a:fld id="{137CCE4A-541B-467A-ADF9-4862ADF970CA}" type="slidenum">
              <a:rPr lang="en-US" smtClean="0"/>
              <a:pPr/>
              <a:t>10</a:t>
            </a:fld>
            <a:endParaRPr lang="en-US" smtClean="0"/>
          </a:p>
        </p:txBody>
      </p:sp>
      <p:sp>
        <p:nvSpPr>
          <p:cNvPr id="152578" name="Rectangle 2"/>
          <p:cNvSpPr>
            <a:spLocks noGrp="1" noRot="1" noChangeAspect="1" noChangeArrowheads="1" noTextEdit="1"/>
          </p:cNvSpPr>
          <p:nvPr>
            <p:ph type="sldImg"/>
          </p:nvPr>
        </p:nvSpPr>
        <p:spPr>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000240"/>
            <a:ext cx="7681913" cy="1523495"/>
          </a:xfrm>
        </p:spPr>
        <p:txBody>
          <a:bodyPr>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pic>
        <p:nvPicPr>
          <p:cNvPr id="8" name="Picture 5" descr="Windows Server Longhorn h logo.png"/>
          <p:cNvPicPr>
            <a:picLocks noChangeAspect="1"/>
          </p:cNvPicPr>
          <p:nvPr userDrawn="1"/>
        </p:nvPicPr>
        <p:blipFill>
          <a:blip r:embed="rId2"/>
          <a:srcRect/>
          <a:stretch>
            <a:fillRect/>
          </a:stretch>
        </p:blipFill>
        <p:spPr bwMode="auto">
          <a:xfrm>
            <a:off x="1214414" y="714356"/>
            <a:ext cx="6579100" cy="1000132"/>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6" name="Picture 5" descr="Windows Server Longhorn h logo.png"/>
          <p:cNvPicPr>
            <a:picLocks noChangeAspect="1"/>
          </p:cNvPicPr>
          <p:nvPr userDrawn="1"/>
        </p:nvPicPr>
        <p:blipFill>
          <a:blip r:embed="rId2"/>
          <a:srcRect/>
          <a:stretch>
            <a:fillRect/>
          </a:stretch>
        </p:blipFill>
        <p:spPr bwMode="auto">
          <a:xfrm>
            <a:off x="16176" y="6286520"/>
            <a:ext cx="3770006" cy="571480"/>
          </a:xfrm>
          <a:prstGeom prst="rect">
            <a:avLst/>
          </a:prstGeom>
          <a:noFill/>
          <a:ln w="9525">
            <a:noFill/>
            <a:miter lim="800000"/>
            <a:headEnd/>
            <a:tailEnd/>
          </a:ln>
        </p:spPr>
      </p:pic>
      <p:sp>
        <p:nvSpPr>
          <p:cNvPr id="10" name="Title 1"/>
          <p:cNvSpPr txBox="1">
            <a:spLocks/>
          </p:cNvSpPr>
          <p:nvPr userDrawn="1"/>
        </p:nvSpPr>
        <p:spPr>
          <a:xfrm>
            <a:off x="500034" y="357166"/>
            <a:ext cx="7358114" cy="1928826"/>
          </a:xfrm>
          <a:prstGeom prst="rect">
            <a:avLst/>
          </a:prstGeom>
        </p:spPr>
        <p:txBody>
          <a:bodyPr vert="horz" wrap="square" lIns="0" tIns="0" rIns="0" bIns="0" rtlCol="0" anchor="t">
            <a:noAutofit/>
          </a:bodyPr>
          <a:lstStyle>
            <a:lvl1pPr>
              <a:lnSpc>
                <a:spcPct val="90000"/>
              </a:lnSpc>
              <a:defRPr sz="5400"/>
            </a:lvl1p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es-ES" sz="8000" b="0" i="1"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Segoe" pitchFamily="34" charset="0"/>
                <a:ea typeface="+mn-ea"/>
                <a:cs typeface="Arial" charset="0"/>
              </a:rPr>
              <a:t>DEMO</a:t>
            </a:r>
            <a:endParaRPr kumimoji="0" lang="en-US" sz="8000" b="0" i="1"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Segoe" pitchFamily="34" charset="0"/>
              <a:ea typeface="+mn-ea"/>
              <a:cs typeface="Arial" charset="0"/>
            </a:endParaRPr>
          </a:p>
        </p:txBody>
      </p:sp>
      <p:sp>
        <p:nvSpPr>
          <p:cNvPr id="11" name="Subtitle 2"/>
          <p:cNvSpPr>
            <a:spLocks noGrp="1"/>
          </p:cNvSpPr>
          <p:nvPr>
            <p:ph type="subTitle" idx="1"/>
          </p:nvPr>
        </p:nvSpPr>
        <p:spPr>
          <a:xfrm>
            <a:off x="642910" y="4143380"/>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3" name="14 Marcador de texto"/>
          <p:cNvSpPr>
            <a:spLocks noGrp="1"/>
          </p:cNvSpPr>
          <p:nvPr>
            <p:ph type="body" sz="quarter" idx="10" hasCustomPrompt="1"/>
          </p:nvPr>
        </p:nvSpPr>
        <p:spPr>
          <a:xfrm>
            <a:off x="571472" y="2621327"/>
            <a:ext cx="7572375" cy="664797"/>
          </a:xfrm>
        </p:spPr>
        <p:txBody>
          <a:bodyPr vert="horz" wrap="square" lIns="0" tIns="0" rIns="0" bIns="0" rtlCol="0" anchor="t">
            <a:spAutoFit/>
          </a:bodyPr>
          <a:lstStyle>
            <a:lvl1pPr marL="396875" marR="0" indent="-396875" algn="l" defTabSz="912813" rtl="0" eaLnBrk="1" fontAlgn="base" latinLnBrk="0" hangingPunct="1">
              <a:lnSpc>
                <a:spcPct val="90000"/>
              </a:lnSpc>
              <a:spcBef>
                <a:spcPct val="20000"/>
              </a:spcBef>
              <a:spcAft>
                <a:spcPct val="0"/>
              </a:spcAft>
              <a:buClrTx/>
              <a:buSzTx/>
              <a:buFont typeface="Arial" pitchFamily="34" charset="0"/>
              <a:buNone/>
              <a:tabLst/>
              <a:defRPr lang="es-ES" sz="4400" kern="1200" spc="-150" baseline="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buFont typeface="Arial" pitchFamily="34" charset="0"/>
              <a:buNone/>
              <a:defRPr sz="1800"/>
            </a:lvl2pPr>
            <a:lvl3pPr>
              <a:buFont typeface="Arial" pitchFamily="34" charset="0"/>
              <a:buNone/>
              <a:defRPr sz="1600"/>
            </a:lvl3pPr>
            <a:lvl4pPr>
              <a:buFont typeface="Arial" pitchFamily="34" charset="0"/>
              <a:buNone/>
              <a:defRPr sz="1600"/>
            </a:lvl4pPr>
            <a:lvl5pPr>
              <a:buFont typeface="Arial" pitchFamily="34" charset="0"/>
              <a:buNone/>
              <a:defRPr sz="1600"/>
            </a:lvl5pPr>
          </a:lstStyle>
          <a:p>
            <a:pPr marL="396875" marR="0" lvl="0" indent="-396875" algn="l" defTabSz="912813" rtl="0" eaLnBrk="1" fontAlgn="base" latinLnBrk="0" hangingPunct="1">
              <a:lnSpc>
                <a:spcPct val="90000"/>
              </a:lnSpc>
              <a:spcBef>
                <a:spcPct val="20000"/>
              </a:spcBef>
              <a:spcAft>
                <a:spcPct val="0"/>
              </a:spcAft>
              <a:buClrTx/>
              <a:buSzTx/>
              <a:buFont typeface="Arial" pitchFamily="34" charset="0"/>
              <a:buNone/>
              <a:tabLst/>
              <a:defRPr/>
            </a:pPr>
            <a:r>
              <a:rPr kumimoji="0" lang="es-E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Segoe" pitchFamily="34" charset="0"/>
                <a:ea typeface="+mn-ea"/>
                <a:cs typeface="Arial" charset="0"/>
              </a:rPr>
              <a:t>Título Demo</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214422"/>
            <a:ext cx="8382000" cy="2407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5"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8"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214422"/>
            <a:ext cx="8382000" cy="2409315"/>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5"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7"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6"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8"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pic>
        <p:nvPicPr>
          <p:cNvPr id="4"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6"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s-ES" dirty="0" smtClean="0"/>
              <a:t>Haga clic para modificar el estilo de título del patrón</a:t>
            </a:r>
            <a:endParaRPr lang="en-US" dirty="0"/>
          </a:p>
        </p:txBody>
      </p:sp>
      <p:sp>
        <p:nvSpPr>
          <p:cNvPr id="5123"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smtClean="0"/>
          </a:p>
        </p:txBody>
      </p:sp>
      <p:pic>
        <p:nvPicPr>
          <p:cNvPr id="7" name="6 Imagen" descr="TechNet_rgb.jpg"/>
          <p:cNvPicPr>
            <a:picLocks noChangeAspect="1"/>
          </p:cNvPicPr>
          <p:nvPr/>
        </p:nvPicPr>
        <p:blipFill>
          <a:blip r:embed="rId9"/>
          <a:stretch>
            <a:fillRect/>
          </a:stretch>
        </p:blipFill>
        <p:spPr>
          <a:xfrm>
            <a:off x="6336486" y="6286520"/>
            <a:ext cx="2807514" cy="571480"/>
          </a:xfrm>
          <a:prstGeom prst="rect">
            <a:avLst/>
          </a:prstGeom>
        </p:spPr>
      </p:pic>
    </p:spTree>
  </p:cSld>
  <p:clrMap bg1="dk1" tx1="lt1" bg2="dk2" tx2="lt2" accent1="accent1" accent2="accent2" accent3="accent3" accent4="accent4" accent5="accent5" accent6="accent6" hlink="hlink" folHlink="folHlink"/>
  <p:sldLayoutIdLst>
    <p:sldLayoutId id="2147483773" r:id="rId1"/>
    <p:sldLayoutId id="2147483780" r:id="rId2"/>
    <p:sldLayoutId id="2147483775" r:id="rId3"/>
    <p:sldLayoutId id="2147483776" r:id="rId4"/>
    <p:sldLayoutId id="2147483777" r:id="rId5"/>
    <p:sldLayoutId id="2147483779" r:id="rId6"/>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10"/>
        </a:buBlip>
        <a:defRPr sz="3200" kern="1200">
          <a:solidFill>
            <a:schemeClr val="tx1"/>
          </a:solidFill>
          <a:latin typeface="+mn-lt"/>
          <a:ea typeface="+mn-ea"/>
          <a:cs typeface="+mn-cs"/>
        </a:defRPr>
      </a:lvl1pPr>
      <a:lvl2pPr marL="914400" indent="-396875" algn="l" defTabSz="912813" rtl="0" eaLnBrk="1" fontAlgn="base" hangingPunct="1">
        <a:lnSpc>
          <a:spcPct val="90000"/>
        </a:lnSpc>
        <a:spcBef>
          <a:spcPct val="20000"/>
        </a:spcBef>
        <a:spcAft>
          <a:spcPct val="0"/>
        </a:spcAft>
        <a:buBlip>
          <a:blip r:embed="rId11"/>
        </a:buBlip>
        <a:defRPr sz="2800" kern="1200">
          <a:solidFill>
            <a:schemeClr val="tx1"/>
          </a:solidFill>
          <a:latin typeface="+mn-lt"/>
          <a:ea typeface="+mn-ea"/>
          <a:cs typeface="+mn-cs"/>
        </a:defRPr>
      </a:lvl2pPr>
      <a:lvl3pPr marL="1258888" indent="-344488" algn="l" defTabSz="912813" rtl="0" eaLnBrk="1" fontAlgn="base" hangingPunct="1">
        <a:lnSpc>
          <a:spcPct val="90000"/>
        </a:lnSpc>
        <a:spcBef>
          <a:spcPct val="20000"/>
        </a:spcBef>
        <a:spcAft>
          <a:spcPct val="0"/>
        </a:spcAft>
        <a:buBlip>
          <a:blip r:embed="rId11"/>
        </a:buBlip>
        <a:defRPr sz="2400" kern="1200">
          <a:solidFill>
            <a:schemeClr val="tx1"/>
          </a:solidFill>
          <a:latin typeface="+mn-lt"/>
          <a:ea typeface="+mn-ea"/>
          <a:cs typeface="+mn-cs"/>
        </a:defRPr>
      </a:lvl3pPr>
      <a:lvl4pPr marL="1604963" indent="-346075" algn="l" defTabSz="912813" rtl="0" eaLnBrk="1" fontAlgn="base" hangingPunct="1">
        <a:lnSpc>
          <a:spcPct val="90000"/>
        </a:lnSpc>
        <a:spcBef>
          <a:spcPct val="20000"/>
        </a:spcBef>
        <a:spcAft>
          <a:spcPct val="0"/>
        </a:spcAft>
        <a:buBlip>
          <a:blip r:embed="rId11"/>
        </a:buBlip>
        <a:defRPr sz="2400" kern="1200">
          <a:solidFill>
            <a:schemeClr val="tx1"/>
          </a:solidFill>
          <a:latin typeface="+mn-lt"/>
          <a:ea typeface="+mn-ea"/>
          <a:cs typeface="+mn-cs"/>
        </a:defRPr>
      </a:lvl4pPr>
      <a:lvl5pPr marL="1941513" indent="-336550" algn="l" defTabSz="912813" rtl="0" eaLnBrk="1" fontAlgn="base" hangingPunct="1">
        <a:lnSpc>
          <a:spcPct val="90000"/>
        </a:lnSpc>
        <a:spcBef>
          <a:spcPct val="20000"/>
        </a:spcBef>
        <a:spcAft>
          <a:spcPct val="0"/>
        </a:spcAft>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parada@microsof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technet2.microsoft.com/windowsserver2008/en/library/47a23a74-e13c-46de-8d30-ad0afb1eaffc1033.mspx?mfr=true" TargetMode="External"/><Relationship Id="rId2" Type="http://schemas.openxmlformats.org/officeDocument/2006/relationships/notesSlide" Target="../notesSlides/notesSlide33.xml"/><Relationship Id="rId1" Type="http://schemas.openxmlformats.org/officeDocument/2006/relationships/slideLayout" Target="../slideLayouts/slideLayout4.xml"/><Relationship Id="rId6" Type="http://schemas.openxmlformats.org/officeDocument/2006/relationships/hyperlink" Target="http://go.microsoft.com/fwlink/?LinkId=20331" TargetMode="External"/><Relationship Id="rId5" Type="http://schemas.openxmlformats.org/officeDocument/2006/relationships/hyperlink" Target="http://forums.microsoft.com/TechNet/ShowForum.aspx?ForumID=582&amp;SiteID=17" TargetMode="External"/><Relationship Id="rId4" Type="http://schemas.openxmlformats.org/officeDocument/2006/relationships/hyperlink" Target="http://blogs.technet.com/server_core/default.asp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57224" y="2214554"/>
            <a:ext cx="7681913" cy="928694"/>
          </a:xfrm>
        </p:spPr>
        <p:txBody>
          <a:bodyPr/>
          <a:lstStyle/>
          <a:p>
            <a:pPr algn="ctr"/>
            <a:r>
              <a:rPr lang="es-ES" dirty="0" smtClean="0"/>
              <a:t>Server </a:t>
            </a:r>
            <a:r>
              <a:rPr lang="es-ES" dirty="0" err="1" smtClean="0"/>
              <a:t>Core</a:t>
            </a:r>
            <a:endParaRPr lang="es-ES" dirty="0"/>
          </a:p>
        </p:txBody>
      </p:sp>
      <p:sp>
        <p:nvSpPr>
          <p:cNvPr id="3" name="2 Subtítulo"/>
          <p:cNvSpPr>
            <a:spLocks noGrp="1"/>
          </p:cNvSpPr>
          <p:nvPr>
            <p:ph type="subTitle" idx="1"/>
          </p:nvPr>
        </p:nvSpPr>
        <p:spPr/>
        <p:txBody>
          <a:bodyPr/>
          <a:lstStyle/>
          <a:p>
            <a:pPr algn="r">
              <a:defRPr/>
            </a:pPr>
            <a:r>
              <a:rPr lang="en-US" sz="2400" dirty="0" smtClean="0"/>
              <a:t>José Parada Gimeno</a:t>
            </a:r>
          </a:p>
          <a:p>
            <a:pPr algn="r">
              <a:defRPr/>
            </a:pPr>
            <a:r>
              <a:rPr lang="en-US" sz="2400" dirty="0" err="1" smtClean="0"/>
              <a:t>ITPro</a:t>
            </a:r>
            <a:r>
              <a:rPr lang="en-US" sz="2400" dirty="0" smtClean="0"/>
              <a:t> Evangelist</a:t>
            </a:r>
          </a:p>
          <a:p>
            <a:pPr algn="r">
              <a:defRPr/>
            </a:pPr>
            <a:r>
              <a:rPr lang="en-US" sz="2400" dirty="0" smtClean="0">
                <a:hlinkClick r:id="rId2"/>
              </a:rPr>
              <a:t>jparada@microsoft.com</a:t>
            </a:r>
            <a:r>
              <a:rPr lang="en-US" sz="2400" dirty="0" smtClean="0"/>
              <a:t> </a:t>
            </a:r>
          </a:p>
          <a:p>
            <a:endParaRPr lang="es-ES" sz="2400"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8" name="Rectangle 6"/>
          <p:cNvSpPr>
            <a:spLocks noGrp="1" noChangeArrowheads="1"/>
          </p:cNvSpPr>
          <p:nvPr>
            <p:ph type="title"/>
          </p:nvPr>
        </p:nvSpPr>
        <p:spPr/>
        <p:txBody>
          <a:bodyPr/>
          <a:lstStyle/>
          <a:p>
            <a:r>
              <a:rPr lang="es-ES" smtClean="0"/>
              <a:t>Despliegue de  Server Core</a:t>
            </a:r>
            <a:endParaRPr lang="es-ES"/>
          </a:p>
        </p:txBody>
      </p:sp>
      <p:sp>
        <p:nvSpPr>
          <p:cNvPr id="151554" name="Rectangle 7"/>
          <p:cNvSpPr>
            <a:spLocks noGrp="1" noChangeArrowheads="1"/>
          </p:cNvSpPr>
          <p:nvPr>
            <p:ph idx="1"/>
          </p:nvPr>
        </p:nvSpPr>
        <p:spPr>
          <a:xfrm>
            <a:off x="381000" y="1214422"/>
            <a:ext cx="8382000" cy="4875181"/>
          </a:xfrm>
        </p:spPr>
        <p:txBody>
          <a:bodyPr/>
          <a:lstStyle/>
          <a:p>
            <a:r>
              <a:rPr lang="es-ES" smtClean="0"/>
              <a:t>Hay una pantalla en la Instalación que nos permite instalar :</a:t>
            </a:r>
          </a:p>
          <a:p>
            <a:pPr lvl="1"/>
            <a:r>
              <a:rPr lang="es-ES" smtClean="0"/>
              <a:t>El servidor completo con el entorno gráfico y todos los roles</a:t>
            </a:r>
          </a:p>
          <a:p>
            <a:pPr lvl="1"/>
            <a:r>
              <a:rPr lang="es-ES" smtClean="0"/>
              <a:t>El “Server Core” con la linea de comando y los roles soportados</a:t>
            </a:r>
          </a:p>
          <a:p>
            <a:r>
              <a:rPr lang="es-ES" smtClean="0"/>
              <a:t>La configuración Inicial pude realizarse:</a:t>
            </a:r>
          </a:p>
          <a:p>
            <a:pPr lvl="1"/>
            <a:r>
              <a:rPr lang="es-ES" smtClean="0"/>
              <a:t>Manualmente usando las herramientas de la línea de comando</a:t>
            </a:r>
          </a:p>
          <a:p>
            <a:pPr lvl="1"/>
            <a:r>
              <a:rPr lang="es-ES" smtClean="0"/>
              <a:t>Usando un fiechero de instalación desatendida “Unattend.xml”</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4"/>
          <p:cNvSpPr>
            <a:spLocks noGrp="1" noChangeArrowheads="1"/>
          </p:cNvSpPr>
          <p:nvPr>
            <p:ph type="title"/>
          </p:nvPr>
        </p:nvSpPr>
        <p:spPr>
          <a:xfrm>
            <a:off x="381000" y="230188"/>
            <a:ext cx="8382000" cy="664797"/>
          </a:xfrm>
        </p:spPr>
        <p:txBody>
          <a:bodyPr/>
          <a:lstStyle/>
          <a:p>
            <a:r>
              <a:rPr lang="es-ES" smtClean="0"/>
              <a:t>Instalación desatendida</a:t>
            </a:r>
            <a:endParaRPr lang="es-ES"/>
          </a:p>
        </p:txBody>
      </p:sp>
      <p:sp>
        <p:nvSpPr>
          <p:cNvPr id="153602" name="Rectangle 5"/>
          <p:cNvSpPr>
            <a:spLocks noGrp="1" noChangeArrowheads="1"/>
          </p:cNvSpPr>
          <p:nvPr>
            <p:ph idx="1"/>
          </p:nvPr>
        </p:nvSpPr>
        <p:spPr>
          <a:xfrm>
            <a:off x="428596" y="1214422"/>
            <a:ext cx="8382000" cy="6057043"/>
          </a:xfrm>
        </p:spPr>
        <p:txBody>
          <a:bodyPr/>
          <a:lstStyle/>
          <a:p>
            <a:pPr>
              <a:lnSpc>
                <a:spcPct val="100000"/>
              </a:lnSpc>
            </a:pPr>
            <a:r>
              <a:rPr lang="es-ES" sz="2800" smtClean="0"/>
              <a:t>Mismo fichero y opciones que en Vista y W2K8</a:t>
            </a:r>
          </a:p>
          <a:p>
            <a:pPr>
              <a:lnSpc>
                <a:spcPct val="100000"/>
              </a:lnSpc>
            </a:pPr>
            <a:r>
              <a:rPr lang="es-ES" sz="2800" smtClean="0"/>
              <a:t>Puedes fijar opciones que de otra manera te obligan a editar el registro en el Server Core</a:t>
            </a:r>
          </a:p>
          <a:p>
            <a:pPr lvl="1">
              <a:lnSpc>
                <a:spcPct val="100000"/>
              </a:lnSpc>
            </a:pPr>
            <a:r>
              <a:rPr lang="es-ES" sz="2400" smtClean="0"/>
              <a:t>Resolución y color de Pantalla</a:t>
            </a:r>
            <a:r>
              <a:rPr lang="es-ES" sz="2800" smtClean="0"/>
              <a:t/>
            </a:r>
            <a:br>
              <a:rPr lang="es-ES" sz="2800" smtClean="0"/>
            </a:br>
            <a:r>
              <a:rPr lang="es-ES" sz="2800" smtClean="0">
                <a:solidFill>
                  <a:srgbClr val="F8F8F8"/>
                </a:solidFill>
              </a:rPr>
              <a:t>	</a:t>
            </a:r>
            <a:r>
              <a:rPr lang="es-ES" sz="1400" smtClean="0">
                <a:solidFill>
                  <a:srgbClr val="F8F8F8"/>
                </a:solidFill>
              </a:rPr>
              <a:t>&lt;settings pass="oobeSystem"&gt;</a:t>
            </a:r>
          </a:p>
          <a:p>
            <a:pPr lvl="1">
              <a:lnSpc>
                <a:spcPct val="100000"/>
              </a:lnSpc>
              <a:buNone/>
            </a:pPr>
            <a:r>
              <a:rPr lang="es-ES" sz="1600" smtClean="0">
                <a:solidFill>
                  <a:srgbClr val="F8F8F8"/>
                </a:solidFill>
              </a:rPr>
              <a:t>		&lt;component name="Microsoft-Windows-Shell-Setup" publicKeyToken="31bf3856ad364e35" language="neutral" versionScope="nonSxS" processorArchitecture="x86"&gt;</a:t>
            </a:r>
          </a:p>
          <a:p>
            <a:pPr lvl="1">
              <a:lnSpc>
                <a:spcPct val="100000"/>
              </a:lnSpc>
              <a:buNone/>
            </a:pPr>
            <a:r>
              <a:rPr lang="es-ES" sz="1600" smtClean="0">
                <a:solidFill>
                  <a:srgbClr val="F8F8F8"/>
                </a:solidFill>
              </a:rPr>
              <a:t>		&lt;Display&gt;</a:t>
            </a:r>
          </a:p>
          <a:p>
            <a:pPr lvl="1">
              <a:lnSpc>
                <a:spcPct val="100000"/>
              </a:lnSpc>
              <a:buNone/>
            </a:pPr>
            <a:r>
              <a:rPr lang="es-ES" sz="1600" smtClean="0">
                <a:solidFill>
                  <a:srgbClr val="F8F8F8"/>
                </a:solidFill>
              </a:rPr>
              <a:t>			&lt;HorizontalResolution&gt;1024&lt;/HorizontalResolution&gt;</a:t>
            </a:r>
          </a:p>
          <a:p>
            <a:pPr lvl="1">
              <a:lnSpc>
                <a:spcPct val="100000"/>
              </a:lnSpc>
              <a:buNone/>
            </a:pPr>
            <a:r>
              <a:rPr lang="es-ES" sz="1600" smtClean="0">
                <a:solidFill>
                  <a:srgbClr val="F8F8F8"/>
                </a:solidFill>
              </a:rPr>
              <a:t>			&lt;VerticalResolution&gt;768&lt;/VerticalResolution&gt;</a:t>
            </a:r>
          </a:p>
          <a:p>
            <a:pPr lvl="1">
              <a:lnSpc>
                <a:spcPct val="100000"/>
              </a:lnSpc>
              <a:buNone/>
            </a:pPr>
            <a:r>
              <a:rPr lang="es-ES" sz="1600" smtClean="0">
                <a:solidFill>
                  <a:srgbClr val="F8F8F8"/>
                </a:solidFill>
              </a:rPr>
              <a:t>			&lt;ColorDepth&gt;16&lt;/ColorDepth&gt;</a:t>
            </a:r>
          </a:p>
          <a:p>
            <a:pPr lvl="1">
              <a:lnSpc>
                <a:spcPct val="100000"/>
              </a:lnSpc>
              <a:buNone/>
            </a:pPr>
            <a:r>
              <a:rPr lang="es-ES" sz="1600" smtClean="0">
                <a:solidFill>
                  <a:srgbClr val="F8F8F8"/>
                </a:solidFill>
              </a:rPr>
              <a:t>		&lt;/Display&gt;</a:t>
            </a:r>
          </a:p>
          <a:p>
            <a:pPr lvl="1">
              <a:lnSpc>
                <a:spcPct val="100000"/>
              </a:lnSpc>
              <a:buNone/>
            </a:pPr>
            <a:r>
              <a:rPr lang="es-ES" sz="1600" smtClean="0">
                <a:solidFill>
                  <a:srgbClr val="F8F8F8"/>
                </a:solidFill>
              </a:rPr>
              <a:t>		&lt;/component&gt;</a:t>
            </a:r>
          </a:p>
          <a:p>
            <a:pPr lvl="1">
              <a:lnSpc>
                <a:spcPct val="100000"/>
              </a:lnSpc>
              <a:buNone/>
            </a:pPr>
            <a:r>
              <a:rPr lang="es-ES" sz="1600" smtClean="0">
                <a:solidFill>
                  <a:srgbClr val="F8F8F8"/>
                </a:solidFill>
              </a:rPr>
              <a:t>	&lt;/settings&gt;</a:t>
            </a:r>
          </a:p>
          <a:p>
            <a:pPr lvl="1">
              <a:lnSpc>
                <a:spcPct val="100000"/>
              </a:lnSpc>
              <a:buNone/>
            </a:pPr>
            <a:r>
              <a:rPr lang="es-ES" sz="2800" smtClean="0"/>
              <a:t/>
            </a:r>
            <a:br>
              <a:rPr lang="es-ES" sz="2800" smtClean="0"/>
            </a:br>
            <a:endParaRPr lang="es-ES" sz="280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p:cNvSpPr>
            <a:spLocks noGrp="1" noChangeArrowheads="1"/>
          </p:cNvSpPr>
          <p:nvPr>
            <p:ph type="title"/>
          </p:nvPr>
        </p:nvSpPr>
        <p:spPr>
          <a:xfrm>
            <a:off x="381000" y="71414"/>
            <a:ext cx="8382000" cy="1218795"/>
          </a:xfrm>
        </p:spPr>
        <p:txBody>
          <a:bodyPr/>
          <a:lstStyle/>
          <a:p>
            <a:pPr defTabSz="912777" eaLnBrk="1" hangingPunct="1">
              <a:defRPr/>
            </a:pPr>
            <a:r>
              <a:rPr lang="es-ES" sz="4400" smtClean="0"/>
              <a:t>Seleccionar la Opción como Server Core en el fichero Unattend.xml</a:t>
            </a:r>
            <a:endParaRPr lang="es-ES" sz="4400"/>
          </a:p>
        </p:txBody>
      </p:sp>
      <p:sp>
        <p:nvSpPr>
          <p:cNvPr id="157698" name="Rectangle 5"/>
          <p:cNvSpPr>
            <a:spLocks noGrp="1" noChangeArrowheads="1"/>
          </p:cNvSpPr>
          <p:nvPr>
            <p:ph idx="4294967295"/>
          </p:nvPr>
        </p:nvSpPr>
        <p:spPr>
          <a:xfrm>
            <a:off x="285720" y="1285860"/>
            <a:ext cx="8443914" cy="5167280"/>
          </a:xfrm>
        </p:spPr>
        <p:txBody>
          <a:bodyPr/>
          <a:lstStyle/>
          <a:p>
            <a:pPr eaLnBrk="1" hangingPunct="1"/>
            <a:r>
              <a:rPr lang="es-ES" sz="2400" smtClean="0"/>
              <a:t>Despues de la sección &lt;/InstallTo, añandir la sección &lt;InstallFrom&gt; apropiada.</a:t>
            </a:r>
          </a:p>
          <a:p>
            <a:pPr eaLnBrk="1" hangingPunct="1"/>
            <a:r>
              <a:rPr lang="es-ES" sz="2400" smtClean="0"/>
              <a:t>Server Core:</a:t>
            </a:r>
          </a:p>
          <a:p>
            <a:pPr lvl="1" eaLnBrk="1" hangingPunct="1">
              <a:buFontTx/>
              <a:buNone/>
            </a:pPr>
            <a:r>
              <a:rPr lang="es-ES" sz="1800" smtClean="0"/>
              <a:t>&lt;InstallFrom&gt;</a:t>
            </a:r>
          </a:p>
          <a:p>
            <a:pPr lvl="1" eaLnBrk="1" hangingPunct="1">
              <a:buFontTx/>
              <a:buNone/>
            </a:pPr>
            <a:r>
              <a:rPr lang="es-ES" sz="1800" smtClean="0"/>
              <a:t>	&lt;MetaData&gt;</a:t>
            </a:r>
          </a:p>
          <a:p>
            <a:pPr lvl="1" eaLnBrk="1" hangingPunct="1">
              <a:buFontTx/>
              <a:buNone/>
            </a:pPr>
            <a:r>
              <a:rPr lang="es-ES" sz="1800" smtClean="0"/>
              <a:t>		&lt;Key&gt;/IMAGE/Name&lt;/Key&gt;</a:t>
            </a:r>
          </a:p>
          <a:p>
            <a:pPr lvl="1" eaLnBrk="1" hangingPunct="1">
              <a:buFontTx/>
              <a:buNone/>
            </a:pPr>
            <a:r>
              <a:rPr lang="es-ES" sz="1800" smtClean="0"/>
              <a:t>		&lt;Value&gt;Windows Longhorn Server Core&lt;/Value&gt;</a:t>
            </a:r>
          </a:p>
          <a:p>
            <a:pPr lvl="1" eaLnBrk="1" hangingPunct="1">
              <a:buFontTx/>
              <a:buNone/>
            </a:pPr>
            <a:r>
              <a:rPr lang="es-ES" sz="1800" smtClean="0"/>
              <a:t>	&lt;/MetaData&gt;</a:t>
            </a:r>
          </a:p>
          <a:p>
            <a:pPr lvl="1" eaLnBrk="1" hangingPunct="1">
              <a:buFontTx/>
              <a:buNone/>
            </a:pPr>
            <a:r>
              <a:rPr lang="es-ES" sz="1800" smtClean="0"/>
              <a:t>&lt;/InstallFrom&gt;</a:t>
            </a:r>
          </a:p>
          <a:p>
            <a:pPr eaLnBrk="1" hangingPunct="1"/>
            <a:r>
              <a:rPr lang="es-ES" sz="2400" smtClean="0"/>
              <a:t>Server</a:t>
            </a:r>
          </a:p>
          <a:p>
            <a:pPr lvl="1" eaLnBrk="1" hangingPunct="1">
              <a:buFontTx/>
              <a:buNone/>
            </a:pPr>
            <a:r>
              <a:rPr lang="es-ES" sz="1800" smtClean="0"/>
              <a:t>&lt;InstallFrom&gt;</a:t>
            </a:r>
          </a:p>
          <a:p>
            <a:pPr lvl="1" eaLnBrk="1" hangingPunct="1">
              <a:buFontTx/>
              <a:buNone/>
            </a:pPr>
            <a:r>
              <a:rPr lang="es-ES" sz="1800" smtClean="0"/>
              <a:t>	&lt;MetaData&gt;</a:t>
            </a:r>
          </a:p>
          <a:p>
            <a:pPr lvl="1" eaLnBrk="1" hangingPunct="1">
              <a:buFontTx/>
              <a:buNone/>
            </a:pPr>
            <a:r>
              <a:rPr lang="es-ES" sz="1800" smtClean="0"/>
              <a:t>		&lt;Key&gt;/IMAGE/Name&lt;/Key&gt;</a:t>
            </a:r>
          </a:p>
          <a:p>
            <a:pPr lvl="1" eaLnBrk="1" hangingPunct="1">
              <a:buFontTx/>
              <a:buNone/>
            </a:pPr>
            <a:r>
              <a:rPr lang="es-ES" sz="1800" smtClean="0"/>
              <a:t>		&lt;Value&gt;Windows Longhorn Server&lt;/Value&gt;</a:t>
            </a:r>
          </a:p>
          <a:p>
            <a:pPr lvl="1" eaLnBrk="1" hangingPunct="1">
              <a:buFontTx/>
              <a:buNone/>
            </a:pPr>
            <a:r>
              <a:rPr lang="es-ES" sz="1800" smtClean="0"/>
              <a:t>	&lt;/MetaData&gt;</a:t>
            </a:r>
          </a:p>
          <a:p>
            <a:pPr lvl="1" eaLnBrk="1" hangingPunct="1">
              <a:buFontTx/>
              <a:buNone/>
            </a:pPr>
            <a:r>
              <a:rPr lang="es-ES" sz="1800" smtClean="0"/>
              <a:t>&lt;/InstallFrom&gt;</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p:txBody>
          <a:bodyPr/>
          <a:lstStyle/>
          <a:p>
            <a:endParaRPr lang="es-ES"/>
          </a:p>
        </p:txBody>
      </p:sp>
      <p:sp>
        <p:nvSpPr>
          <p:cNvPr id="5" name="4 Marcador de texto"/>
          <p:cNvSpPr>
            <a:spLocks noGrp="1"/>
          </p:cNvSpPr>
          <p:nvPr>
            <p:ph type="body" sz="quarter" idx="10"/>
          </p:nvPr>
        </p:nvSpPr>
        <p:spPr>
          <a:xfrm>
            <a:off x="571472" y="2621327"/>
            <a:ext cx="7572375" cy="609398"/>
          </a:xfrm>
        </p:spPr>
        <p:txBody>
          <a:bodyPr/>
          <a:lstStyle/>
          <a:p>
            <a:r>
              <a:rPr smtClean="0"/>
              <a:t>Instalación Server Core</a:t>
            </a:r>
            <a:endParaRPr lang="es-E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4"/>
          <p:cNvSpPr>
            <a:spLocks noGrp="1" noChangeArrowheads="1"/>
          </p:cNvSpPr>
          <p:nvPr>
            <p:ph type="title"/>
          </p:nvPr>
        </p:nvSpPr>
        <p:spPr>
          <a:xfrm>
            <a:off x="457200" y="220663"/>
            <a:ext cx="8455025" cy="646112"/>
          </a:xfrm>
        </p:spPr>
        <p:txBody>
          <a:bodyPr/>
          <a:lstStyle/>
          <a:p>
            <a:pPr>
              <a:defRPr/>
            </a:pPr>
            <a:r>
              <a:rPr lang="es-ES" sz="4000" dirty="0" smtClean="0"/>
              <a:t>Configuración Inicial de Server </a:t>
            </a:r>
            <a:r>
              <a:rPr lang="es-ES" sz="4000" dirty="0" err="1" smtClean="0"/>
              <a:t>Core</a:t>
            </a:r>
            <a:endParaRPr lang="es-ES" sz="4000" dirty="0"/>
          </a:p>
        </p:txBody>
      </p:sp>
      <p:sp>
        <p:nvSpPr>
          <p:cNvPr id="147461" name="Rectangle 5"/>
          <p:cNvSpPr>
            <a:spLocks noGrp="1" noChangeArrowheads="1"/>
          </p:cNvSpPr>
          <p:nvPr>
            <p:ph idx="1"/>
          </p:nvPr>
        </p:nvSpPr>
        <p:spPr>
          <a:xfrm>
            <a:off x="428596" y="874824"/>
            <a:ext cx="8229600" cy="5983176"/>
          </a:xfrm>
        </p:spPr>
        <p:txBody>
          <a:bodyPr/>
          <a:lstStyle/>
          <a:p>
            <a:pPr>
              <a:spcBef>
                <a:spcPct val="0"/>
              </a:spcBef>
              <a:defRPr/>
            </a:pPr>
            <a:r>
              <a:rPr lang="es-ES" sz="2800" dirty="0" smtClean="0"/>
              <a:t>Establecer la contraseña del Administrador</a:t>
            </a:r>
          </a:p>
          <a:p>
            <a:pPr lvl="1">
              <a:spcBef>
                <a:spcPct val="0"/>
              </a:spcBef>
              <a:defRPr/>
            </a:pPr>
            <a:r>
              <a:rPr lang="es-ES" sz="2400" dirty="0" smtClean="0"/>
              <a:t>CTRL+ALT+DEL y hacer </a:t>
            </a:r>
            <a:r>
              <a:rPr lang="es-ES" sz="2400" dirty="0" err="1" smtClean="0"/>
              <a:t>click</a:t>
            </a:r>
            <a:r>
              <a:rPr lang="es-ES" sz="2400" dirty="0" smtClean="0"/>
              <a:t> en “Cambiar la Contraseña”</a:t>
            </a:r>
          </a:p>
          <a:p>
            <a:pPr lvl="1">
              <a:spcBef>
                <a:spcPct val="0"/>
              </a:spcBef>
              <a:defRPr/>
            </a:pPr>
            <a:r>
              <a:rPr lang="es-ES" sz="2400" dirty="0" smtClean="0"/>
              <a:t>net </a:t>
            </a:r>
            <a:r>
              <a:rPr lang="es-ES" sz="2400" dirty="0" err="1" smtClean="0"/>
              <a:t>user</a:t>
            </a:r>
            <a:r>
              <a:rPr lang="es-ES" sz="2400" dirty="0" smtClean="0"/>
              <a:t> </a:t>
            </a:r>
            <a:r>
              <a:rPr lang="es-ES" sz="2400" dirty="0" err="1" smtClean="0"/>
              <a:t>administrator</a:t>
            </a:r>
            <a:r>
              <a:rPr lang="es-ES" sz="2400" dirty="0" smtClean="0"/>
              <a:t> * </a:t>
            </a:r>
          </a:p>
          <a:p>
            <a:pPr>
              <a:spcBef>
                <a:spcPct val="0"/>
              </a:spcBef>
              <a:defRPr/>
            </a:pPr>
            <a:r>
              <a:rPr lang="es-ES" sz="2800" dirty="0" smtClean="0"/>
              <a:t>Activar</a:t>
            </a:r>
          </a:p>
          <a:p>
            <a:pPr lvl="1">
              <a:spcBef>
                <a:spcPct val="0"/>
              </a:spcBef>
              <a:defRPr/>
            </a:pPr>
            <a:r>
              <a:rPr lang="es-ES" sz="2400" dirty="0" smtClean="0"/>
              <a:t>Slmgr.vbs –ato </a:t>
            </a:r>
          </a:p>
          <a:p>
            <a:pPr>
              <a:spcBef>
                <a:spcPct val="0"/>
              </a:spcBef>
              <a:defRPr/>
            </a:pPr>
            <a:r>
              <a:rPr lang="es-ES" sz="2800" dirty="0" smtClean="0"/>
              <a:t>Configurar una IP Estática (si es requerido)</a:t>
            </a:r>
          </a:p>
          <a:p>
            <a:pPr lvl="1">
              <a:spcBef>
                <a:spcPct val="0"/>
              </a:spcBef>
              <a:defRPr/>
            </a:pPr>
            <a:r>
              <a:rPr lang="es-ES" sz="2400" dirty="0" err="1" smtClean="0"/>
              <a:t>Netsh</a:t>
            </a:r>
            <a:r>
              <a:rPr lang="es-ES" sz="2400" dirty="0" smtClean="0"/>
              <a:t> interface ipv4</a:t>
            </a:r>
          </a:p>
          <a:p>
            <a:pPr lvl="2">
              <a:spcBef>
                <a:spcPct val="0"/>
              </a:spcBef>
              <a:defRPr/>
            </a:pPr>
            <a:r>
              <a:rPr lang="es-ES" sz="2000" dirty="0" smtClean="0"/>
              <a:t>show interfaces</a:t>
            </a:r>
          </a:p>
          <a:p>
            <a:pPr lvl="2">
              <a:spcBef>
                <a:spcPct val="0"/>
              </a:spcBef>
              <a:defRPr/>
            </a:pPr>
            <a:r>
              <a:rPr lang="es-ES" sz="2000" dirty="0" smtClean="0"/>
              <a:t>set </a:t>
            </a:r>
            <a:r>
              <a:rPr lang="es-ES" sz="2000" dirty="0" err="1" smtClean="0"/>
              <a:t>address</a:t>
            </a:r>
            <a:r>
              <a:rPr lang="es-ES" sz="2000" dirty="0" smtClean="0"/>
              <a:t> </a:t>
            </a:r>
            <a:r>
              <a:rPr lang="es-ES" sz="2000" dirty="0" err="1" smtClean="0"/>
              <a:t>name</a:t>
            </a:r>
            <a:r>
              <a:rPr lang="es-ES" sz="2000" dirty="0" smtClean="0"/>
              <a:t>="ID" </a:t>
            </a:r>
            <a:r>
              <a:rPr lang="es-ES" sz="2000" dirty="0" err="1" smtClean="0"/>
              <a:t>source</a:t>
            </a:r>
            <a:r>
              <a:rPr lang="es-ES" sz="2000" dirty="0" smtClean="0"/>
              <a:t>=</a:t>
            </a:r>
            <a:r>
              <a:rPr lang="es-ES" sz="2000" dirty="0" err="1" smtClean="0"/>
              <a:t>static</a:t>
            </a:r>
            <a:r>
              <a:rPr lang="es-ES" sz="2000" dirty="0" smtClean="0"/>
              <a:t> </a:t>
            </a:r>
            <a:r>
              <a:rPr lang="es-ES" sz="2000" dirty="0" err="1" smtClean="0"/>
              <a:t>address</a:t>
            </a:r>
            <a:r>
              <a:rPr lang="es-ES" sz="2000" dirty="0" smtClean="0"/>
              <a:t>=</a:t>
            </a:r>
            <a:r>
              <a:rPr lang="es-ES" sz="2000" dirty="0" err="1" smtClean="0"/>
              <a:t>StaticIP</a:t>
            </a:r>
            <a:r>
              <a:rPr lang="es-ES" sz="2000" dirty="0" smtClean="0"/>
              <a:t> </a:t>
            </a:r>
            <a:r>
              <a:rPr lang="es-ES" sz="2000" dirty="0" err="1" smtClean="0"/>
              <a:t>mask</a:t>
            </a:r>
            <a:r>
              <a:rPr lang="es-ES" sz="2000" dirty="0" smtClean="0"/>
              <a:t>=</a:t>
            </a:r>
            <a:r>
              <a:rPr lang="es-ES" sz="2000" dirty="0" err="1" smtClean="0"/>
              <a:t>SubnetMask</a:t>
            </a:r>
            <a:r>
              <a:rPr lang="es-ES" sz="2000" dirty="0" smtClean="0"/>
              <a:t> </a:t>
            </a:r>
            <a:r>
              <a:rPr lang="es-ES" sz="2000" dirty="0" err="1" smtClean="0"/>
              <a:t>gateway</a:t>
            </a:r>
            <a:r>
              <a:rPr lang="es-ES" sz="2000" dirty="0" smtClean="0"/>
              <a:t>=</a:t>
            </a:r>
            <a:r>
              <a:rPr lang="es-ES" sz="2000" dirty="0" err="1" smtClean="0"/>
              <a:t>DefaultGateway</a:t>
            </a:r>
            <a:r>
              <a:rPr lang="es-ES" sz="2000" dirty="0" smtClean="0"/>
              <a:t> </a:t>
            </a:r>
          </a:p>
          <a:p>
            <a:pPr lvl="2">
              <a:spcBef>
                <a:spcPct val="0"/>
              </a:spcBef>
              <a:defRPr/>
            </a:pPr>
            <a:r>
              <a:rPr lang="es-ES" sz="2000" dirty="0" err="1" smtClean="0"/>
              <a:t>add</a:t>
            </a:r>
            <a:r>
              <a:rPr lang="es-ES" sz="2000" dirty="0" smtClean="0"/>
              <a:t> </a:t>
            </a:r>
            <a:r>
              <a:rPr lang="es-ES" sz="2000" dirty="0" err="1" smtClean="0"/>
              <a:t>dnsserver</a:t>
            </a:r>
            <a:r>
              <a:rPr lang="es-ES" sz="2000" dirty="0" smtClean="0"/>
              <a:t> </a:t>
            </a:r>
            <a:r>
              <a:rPr lang="es-ES" sz="2000" dirty="0" err="1" smtClean="0"/>
              <a:t>name</a:t>
            </a:r>
            <a:r>
              <a:rPr lang="es-ES" sz="2000" dirty="0" smtClean="0"/>
              <a:t>="ID" </a:t>
            </a:r>
            <a:r>
              <a:rPr lang="es-ES" sz="2000" dirty="0" err="1" smtClean="0"/>
              <a:t>address</a:t>
            </a:r>
            <a:r>
              <a:rPr lang="es-ES" sz="2000" dirty="0" smtClean="0"/>
              <a:t>=DNSIP </a:t>
            </a:r>
            <a:r>
              <a:rPr lang="es-ES" sz="2000" dirty="0" err="1" smtClean="0"/>
              <a:t>index</a:t>
            </a:r>
            <a:r>
              <a:rPr lang="es-ES" sz="2000" dirty="0" smtClean="0"/>
              <a:t>=1 </a:t>
            </a:r>
          </a:p>
          <a:p>
            <a:pPr>
              <a:spcBef>
                <a:spcPct val="0"/>
              </a:spcBef>
              <a:defRPr/>
            </a:pPr>
            <a:r>
              <a:rPr lang="es-ES" sz="2800" dirty="0" smtClean="0"/>
              <a:t>Unirse a un dominio (si se requiere)</a:t>
            </a:r>
          </a:p>
          <a:p>
            <a:pPr lvl="1">
              <a:spcBef>
                <a:spcPct val="0"/>
              </a:spcBef>
              <a:defRPr/>
            </a:pPr>
            <a:r>
              <a:rPr lang="es-ES" sz="2400" i="1" dirty="0" err="1" smtClean="0"/>
              <a:t>Netdom</a:t>
            </a:r>
            <a:endParaRPr lang="es-ES" sz="2400" i="1" dirty="0" smtClean="0"/>
          </a:p>
          <a:p>
            <a:pPr>
              <a:spcBef>
                <a:spcPct val="0"/>
              </a:spcBef>
              <a:defRPr/>
            </a:pPr>
            <a:r>
              <a:rPr lang="en-US" sz="2800" i="1" dirty="0" smtClean="0"/>
              <a:t>“</a:t>
            </a:r>
            <a:r>
              <a:rPr lang="en-US" sz="2800" i="1" dirty="0" err="1" smtClean="0"/>
              <a:t>Cscript</a:t>
            </a:r>
            <a:r>
              <a:rPr lang="en-US" sz="2800" i="1" dirty="0" smtClean="0"/>
              <a:t> scregedit.wsf /</a:t>
            </a:r>
            <a:r>
              <a:rPr lang="en-US" sz="2800" i="1" dirty="0" err="1" smtClean="0"/>
              <a:t>cli</a:t>
            </a:r>
            <a:r>
              <a:rPr lang="en-US" sz="2800" i="1" dirty="0" smtClean="0"/>
              <a:t>” </a:t>
            </a:r>
            <a:r>
              <a:rPr lang="en-US" sz="2800" dirty="0" err="1" smtClean="0"/>
              <a:t>ejecutado</a:t>
            </a:r>
            <a:r>
              <a:rPr lang="en-US" sz="2800" dirty="0" smtClean="0"/>
              <a:t> </a:t>
            </a:r>
            <a:r>
              <a:rPr lang="en-US" sz="2800" dirty="0" err="1" smtClean="0"/>
              <a:t>desde</a:t>
            </a:r>
            <a:r>
              <a:rPr lang="en-US" sz="2800" dirty="0" smtClean="0"/>
              <a:t> C:\windows\system32 </a:t>
            </a:r>
            <a:r>
              <a:rPr lang="en-US" sz="2800" dirty="0" err="1" smtClean="0"/>
              <a:t>para</a:t>
            </a:r>
            <a:r>
              <a:rPr lang="en-US" sz="2800" dirty="0" smtClean="0"/>
              <a:t> </a:t>
            </a:r>
            <a:r>
              <a:rPr lang="en-US" sz="2800" dirty="0" err="1" smtClean="0"/>
              <a:t>tener</a:t>
            </a:r>
            <a:r>
              <a:rPr lang="en-US" sz="2800" dirty="0" smtClean="0"/>
              <a:t> </a:t>
            </a:r>
            <a:r>
              <a:rPr lang="en-US" sz="2800" dirty="0" err="1" smtClean="0"/>
              <a:t>una</a:t>
            </a:r>
            <a:r>
              <a:rPr lang="en-US" sz="2800" dirty="0" smtClean="0"/>
              <a:t> </a:t>
            </a:r>
            <a:r>
              <a:rPr lang="en-US" sz="2800" dirty="0" err="1" smtClean="0"/>
              <a:t>guía</a:t>
            </a:r>
            <a:r>
              <a:rPr lang="en-US" sz="2800" dirty="0" smtClean="0"/>
              <a:t>.</a:t>
            </a:r>
          </a:p>
          <a:p>
            <a:pPr>
              <a:spcBef>
                <a:spcPct val="0"/>
              </a:spcBef>
              <a:defRPr/>
            </a:pPr>
            <a:endParaRPr lang="es-E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4" name="Rectangle 6"/>
          <p:cNvSpPr>
            <a:spLocks noGrp="1" noChangeArrowheads="1"/>
          </p:cNvSpPr>
          <p:nvPr>
            <p:ph type="title"/>
          </p:nvPr>
        </p:nvSpPr>
        <p:spPr/>
        <p:txBody>
          <a:bodyPr/>
          <a:lstStyle/>
          <a:p>
            <a:pPr defTabSz="912777" eaLnBrk="1" hangingPunct="1">
              <a:defRPr/>
            </a:pPr>
            <a:r>
              <a:rPr lang="es-ES" smtClean="0"/>
              <a:t>SCRegEdit.wsf</a:t>
            </a:r>
            <a:endParaRPr lang="es-ES"/>
          </a:p>
        </p:txBody>
      </p:sp>
      <p:sp>
        <p:nvSpPr>
          <p:cNvPr id="180226" name="Rectangle 7"/>
          <p:cNvSpPr>
            <a:spLocks noGrp="1" noChangeArrowheads="1"/>
          </p:cNvSpPr>
          <p:nvPr>
            <p:ph idx="1"/>
          </p:nvPr>
        </p:nvSpPr>
        <p:spPr>
          <a:xfrm>
            <a:off x="428596" y="1142984"/>
            <a:ext cx="8380412" cy="4875181"/>
          </a:xfrm>
        </p:spPr>
        <p:txBody>
          <a:bodyPr/>
          <a:lstStyle/>
          <a:p>
            <a:pPr eaLnBrk="1" hangingPunct="1"/>
            <a:r>
              <a:rPr lang="es-ES" sz="2800" dirty="0" smtClean="0"/>
              <a:t>No todas las tareas se pueden ejecutar mediante la línea de comando o de manera remota</a:t>
            </a:r>
          </a:p>
          <a:p>
            <a:pPr eaLnBrk="1" hangingPunct="1"/>
            <a:r>
              <a:rPr lang="es-ES" sz="2800" dirty="0" smtClean="0"/>
              <a:t>SCRegEdit.wsf esta incluido en Server </a:t>
            </a:r>
            <a:r>
              <a:rPr lang="es-ES" sz="2800" dirty="0" err="1" smtClean="0"/>
              <a:t>Core</a:t>
            </a:r>
            <a:r>
              <a:rPr lang="es-ES" sz="2800" dirty="0" smtClean="0"/>
              <a:t> para:</a:t>
            </a:r>
          </a:p>
          <a:p>
            <a:pPr lvl="1" eaLnBrk="1" hangingPunct="1"/>
            <a:r>
              <a:rPr lang="es-ES" sz="2400" dirty="0" smtClean="0"/>
              <a:t>Permitir las actualizaciones automáticas</a:t>
            </a:r>
          </a:p>
          <a:p>
            <a:pPr lvl="1" eaLnBrk="1" hangingPunct="1"/>
            <a:r>
              <a:rPr lang="es-ES" sz="2400" dirty="0" smtClean="0"/>
              <a:t>Permitir Sesiones de terminal en modo administración</a:t>
            </a:r>
          </a:p>
          <a:p>
            <a:pPr lvl="1" eaLnBrk="1" hangingPunct="1"/>
            <a:r>
              <a:rPr lang="es-ES" sz="2400" dirty="0" smtClean="0"/>
              <a:t>Permitir la administración remota del Monitor de IPSEC</a:t>
            </a:r>
          </a:p>
          <a:p>
            <a:pPr lvl="1" eaLnBrk="1" hangingPunct="1"/>
            <a:r>
              <a:rPr lang="es-ES" sz="2400" dirty="0" smtClean="0"/>
              <a:t>Configurar el peso y la prioridad de un registro DNS SRV </a:t>
            </a:r>
          </a:p>
          <a:p>
            <a:pPr eaLnBrk="1" hangingPunct="1"/>
            <a:r>
              <a:rPr lang="es-ES" sz="2800" dirty="0" smtClean="0"/>
              <a:t>Nuevo modificador /</a:t>
            </a:r>
            <a:r>
              <a:rPr lang="es-ES" sz="2800" dirty="0" err="1" smtClean="0"/>
              <a:t>cli</a:t>
            </a:r>
            <a:r>
              <a:rPr lang="es-ES" sz="2800" dirty="0" smtClean="0"/>
              <a:t> que lista comandos y modificadores comunes</a:t>
            </a:r>
          </a:p>
          <a:p>
            <a:pPr eaLnBrk="1" hangingPunct="1"/>
            <a:r>
              <a:rPr lang="es-ES" sz="2800" dirty="0" smtClean="0"/>
              <a:t>Localizado en \Windows\System32</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p:txBody>
          <a:bodyPr/>
          <a:lstStyle/>
          <a:p>
            <a:endParaRPr lang="es-ES"/>
          </a:p>
        </p:txBody>
      </p:sp>
      <p:sp>
        <p:nvSpPr>
          <p:cNvPr id="6" name="5 Marcador de texto"/>
          <p:cNvSpPr>
            <a:spLocks noGrp="1"/>
          </p:cNvSpPr>
          <p:nvPr>
            <p:ph type="body" sz="quarter" idx="10"/>
          </p:nvPr>
        </p:nvSpPr>
        <p:spPr>
          <a:xfrm>
            <a:off x="571472" y="2621327"/>
            <a:ext cx="8429684" cy="1218795"/>
          </a:xfrm>
        </p:spPr>
        <p:txBody>
          <a:bodyPr/>
          <a:lstStyle/>
          <a:p>
            <a:r>
              <a:rPr smtClean="0"/>
              <a:t>Configuración Inicial de Server Core</a:t>
            </a:r>
            <a:endParaRPr lang="es-E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OCList.exe</a:t>
            </a:r>
            <a:endParaRPr lang="es-ES"/>
          </a:p>
        </p:txBody>
      </p:sp>
      <p:sp>
        <p:nvSpPr>
          <p:cNvPr id="3" name="Content Placeholder 2"/>
          <p:cNvSpPr>
            <a:spLocks noGrp="1"/>
          </p:cNvSpPr>
          <p:nvPr>
            <p:ph type="body" sz="quarter" idx="10"/>
          </p:nvPr>
        </p:nvSpPr>
        <p:spPr>
          <a:xfrm>
            <a:off x="381000" y="1411552"/>
            <a:ext cx="8382000" cy="2856167"/>
          </a:xfrm>
        </p:spPr>
        <p:txBody>
          <a:bodyPr/>
          <a:lstStyle/>
          <a:p>
            <a:r>
              <a:rPr lang="es-ES" smtClean="0"/>
              <a:t>Única herramienta de linea de comando propia de “Server Core”</a:t>
            </a:r>
          </a:p>
          <a:p>
            <a:r>
              <a:rPr lang="es-ES" smtClean="0"/>
              <a:t>Lista los roles de servidor y las funcionalidades adicionales que se pueden instalar con “OCSetup”</a:t>
            </a:r>
          </a:p>
          <a:p>
            <a:r>
              <a:rPr lang="es-ES" smtClean="0"/>
              <a:t>Lista si los paquetes estan o no instalados</a:t>
            </a:r>
            <a:endParaRPr lang="es-ES"/>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p:txBody>
          <a:bodyPr/>
          <a:lstStyle/>
          <a:p>
            <a:pPr>
              <a:defRPr/>
            </a:pPr>
            <a:r>
              <a:rPr lang="es-ES" smtClean="0"/>
              <a:t>Añadir Roles de Servidor</a:t>
            </a:r>
            <a:endParaRPr lang="es-ES"/>
          </a:p>
        </p:txBody>
      </p:sp>
      <p:sp>
        <p:nvSpPr>
          <p:cNvPr id="162821" name="Rectangle 5"/>
          <p:cNvSpPr>
            <a:spLocks noGrp="1" noChangeArrowheads="1"/>
          </p:cNvSpPr>
          <p:nvPr>
            <p:ph idx="1"/>
          </p:nvPr>
        </p:nvSpPr>
        <p:spPr>
          <a:xfrm>
            <a:off x="142844" y="936065"/>
            <a:ext cx="9001156" cy="5207579"/>
          </a:xfrm>
        </p:spPr>
        <p:txBody>
          <a:bodyPr/>
          <a:lstStyle/>
          <a:p>
            <a:pPr>
              <a:defRPr/>
            </a:pPr>
            <a:r>
              <a:rPr lang="es-ES" sz="2400" dirty="0" smtClean="0"/>
              <a:t>Únicamente mediante línea de comando, sin  “Server Manager” </a:t>
            </a:r>
          </a:p>
          <a:p>
            <a:pPr>
              <a:defRPr/>
            </a:pPr>
            <a:r>
              <a:rPr lang="es-ES" sz="2400" dirty="0" err="1" smtClean="0"/>
              <a:t>Start</a:t>
            </a:r>
            <a:r>
              <a:rPr lang="es-ES" sz="2400" dirty="0" smtClean="0"/>
              <a:t> /w </a:t>
            </a:r>
            <a:r>
              <a:rPr lang="es-ES" sz="2400" dirty="0" err="1" smtClean="0"/>
              <a:t>Ocsetup</a:t>
            </a:r>
            <a:r>
              <a:rPr lang="es-ES" sz="2400" dirty="0" smtClean="0"/>
              <a:t> </a:t>
            </a:r>
            <a:r>
              <a:rPr lang="es-ES" sz="2400" dirty="0" err="1" smtClean="0"/>
              <a:t>RolePackage</a:t>
            </a:r>
            <a:endParaRPr lang="es-ES" sz="2400" dirty="0" smtClean="0"/>
          </a:p>
          <a:p>
            <a:pPr lvl="1"/>
            <a:r>
              <a:rPr lang="en-US" sz="2000" dirty="0" smtClean="0"/>
              <a:t>DHCP = </a:t>
            </a:r>
            <a:r>
              <a:rPr lang="en-US" sz="2000" dirty="0" err="1" smtClean="0"/>
              <a:t>DHCPServerCore</a:t>
            </a:r>
            <a:r>
              <a:rPr lang="en-US" sz="2000" dirty="0" smtClean="0"/>
              <a:t> </a:t>
            </a:r>
          </a:p>
          <a:p>
            <a:pPr lvl="1"/>
            <a:r>
              <a:rPr lang="en-US" sz="2000" dirty="0" smtClean="0"/>
              <a:t>DNS = DNS-Server-Core-Role </a:t>
            </a:r>
          </a:p>
          <a:p>
            <a:pPr lvl="1"/>
            <a:r>
              <a:rPr lang="en-US" sz="2000" dirty="0" smtClean="0"/>
              <a:t>File Replication service = FRS-Infrastructure</a:t>
            </a:r>
          </a:p>
          <a:p>
            <a:pPr lvl="1"/>
            <a:r>
              <a:rPr lang="en-US" sz="2000" dirty="0" smtClean="0"/>
              <a:t>Distributed File System service = DFSN-Server</a:t>
            </a:r>
          </a:p>
          <a:p>
            <a:pPr lvl="1"/>
            <a:r>
              <a:rPr lang="en-US" sz="2000" dirty="0" smtClean="0"/>
              <a:t>Distributed File System Replication = DFSR-Infrastructure-</a:t>
            </a:r>
            <a:r>
              <a:rPr lang="en-US" sz="2000" dirty="0" err="1" smtClean="0"/>
              <a:t>ServerEdition</a:t>
            </a:r>
            <a:endParaRPr lang="en-US" sz="2000" dirty="0" smtClean="0"/>
          </a:p>
          <a:p>
            <a:pPr lvl="1"/>
            <a:r>
              <a:rPr lang="en-US" sz="2000" dirty="0" smtClean="0"/>
              <a:t>Network File System = </a:t>
            </a:r>
            <a:r>
              <a:rPr lang="en-US" sz="2000" dirty="0" err="1" smtClean="0"/>
              <a:t>ServerForNFS</a:t>
            </a:r>
            <a:r>
              <a:rPr lang="en-US" sz="2000" dirty="0" smtClean="0"/>
              <a:t>-Base</a:t>
            </a:r>
          </a:p>
          <a:p>
            <a:pPr lvl="1"/>
            <a:r>
              <a:rPr lang="en-US" sz="2000" dirty="0" smtClean="0"/>
              <a:t>Media Server = </a:t>
            </a:r>
            <a:r>
              <a:rPr lang="en-US" sz="2000" dirty="0" err="1" smtClean="0"/>
              <a:t>MediaServer</a:t>
            </a:r>
            <a:endParaRPr lang="en-US" sz="2000" dirty="0" smtClean="0"/>
          </a:p>
          <a:p>
            <a:pPr lvl="1"/>
            <a:r>
              <a:rPr lang="en-US" sz="2000" dirty="0" smtClean="0"/>
              <a:t>Print = Printing-</a:t>
            </a:r>
            <a:r>
              <a:rPr lang="en-US" sz="2000" dirty="0" err="1" smtClean="0"/>
              <a:t>ServerCore</a:t>
            </a:r>
            <a:r>
              <a:rPr lang="en-US" sz="2000" dirty="0" smtClean="0"/>
              <a:t>-Role</a:t>
            </a:r>
          </a:p>
          <a:p>
            <a:pPr lvl="1"/>
            <a:r>
              <a:rPr lang="en-US" sz="2000" dirty="0" smtClean="0"/>
              <a:t>LPD = Printing-</a:t>
            </a:r>
            <a:r>
              <a:rPr lang="en-US" sz="2000" dirty="0" err="1" smtClean="0"/>
              <a:t>LPDPrintService</a:t>
            </a:r>
            <a:endParaRPr lang="en-US" sz="2000" dirty="0" smtClean="0"/>
          </a:p>
          <a:p>
            <a:pPr>
              <a:defRPr/>
            </a:pPr>
            <a:r>
              <a:rPr lang="es-ES" sz="2400" dirty="0" smtClean="0"/>
              <a:t>Active </a:t>
            </a:r>
            <a:r>
              <a:rPr lang="es-ES" sz="2400" dirty="0" err="1" smtClean="0"/>
              <a:t>Directory</a:t>
            </a:r>
            <a:endParaRPr lang="es-ES" sz="2400" dirty="0" smtClean="0"/>
          </a:p>
          <a:p>
            <a:pPr lvl="1">
              <a:defRPr/>
            </a:pPr>
            <a:r>
              <a:rPr lang="es-ES" sz="2000" dirty="0" err="1" smtClean="0"/>
              <a:t>Dcpromo</a:t>
            </a:r>
            <a:r>
              <a:rPr lang="es-ES" sz="2000" dirty="0" smtClean="0"/>
              <a:t> instala  el “Active </a:t>
            </a:r>
            <a:r>
              <a:rPr lang="es-ES" sz="2000" dirty="0" err="1" smtClean="0"/>
              <a:t>Directory</a:t>
            </a:r>
            <a:r>
              <a:rPr lang="es-ES" sz="2000" dirty="0" smtClean="0"/>
              <a:t>”</a:t>
            </a:r>
          </a:p>
          <a:p>
            <a:pPr lvl="1">
              <a:defRPr/>
            </a:pPr>
            <a:r>
              <a:rPr lang="es-ES" sz="2000" dirty="0" err="1" smtClean="0"/>
              <a:t>Dcpromo</a:t>
            </a:r>
            <a:r>
              <a:rPr lang="es-ES" sz="2000" dirty="0" smtClean="0"/>
              <a:t> /</a:t>
            </a:r>
            <a:r>
              <a:rPr lang="es-ES" sz="2000" dirty="0" err="1" smtClean="0"/>
              <a:t>unattend:Unattendfile</a:t>
            </a:r>
            <a:endParaRPr lang="es-ES" sz="2000" dirty="0" smtClean="0"/>
          </a:p>
          <a:p>
            <a:pPr lvl="1">
              <a:defRPr/>
            </a:pPr>
            <a:r>
              <a:rPr lang="es-ES" sz="2000" dirty="0" err="1" smtClean="0"/>
              <a:t>Ocsetup</a:t>
            </a:r>
            <a:r>
              <a:rPr lang="es-ES" sz="2000" dirty="0" smtClean="0"/>
              <a:t> no esta soportado para instalar “Active </a:t>
            </a:r>
            <a:r>
              <a:rPr lang="es-ES" sz="2000" dirty="0" err="1" smtClean="0"/>
              <a:t>Directory</a:t>
            </a:r>
            <a:r>
              <a:rPr lang="es-ES" sz="2000" dirty="0" smtClean="0"/>
              <a:t>”</a:t>
            </a:r>
            <a:endParaRPr lang="es-ES" sz="20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4"/>
          <p:cNvSpPr>
            <a:spLocks noGrp="1" noChangeArrowheads="1"/>
          </p:cNvSpPr>
          <p:nvPr>
            <p:ph type="title"/>
          </p:nvPr>
        </p:nvSpPr>
        <p:spPr>
          <a:xfrm>
            <a:off x="457200" y="220663"/>
            <a:ext cx="8443913" cy="1200150"/>
          </a:xfrm>
        </p:spPr>
        <p:txBody>
          <a:bodyPr/>
          <a:lstStyle/>
          <a:p>
            <a:pPr>
              <a:defRPr/>
            </a:pPr>
            <a:r>
              <a:rPr lang="es-ES" sz="4000" dirty="0" smtClean="0"/>
              <a:t>Añadir Funcionalidades Adicionales</a:t>
            </a:r>
            <a:endParaRPr lang="es-ES" sz="4000" dirty="0"/>
          </a:p>
        </p:txBody>
      </p:sp>
      <p:sp>
        <p:nvSpPr>
          <p:cNvPr id="178181" name="Rectangle 5"/>
          <p:cNvSpPr>
            <a:spLocks noGrp="1" noChangeArrowheads="1"/>
          </p:cNvSpPr>
          <p:nvPr>
            <p:ph idx="1"/>
          </p:nvPr>
        </p:nvSpPr>
        <p:spPr>
          <a:xfrm>
            <a:off x="214282" y="714356"/>
            <a:ext cx="8929718" cy="5853910"/>
          </a:xfrm>
        </p:spPr>
        <p:txBody>
          <a:bodyPr/>
          <a:lstStyle/>
          <a:p>
            <a:pPr>
              <a:defRPr/>
            </a:pPr>
            <a:r>
              <a:rPr lang="es-ES" sz="2800" dirty="0" err="1" smtClean="0"/>
              <a:t>Start</a:t>
            </a:r>
            <a:r>
              <a:rPr lang="es-ES" sz="2800" dirty="0" smtClean="0"/>
              <a:t> /w </a:t>
            </a:r>
            <a:r>
              <a:rPr lang="es-ES" sz="2800" dirty="0" err="1" smtClean="0"/>
              <a:t>ocsetup</a:t>
            </a:r>
            <a:r>
              <a:rPr lang="es-ES" sz="2800" dirty="0" smtClean="0"/>
              <a:t> </a:t>
            </a:r>
            <a:r>
              <a:rPr lang="es-ES" sz="2800" dirty="0" err="1" smtClean="0"/>
              <a:t>OptionalFeaturePackage</a:t>
            </a:r>
            <a:endParaRPr lang="es-ES" sz="2800" dirty="0" smtClean="0"/>
          </a:p>
          <a:p>
            <a:pPr lvl="1"/>
            <a:r>
              <a:rPr lang="en-US" sz="2400" dirty="0" smtClean="0"/>
              <a:t>Failover Cluster = </a:t>
            </a:r>
            <a:r>
              <a:rPr lang="en-US" sz="2400" dirty="0" err="1" smtClean="0"/>
              <a:t>FailoverCluster</a:t>
            </a:r>
            <a:r>
              <a:rPr lang="en-US" sz="2400" dirty="0" smtClean="0"/>
              <a:t>-Core</a:t>
            </a:r>
          </a:p>
          <a:p>
            <a:pPr lvl="1"/>
            <a:r>
              <a:rPr lang="en-US" sz="2400" dirty="0" smtClean="0"/>
              <a:t>Network Load Balancing = </a:t>
            </a:r>
            <a:r>
              <a:rPr lang="en-US" sz="2400" dirty="0" err="1" smtClean="0"/>
              <a:t>NetworkLoadBalancingHeadlessServer</a:t>
            </a:r>
            <a:endParaRPr lang="en-US" sz="2400" dirty="0" smtClean="0"/>
          </a:p>
          <a:p>
            <a:pPr lvl="1"/>
            <a:r>
              <a:rPr lang="en-US" sz="2400" dirty="0" smtClean="0"/>
              <a:t>Subsystem for UNIX-bases applications = SUA</a:t>
            </a:r>
          </a:p>
          <a:p>
            <a:pPr lvl="1"/>
            <a:r>
              <a:rPr lang="en-US" sz="2400" dirty="0" smtClean="0"/>
              <a:t>Multipath IO = </a:t>
            </a:r>
            <a:r>
              <a:rPr lang="en-US" sz="2400" dirty="0" err="1" smtClean="0"/>
              <a:t>MultipathIo</a:t>
            </a:r>
            <a:endParaRPr lang="en-US" sz="2400" dirty="0" smtClean="0"/>
          </a:p>
          <a:p>
            <a:pPr lvl="1"/>
            <a:r>
              <a:rPr lang="en-US" sz="2400" dirty="0" smtClean="0"/>
              <a:t>Removable Storage Management = Microsoft-Windows-</a:t>
            </a:r>
            <a:r>
              <a:rPr lang="en-US" sz="2400" dirty="0" err="1" smtClean="0"/>
              <a:t>RemovableStorageManagementCore</a:t>
            </a:r>
            <a:endParaRPr lang="en-US" sz="2400" dirty="0" smtClean="0"/>
          </a:p>
          <a:p>
            <a:pPr lvl="1"/>
            <a:r>
              <a:rPr lang="en-US" sz="2400" dirty="0" err="1" smtClean="0"/>
              <a:t>Bitlocker</a:t>
            </a:r>
            <a:r>
              <a:rPr lang="en-US" sz="2400" dirty="0" smtClean="0"/>
              <a:t> Drive Encryption = </a:t>
            </a:r>
            <a:r>
              <a:rPr lang="en-US" sz="2400" dirty="0" err="1" smtClean="0"/>
              <a:t>BitLocker</a:t>
            </a:r>
            <a:endParaRPr lang="en-US" sz="2400" dirty="0" smtClean="0"/>
          </a:p>
          <a:p>
            <a:pPr lvl="1"/>
            <a:r>
              <a:rPr lang="en-US" sz="2400" dirty="0" smtClean="0"/>
              <a:t>Backup = </a:t>
            </a:r>
            <a:r>
              <a:rPr lang="en-US" sz="2400" dirty="0" err="1" smtClean="0"/>
              <a:t>WindowsServerBackup</a:t>
            </a:r>
            <a:endParaRPr lang="en-US" sz="2400" dirty="0" smtClean="0"/>
          </a:p>
          <a:p>
            <a:pPr lvl="1"/>
            <a:r>
              <a:rPr lang="en-US" sz="2400" dirty="0" smtClean="0"/>
              <a:t>Simple Network Management Protocol (SNMP) = SNMP-SC</a:t>
            </a:r>
          </a:p>
          <a:p>
            <a:pPr lvl="1"/>
            <a:r>
              <a:rPr lang="en-US" sz="2400" dirty="0" smtClean="0"/>
              <a:t>Telnet Client = </a:t>
            </a:r>
            <a:r>
              <a:rPr lang="en-US" sz="2400" dirty="0" err="1" smtClean="0"/>
              <a:t>TelnetClient</a:t>
            </a:r>
            <a:endParaRPr lang="en-US" sz="2400" dirty="0" smtClean="0"/>
          </a:p>
          <a:p>
            <a:pPr lvl="1"/>
            <a:r>
              <a:rPr lang="en-US" sz="2400" dirty="0" smtClean="0"/>
              <a:t>WINS = WINS-SC</a:t>
            </a:r>
          </a:p>
          <a:p>
            <a:pPr lvl="1"/>
            <a:r>
              <a:rPr lang="en-US" sz="2400" dirty="0" err="1" smtClean="0"/>
              <a:t>QoS</a:t>
            </a:r>
            <a:r>
              <a:rPr lang="en-US" sz="2400" dirty="0" smtClean="0"/>
              <a:t> = QWAVE</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3" name="Rectangle 23"/>
          <p:cNvSpPr>
            <a:spLocks noGrp="1" noChangeArrowheads="1"/>
          </p:cNvSpPr>
          <p:nvPr>
            <p:ph type="title"/>
          </p:nvPr>
        </p:nvSpPr>
        <p:spPr/>
        <p:txBody>
          <a:bodyPr/>
          <a:lstStyle/>
          <a:p>
            <a:r>
              <a:rPr lang="es-ES" smtClean="0"/>
              <a:t>Agenda</a:t>
            </a:r>
            <a:endParaRPr lang="es-ES"/>
          </a:p>
        </p:txBody>
      </p:sp>
      <p:sp>
        <p:nvSpPr>
          <p:cNvPr id="10264" name="Rectangle 24"/>
          <p:cNvSpPr>
            <a:spLocks noGrp="1" noChangeArrowheads="1"/>
          </p:cNvSpPr>
          <p:nvPr>
            <p:ph idx="1"/>
          </p:nvPr>
        </p:nvSpPr>
        <p:spPr>
          <a:xfrm>
            <a:off x="381000" y="1214422"/>
            <a:ext cx="8382000" cy="4068806"/>
          </a:xfrm>
        </p:spPr>
        <p:txBody>
          <a:bodyPr/>
          <a:lstStyle/>
          <a:p>
            <a:r>
              <a:rPr lang="es-ES" dirty="0" smtClean="0"/>
              <a:t>Introducción</a:t>
            </a:r>
          </a:p>
          <a:p>
            <a:pPr lvl="1"/>
            <a:r>
              <a:rPr lang="es-ES" dirty="0" smtClean="0"/>
              <a:t>¿Que, como y porque?</a:t>
            </a:r>
          </a:p>
          <a:p>
            <a:r>
              <a:rPr lang="es-ES" dirty="0" smtClean="0"/>
              <a:t>Instalación de Server </a:t>
            </a:r>
            <a:r>
              <a:rPr lang="es-ES" dirty="0" err="1" smtClean="0"/>
              <a:t>Core</a:t>
            </a:r>
            <a:endParaRPr lang="es-ES" dirty="0" smtClean="0"/>
          </a:p>
          <a:p>
            <a:r>
              <a:rPr lang="es-ES" dirty="0" smtClean="0"/>
              <a:t>Configuración Server </a:t>
            </a:r>
            <a:r>
              <a:rPr lang="es-ES" dirty="0" err="1" smtClean="0"/>
              <a:t>Core</a:t>
            </a:r>
            <a:endParaRPr lang="es-ES" dirty="0" smtClean="0"/>
          </a:p>
          <a:p>
            <a:r>
              <a:rPr lang="es-ES" dirty="0" smtClean="0"/>
              <a:t>Roles de Servidor &amp; Funcionalidades Opcionales</a:t>
            </a:r>
          </a:p>
          <a:p>
            <a:r>
              <a:rPr lang="es-ES" dirty="0" smtClean="0"/>
              <a:t>Gestión de  Server </a:t>
            </a:r>
            <a:r>
              <a:rPr lang="es-ES" dirty="0" err="1" smtClean="0"/>
              <a:t>Core</a:t>
            </a:r>
            <a:endParaRPr lang="es-ES" dirty="0" smtClean="0"/>
          </a:p>
          <a:p>
            <a:r>
              <a:rPr lang="es-ES" dirty="0" smtClean="0"/>
              <a:t>Limitaciones de Server </a:t>
            </a:r>
            <a:r>
              <a:rPr lang="es-ES" dirty="0" err="1" smtClean="0"/>
              <a:t>Core</a:t>
            </a:r>
            <a:endParaRPr lang="es-ES"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p:cNvSpPr>
            <a:spLocks noGrp="1" noChangeArrowheads="1"/>
          </p:cNvSpPr>
          <p:nvPr>
            <p:ph type="title"/>
          </p:nvPr>
        </p:nvSpPr>
        <p:spPr>
          <a:xfrm>
            <a:off x="142844" y="214290"/>
            <a:ext cx="9215502" cy="609398"/>
          </a:xfrm>
        </p:spPr>
        <p:txBody>
          <a:bodyPr/>
          <a:lstStyle/>
          <a:p>
            <a:pPr defTabSz="912777" eaLnBrk="1" hangingPunct="1">
              <a:defRPr/>
            </a:pPr>
            <a:r>
              <a:rPr lang="es-ES" sz="4400" smtClean="0"/>
              <a:t>Desinstalar Roles y Funcionalidades</a:t>
            </a:r>
            <a:endParaRPr lang="es-ES" sz="4400"/>
          </a:p>
        </p:txBody>
      </p:sp>
      <p:sp>
        <p:nvSpPr>
          <p:cNvPr id="167938" name="Rectangle 5"/>
          <p:cNvSpPr>
            <a:spLocks noGrp="1" noChangeArrowheads="1"/>
          </p:cNvSpPr>
          <p:nvPr>
            <p:ph type="body" sz="quarter" idx="10"/>
          </p:nvPr>
        </p:nvSpPr>
        <p:spPr>
          <a:xfrm>
            <a:off x="381000" y="1214422"/>
            <a:ext cx="8382000" cy="3896451"/>
          </a:xfrm>
        </p:spPr>
        <p:txBody>
          <a:bodyPr/>
          <a:lstStyle/>
          <a:p>
            <a:pPr eaLnBrk="1" hangingPunct="1"/>
            <a:r>
              <a:rPr lang="es-ES" dirty="0" err="1" smtClean="0"/>
              <a:t>Start</a:t>
            </a:r>
            <a:r>
              <a:rPr lang="es-ES" dirty="0" smtClean="0"/>
              <a:t> /w </a:t>
            </a:r>
            <a:r>
              <a:rPr lang="es-ES" dirty="0" err="1" smtClean="0"/>
              <a:t>Ocsetup</a:t>
            </a:r>
            <a:r>
              <a:rPr lang="es-ES" dirty="0" smtClean="0"/>
              <a:t> </a:t>
            </a:r>
            <a:r>
              <a:rPr lang="es-ES" dirty="0" err="1" smtClean="0"/>
              <a:t>Package</a:t>
            </a:r>
            <a:r>
              <a:rPr lang="es-ES" dirty="0" smtClean="0"/>
              <a:t> /</a:t>
            </a:r>
            <a:r>
              <a:rPr lang="es-ES" dirty="0" err="1" smtClean="0"/>
              <a:t>uninstall</a:t>
            </a:r>
            <a:endParaRPr lang="es-ES" dirty="0" smtClean="0"/>
          </a:p>
          <a:p>
            <a:pPr lvl="1" eaLnBrk="1" hangingPunct="1"/>
            <a:r>
              <a:rPr lang="es-ES" dirty="0" smtClean="0"/>
              <a:t>Excepto para “Active </a:t>
            </a:r>
            <a:r>
              <a:rPr lang="es-ES" dirty="0" err="1" smtClean="0"/>
              <a:t>Directory</a:t>
            </a:r>
            <a:r>
              <a:rPr lang="es-ES" dirty="0" smtClean="0"/>
              <a:t>”</a:t>
            </a:r>
          </a:p>
          <a:p>
            <a:pPr lvl="2" eaLnBrk="1" hangingPunct="1"/>
            <a:r>
              <a:rPr lang="es-ES" dirty="0" smtClean="0"/>
              <a:t>Hay que usar </a:t>
            </a:r>
            <a:r>
              <a:rPr lang="es-ES" dirty="0" err="1" smtClean="0"/>
              <a:t>DCPromo</a:t>
            </a:r>
            <a:r>
              <a:rPr lang="es-ES" dirty="0" smtClean="0"/>
              <a:t> y </a:t>
            </a:r>
            <a:r>
              <a:rPr lang="es-ES" dirty="0" err="1" smtClean="0"/>
              <a:t>demote</a:t>
            </a:r>
            <a:endParaRPr lang="es-ES" dirty="0" smtClean="0"/>
          </a:p>
          <a:p>
            <a:pPr lvl="3"/>
            <a:r>
              <a:rPr lang="en-US" b="1" dirty="0" err="1" smtClean="0"/>
              <a:t>Dcpromo</a:t>
            </a:r>
            <a:r>
              <a:rPr lang="en-US" b="1" dirty="0" smtClean="0"/>
              <a:t> /</a:t>
            </a:r>
            <a:r>
              <a:rPr lang="en-US" b="1" dirty="0" err="1" smtClean="0"/>
              <a:t>unattend</a:t>
            </a:r>
            <a:r>
              <a:rPr lang="en-US" b="1" dirty="0" smtClean="0"/>
              <a:t>:</a:t>
            </a:r>
            <a:r>
              <a:rPr lang="en-US" dirty="0" smtClean="0"/>
              <a:t>&lt;</a:t>
            </a:r>
            <a:r>
              <a:rPr lang="en-US" dirty="0" err="1" smtClean="0"/>
              <a:t>unattendfile</a:t>
            </a:r>
            <a:r>
              <a:rPr lang="en-US" dirty="0" smtClean="0"/>
              <a:t>&gt;</a:t>
            </a:r>
            <a:endParaRPr lang="es-ES" dirty="0" smtClean="0"/>
          </a:p>
          <a:p>
            <a:pPr lvl="2" eaLnBrk="1" hangingPunct="1"/>
            <a:r>
              <a:rPr lang="es-ES" dirty="0" smtClean="0"/>
              <a:t>Esto también elimina los binarios del “Active </a:t>
            </a:r>
            <a:r>
              <a:rPr lang="es-ES" dirty="0" err="1" smtClean="0"/>
              <a:t>Directory</a:t>
            </a:r>
            <a:r>
              <a:rPr lang="es-ES" dirty="0" smtClean="0"/>
              <a:t>” </a:t>
            </a:r>
          </a:p>
          <a:p>
            <a:pPr eaLnBrk="1" hangingPunct="1"/>
            <a:r>
              <a:rPr lang="es-ES" dirty="0" smtClean="0"/>
              <a:t>NO hay herramienta de entorno grafico para instalar o desinstalar roles y funcionalidades en remoto</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p:txBody>
          <a:bodyPr/>
          <a:lstStyle/>
          <a:p>
            <a:endParaRPr lang="es-ES"/>
          </a:p>
        </p:txBody>
      </p:sp>
      <p:sp>
        <p:nvSpPr>
          <p:cNvPr id="5" name="4 Marcador de texto"/>
          <p:cNvSpPr>
            <a:spLocks noGrp="1"/>
          </p:cNvSpPr>
          <p:nvPr>
            <p:ph type="body" sz="quarter" idx="10"/>
          </p:nvPr>
        </p:nvSpPr>
        <p:spPr>
          <a:xfrm>
            <a:off x="571472" y="2621327"/>
            <a:ext cx="7572375" cy="609398"/>
          </a:xfrm>
        </p:spPr>
        <p:txBody>
          <a:bodyPr/>
          <a:lstStyle/>
          <a:p>
            <a:r>
              <a:rPr smtClean="0"/>
              <a:t>Añadir Roles y Funcionalidades</a:t>
            </a:r>
            <a:endParaRPr lang="es-E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Grp="1" noChangeArrowheads="1"/>
          </p:cNvSpPr>
          <p:nvPr>
            <p:ph type="title"/>
          </p:nvPr>
        </p:nvSpPr>
        <p:spPr/>
        <p:txBody>
          <a:bodyPr/>
          <a:lstStyle/>
          <a:p>
            <a:pPr defTabSz="912777" eaLnBrk="1" hangingPunct="1">
              <a:defRPr/>
            </a:pPr>
            <a:r>
              <a:rPr lang="es-ES" smtClean="0"/>
              <a:t>Gestión de Server Core</a:t>
            </a:r>
            <a:endParaRPr lang="es-ES"/>
          </a:p>
        </p:txBody>
      </p:sp>
      <p:sp>
        <p:nvSpPr>
          <p:cNvPr id="169986" name="Rectangle 5"/>
          <p:cNvSpPr>
            <a:spLocks noGrp="1" noChangeArrowheads="1"/>
          </p:cNvSpPr>
          <p:nvPr>
            <p:ph type="body" sz="quarter" idx="10"/>
          </p:nvPr>
        </p:nvSpPr>
        <p:spPr>
          <a:xfrm>
            <a:off x="357158" y="1214422"/>
            <a:ext cx="8382000" cy="5121402"/>
          </a:xfrm>
        </p:spPr>
        <p:txBody>
          <a:bodyPr/>
          <a:lstStyle/>
          <a:p>
            <a:pPr eaLnBrk="1" hangingPunct="1"/>
            <a:r>
              <a:rPr lang="es-ES" smtClean="0"/>
              <a:t>CMD para ejecución de comandos en local </a:t>
            </a:r>
          </a:p>
          <a:p>
            <a:pPr eaLnBrk="1" hangingPunct="1"/>
            <a:r>
              <a:rPr lang="es-ES" smtClean="0"/>
              <a:t>CMD usando Terminal Server</a:t>
            </a:r>
          </a:p>
          <a:p>
            <a:pPr eaLnBrk="1" hangingPunct="1"/>
            <a:r>
              <a:rPr lang="es-ES" smtClean="0"/>
              <a:t>WS-Management y Windows Remote Shell para ejecución remota de comandos </a:t>
            </a:r>
          </a:p>
          <a:p>
            <a:pPr eaLnBrk="1" hangingPunct="1"/>
            <a:r>
              <a:rPr lang="es-ES" smtClean="0"/>
              <a:t>WMI</a:t>
            </a:r>
          </a:p>
          <a:p>
            <a:pPr eaLnBrk="1" hangingPunct="1"/>
            <a:r>
              <a:rPr lang="es-ES" smtClean="0"/>
              <a:t>Programador de Tareas para ejecutar trabajos y tareas</a:t>
            </a:r>
          </a:p>
          <a:p>
            <a:pPr eaLnBrk="1" hangingPunct="1"/>
            <a:r>
              <a:rPr lang="es-ES" smtClean="0"/>
              <a:t>“Event Logging” y “Event Forwarding”</a:t>
            </a:r>
          </a:p>
          <a:p>
            <a:pPr eaLnBrk="1" hangingPunct="1"/>
            <a:r>
              <a:rPr lang="es-ES" smtClean="0"/>
              <a:t>RPC y DCOM para soporte remoto a MMC</a:t>
            </a:r>
          </a:p>
          <a:p>
            <a:pPr eaLnBrk="1" hangingPunct="1"/>
            <a:r>
              <a:rPr lang="es-ES" smtClean="0"/>
              <a:t>SNMP</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4" name="Rectangle 6"/>
          <p:cNvSpPr>
            <a:spLocks noGrp="1" noChangeArrowheads="1"/>
          </p:cNvSpPr>
          <p:nvPr>
            <p:ph type="title"/>
          </p:nvPr>
        </p:nvSpPr>
        <p:spPr>
          <a:xfrm>
            <a:off x="381000" y="230188"/>
            <a:ext cx="8382000" cy="553998"/>
          </a:xfrm>
        </p:spPr>
        <p:txBody>
          <a:bodyPr/>
          <a:lstStyle/>
          <a:p>
            <a:r>
              <a:rPr lang="es-ES" sz="4000" smtClean="0"/>
              <a:t>Gestión con “Windows Remote Shell”</a:t>
            </a:r>
            <a:endParaRPr lang="es-ES" sz="4000"/>
          </a:p>
        </p:txBody>
      </p:sp>
      <p:sp>
        <p:nvSpPr>
          <p:cNvPr id="181255" name="Rectangle 7"/>
          <p:cNvSpPr>
            <a:spLocks noGrp="1" noChangeArrowheads="1"/>
          </p:cNvSpPr>
          <p:nvPr>
            <p:ph type="body" sz="quarter" idx="10"/>
          </p:nvPr>
        </p:nvSpPr>
        <p:spPr>
          <a:xfrm>
            <a:off x="357158" y="1071546"/>
            <a:ext cx="8382000" cy="5032147"/>
          </a:xfrm>
        </p:spPr>
        <p:txBody>
          <a:bodyPr/>
          <a:lstStyle/>
          <a:p>
            <a:r>
              <a:rPr lang="es-ES" sz="2800" dirty="0" smtClean="0"/>
              <a:t>Windows </a:t>
            </a:r>
            <a:r>
              <a:rPr lang="es-ES" sz="2800" dirty="0" err="1" smtClean="0"/>
              <a:t>Remote</a:t>
            </a:r>
            <a:r>
              <a:rPr lang="es-ES" sz="2800" dirty="0" smtClean="0"/>
              <a:t> Management (</a:t>
            </a:r>
            <a:r>
              <a:rPr lang="es-ES" sz="2800" dirty="0" err="1" smtClean="0"/>
              <a:t>WinRM</a:t>
            </a:r>
            <a:r>
              <a:rPr lang="es-ES" sz="2800" dirty="0" smtClean="0"/>
              <a:t>) </a:t>
            </a:r>
          </a:p>
          <a:p>
            <a:pPr lvl="1"/>
            <a:r>
              <a:rPr lang="es-ES" sz="2400" dirty="0" smtClean="0"/>
              <a:t>WS-Management – Protocolo de gestión segura amigable con el firewall</a:t>
            </a:r>
          </a:p>
          <a:p>
            <a:pPr lvl="1"/>
            <a:r>
              <a:rPr lang="es-ES" sz="2400" dirty="0" smtClean="0"/>
              <a:t>WinRM.exe configura la </a:t>
            </a:r>
            <a:r>
              <a:rPr lang="es-ES" sz="2400" dirty="0" err="1" smtClean="0"/>
              <a:t>perte</a:t>
            </a:r>
            <a:r>
              <a:rPr lang="es-ES" sz="2400" dirty="0" smtClean="0"/>
              <a:t> del servidor</a:t>
            </a:r>
          </a:p>
          <a:p>
            <a:pPr lvl="2"/>
            <a:r>
              <a:rPr lang="es-ES" sz="2000" dirty="0" err="1" smtClean="0"/>
              <a:t>Tambien</a:t>
            </a:r>
            <a:r>
              <a:rPr lang="es-ES" sz="2000" dirty="0" smtClean="0"/>
              <a:t> se puede configurar usando GPO o instalación </a:t>
            </a:r>
            <a:r>
              <a:rPr lang="es-ES" sz="2000" dirty="0" err="1" smtClean="0"/>
              <a:t>desatendidad</a:t>
            </a:r>
            <a:endParaRPr lang="es-ES" sz="2000" dirty="0" smtClean="0"/>
          </a:p>
          <a:p>
            <a:r>
              <a:rPr lang="es-ES" sz="2800" dirty="0" smtClean="0"/>
              <a:t>Windows </a:t>
            </a:r>
            <a:r>
              <a:rPr lang="es-ES" sz="2800" dirty="0" err="1" smtClean="0"/>
              <a:t>Remote</a:t>
            </a:r>
            <a:r>
              <a:rPr lang="es-ES" sz="2800" dirty="0" smtClean="0"/>
              <a:t> Shell (</a:t>
            </a:r>
            <a:r>
              <a:rPr lang="es-ES" sz="2800" dirty="0" err="1" smtClean="0"/>
              <a:t>WinRS</a:t>
            </a:r>
            <a:r>
              <a:rPr lang="es-ES" sz="2800" dirty="0" smtClean="0"/>
              <a:t>)</a:t>
            </a:r>
          </a:p>
          <a:p>
            <a:pPr lvl="1"/>
            <a:r>
              <a:rPr lang="es-ES" sz="2400" dirty="0" smtClean="0"/>
              <a:t>Se debe </a:t>
            </a:r>
            <a:r>
              <a:rPr lang="es-ES" sz="2400" dirty="0" err="1" smtClean="0"/>
              <a:t>configurarar</a:t>
            </a:r>
            <a:r>
              <a:rPr lang="es-ES" sz="2400" dirty="0" smtClean="0"/>
              <a:t> </a:t>
            </a:r>
            <a:r>
              <a:rPr lang="es-ES" sz="2400" dirty="0" err="1" smtClean="0"/>
              <a:t>WinRM</a:t>
            </a:r>
            <a:r>
              <a:rPr lang="es-ES" sz="2400" dirty="0" smtClean="0"/>
              <a:t> primero</a:t>
            </a:r>
          </a:p>
          <a:p>
            <a:pPr lvl="1"/>
            <a:r>
              <a:rPr lang="es-ES" sz="2400" dirty="0" smtClean="0"/>
              <a:t>WinRS.exe ejecuta comandos en remoto</a:t>
            </a:r>
          </a:p>
          <a:p>
            <a:pPr lvl="2"/>
            <a:r>
              <a:rPr lang="es-ES" sz="2000" dirty="0" smtClean="0"/>
              <a:t>Requiere Windows Vista o W2K8 </a:t>
            </a:r>
          </a:p>
          <a:p>
            <a:pPr lvl="2"/>
            <a:r>
              <a:rPr lang="es-ES" sz="2000" dirty="0" smtClean="0"/>
              <a:t>Solo se pueden ejecutar herramientas de </a:t>
            </a:r>
            <a:r>
              <a:rPr lang="es-ES" sz="2000" dirty="0" err="1" smtClean="0"/>
              <a:t>linea</a:t>
            </a:r>
            <a:r>
              <a:rPr lang="es-ES" sz="2000" dirty="0" smtClean="0"/>
              <a:t> de comando o Scripts sin UI</a:t>
            </a:r>
          </a:p>
          <a:p>
            <a:pPr lvl="2"/>
            <a:r>
              <a:rPr lang="es-ES" sz="2000" dirty="0" smtClean="0"/>
              <a:t>Los </a:t>
            </a:r>
            <a:r>
              <a:rPr lang="es-ES" sz="2000" dirty="0" err="1" smtClean="0"/>
              <a:t>dialgos</a:t>
            </a:r>
            <a:r>
              <a:rPr lang="es-ES" sz="2000" dirty="0" smtClean="0"/>
              <a:t> son un problema, y no </a:t>
            </a:r>
            <a:r>
              <a:rPr lang="es-ES" sz="2000" dirty="0" err="1" smtClean="0"/>
              <a:t>sopora</a:t>
            </a:r>
            <a:r>
              <a:rPr lang="es-ES" sz="2000" dirty="0" smtClean="0"/>
              <a:t> el modo interactivo</a:t>
            </a:r>
          </a:p>
          <a:p>
            <a:pPr lvl="3"/>
            <a:r>
              <a:rPr lang="es-ES" sz="1800" dirty="0" smtClean="0"/>
              <a:t>Ejemplo, “presione cualquier tecla”</a:t>
            </a:r>
            <a:endParaRPr lang="es-ES" sz="1800"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6" name="Rectangle 4"/>
          <p:cNvSpPr>
            <a:spLocks noGrp="1" noChangeArrowheads="1"/>
          </p:cNvSpPr>
          <p:nvPr>
            <p:ph type="title"/>
          </p:nvPr>
        </p:nvSpPr>
        <p:spPr>
          <a:xfrm>
            <a:off x="381000" y="230188"/>
            <a:ext cx="8382000" cy="609398"/>
          </a:xfrm>
        </p:spPr>
        <p:txBody>
          <a:bodyPr/>
          <a:lstStyle/>
          <a:p>
            <a:r>
              <a:rPr lang="es-ES" sz="4400" smtClean="0"/>
              <a:t>Configurar WinRM en Server Core</a:t>
            </a:r>
            <a:endParaRPr lang="es-ES" sz="4400"/>
          </a:p>
        </p:txBody>
      </p:sp>
      <p:sp>
        <p:nvSpPr>
          <p:cNvPr id="182277" name="Rectangle 5"/>
          <p:cNvSpPr>
            <a:spLocks noGrp="1" noChangeArrowheads="1"/>
          </p:cNvSpPr>
          <p:nvPr>
            <p:ph type="body" sz="quarter" idx="10"/>
          </p:nvPr>
        </p:nvSpPr>
        <p:spPr>
          <a:xfrm>
            <a:off x="357158" y="928670"/>
            <a:ext cx="8382000" cy="5620000"/>
          </a:xfrm>
        </p:spPr>
        <p:txBody>
          <a:bodyPr/>
          <a:lstStyle/>
          <a:p>
            <a:r>
              <a:rPr lang="es-ES" sz="3200" dirty="0" smtClean="0"/>
              <a:t>La parte del servidor de WS-Management</a:t>
            </a:r>
          </a:p>
          <a:p>
            <a:r>
              <a:rPr lang="es-ES" sz="3200" dirty="0" smtClean="0"/>
              <a:t>Desde la </a:t>
            </a:r>
            <a:r>
              <a:rPr lang="es-ES" sz="3200" dirty="0" err="1" smtClean="0"/>
              <a:t>linea</a:t>
            </a:r>
            <a:r>
              <a:rPr lang="es-ES" sz="3200" dirty="0" smtClean="0"/>
              <a:t> de comando</a:t>
            </a:r>
          </a:p>
          <a:p>
            <a:pPr lvl="1"/>
            <a:r>
              <a:rPr lang="es-ES" sz="2800" dirty="0" err="1" smtClean="0"/>
              <a:t>WinRM</a:t>
            </a:r>
            <a:r>
              <a:rPr lang="es-ES" sz="2800" dirty="0" smtClean="0"/>
              <a:t> </a:t>
            </a:r>
            <a:r>
              <a:rPr lang="es-ES" sz="2800" dirty="0" err="1" smtClean="0"/>
              <a:t>quickconfig</a:t>
            </a:r>
            <a:endParaRPr lang="es-ES" sz="2800" dirty="0" smtClean="0"/>
          </a:p>
          <a:p>
            <a:r>
              <a:rPr lang="es-ES" sz="3200" dirty="0" smtClean="0"/>
              <a:t>Con un fichero de instalación desatendida</a:t>
            </a:r>
          </a:p>
          <a:p>
            <a:pPr lvl="1"/>
            <a:r>
              <a:rPr lang="es-ES" dirty="0" smtClean="0"/>
              <a:t>En la sección </a:t>
            </a:r>
            <a:r>
              <a:rPr lang="es-ES" sz="2800" dirty="0" smtClean="0"/>
              <a:t>&lt;</a:t>
            </a:r>
            <a:r>
              <a:rPr lang="es-ES" sz="2800" dirty="0" err="1" smtClean="0"/>
              <a:t>settings</a:t>
            </a:r>
            <a:r>
              <a:rPr lang="es-ES" sz="2800" dirty="0" smtClean="0"/>
              <a:t> </a:t>
            </a:r>
            <a:r>
              <a:rPr lang="es-ES" sz="2800" dirty="0" err="1" smtClean="0"/>
              <a:t>pass</a:t>
            </a:r>
            <a:r>
              <a:rPr lang="es-ES" sz="2800" dirty="0" smtClean="0"/>
              <a:t>="</a:t>
            </a:r>
            <a:r>
              <a:rPr lang="es-ES" sz="2800" dirty="0" err="1" smtClean="0"/>
              <a:t>specialize</a:t>
            </a:r>
            <a:r>
              <a:rPr lang="es-ES" sz="2800" dirty="0" smtClean="0"/>
              <a:t>"&gt; añadir:</a:t>
            </a:r>
          </a:p>
          <a:p>
            <a:pPr lvl="2">
              <a:buFontTx/>
              <a:buNone/>
            </a:pPr>
            <a:r>
              <a:rPr lang="es-ES" sz="2400" dirty="0" smtClean="0"/>
              <a:t>&lt;</a:t>
            </a:r>
            <a:r>
              <a:rPr lang="es-ES" sz="2400" dirty="0" err="1" smtClean="0"/>
              <a:t>component</a:t>
            </a:r>
            <a:r>
              <a:rPr lang="es-ES" sz="2400" dirty="0" smtClean="0"/>
              <a:t> </a:t>
            </a:r>
            <a:r>
              <a:rPr lang="es-ES" sz="2400" dirty="0" err="1" smtClean="0"/>
              <a:t>name</a:t>
            </a:r>
            <a:r>
              <a:rPr lang="es-ES" sz="2400" dirty="0" smtClean="0"/>
              <a:t>="Microsoft-Windows-Web-</a:t>
            </a:r>
            <a:r>
              <a:rPr lang="es-ES" sz="2400" dirty="0" err="1" smtClean="0"/>
              <a:t>Services</a:t>
            </a:r>
            <a:r>
              <a:rPr lang="es-ES" sz="2400" dirty="0" smtClean="0"/>
              <a:t>-</a:t>
            </a:r>
            <a:r>
              <a:rPr lang="es-ES" sz="2400" dirty="0" err="1" smtClean="0"/>
              <a:t>for</a:t>
            </a:r>
            <a:r>
              <a:rPr lang="es-ES" sz="2400" dirty="0" smtClean="0"/>
              <a:t>-Management-</a:t>
            </a:r>
            <a:r>
              <a:rPr lang="es-ES" sz="2400" dirty="0" err="1" smtClean="0"/>
              <a:t>Core</a:t>
            </a:r>
            <a:r>
              <a:rPr lang="es-ES" sz="2400" dirty="0" smtClean="0"/>
              <a:t>" </a:t>
            </a:r>
            <a:r>
              <a:rPr lang="es-ES" sz="2400" dirty="0" err="1" smtClean="0"/>
              <a:t>publicKeyToken</a:t>
            </a:r>
            <a:r>
              <a:rPr lang="es-ES" sz="2400" dirty="0" smtClean="0"/>
              <a:t>="31bf3856ad364e35" </a:t>
            </a:r>
            <a:r>
              <a:rPr lang="es-ES" sz="2400" dirty="0" err="1" smtClean="0"/>
              <a:t>language</a:t>
            </a:r>
            <a:r>
              <a:rPr lang="es-ES" sz="2400" dirty="0" smtClean="0"/>
              <a:t>="neutral" </a:t>
            </a:r>
            <a:r>
              <a:rPr lang="es-ES" sz="2400" dirty="0" err="1" smtClean="0"/>
              <a:t>versionScope</a:t>
            </a:r>
            <a:r>
              <a:rPr lang="es-ES" sz="2400" dirty="0" smtClean="0"/>
              <a:t>="</a:t>
            </a:r>
            <a:r>
              <a:rPr lang="es-ES" sz="2400" dirty="0" err="1" smtClean="0"/>
              <a:t>nonSxS</a:t>
            </a:r>
            <a:r>
              <a:rPr lang="es-ES" sz="2400" dirty="0" smtClean="0"/>
              <a:t>" </a:t>
            </a:r>
            <a:r>
              <a:rPr lang="es-ES" sz="2400" dirty="0" err="1" smtClean="0"/>
              <a:t>processorArchitecture</a:t>
            </a:r>
            <a:r>
              <a:rPr lang="es-ES" sz="2400" dirty="0" smtClean="0"/>
              <a:t>="x86"&gt;</a:t>
            </a:r>
          </a:p>
          <a:p>
            <a:pPr lvl="3">
              <a:buFontTx/>
              <a:buNone/>
            </a:pPr>
            <a:r>
              <a:rPr lang="es-ES" sz="2000" dirty="0" smtClean="0"/>
              <a:t>  &lt;</a:t>
            </a:r>
            <a:r>
              <a:rPr lang="es-ES" sz="2000" dirty="0" err="1" smtClean="0"/>
              <a:t>ConfigureWindowsRemoteManagement</a:t>
            </a:r>
            <a:r>
              <a:rPr lang="es-ES" sz="2000" dirty="0" smtClean="0"/>
              <a:t>&gt;true&lt;/</a:t>
            </a:r>
            <a:r>
              <a:rPr lang="es-ES" sz="2000" dirty="0" err="1" smtClean="0"/>
              <a:t>ConfigureWindowsRemoteManagement</a:t>
            </a:r>
            <a:r>
              <a:rPr lang="es-ES" sz="2000" dirty="0" smtClean="0"/>
              <a:t>&gt; </a:t>
            </a:r>
          </a:p>
          <a:p>
            <a:pPr lvl="2">
              <a:buFontTx/>
              <a:buNone/>
            </a:pPr>
            <a:r>
              <a:rPr lang="es-ES" sz="2400" dirty="0" smtClean="0"/>
              <a:t>  &lt;/</a:t>
            </a:r>
            <a:r>
              <a:rPr lang="es-ES" sz="2400" dirty="0" err="1" smtClean="0"/>
              <a:t>component</a:t>
            </a:r>
            <a:r>
              <a:rPr lang="es-ES" sz="2400" dirty="0" smtClean="0"/>
              <a:t>&gt;</a:t>
            </a:r>
            <a:endParaRPr lang="es-ES" sz="2400"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p:cNvSpPr>
            <a:spLocks noGrp="1" noChangeArrowheads="1"/>
          </p:cNvSpPr>
          <p:nvPr>
            <p:ph type="title"/>
          </p:nvPr>
        </p:nvSpPr>
        <p:spPr/>
        <p:txBody>
          <a:bodyPr/>
          <a:lstStyle/>
          <a:p>
            <a:r>
              <a:rPr lang="es-ES" smtClean="0"/>
              <a:t>Usar WinRS</a:t>
            </a:r>
            <a:endParaRPr lang="es-ES"/>
          </a:p>
        </p:txBody>
      </p:sp>
      <p:sp>
        <p:nvSpPr>
          <p:cNvPr id="183301" name="Rectangle 5"/>
          <p:cNvSpPr>
            <a:spLocks noGrp="1" noChangeArrowheads="1"/>
          </p:cNvSpPr>
          <p:nvPr>
            <p:ph idx="1"/>
          </p:nvPr>
        </p:nvSpPr>
        <p:spPr>
          <a:xfrm>
            <a:off x="381000" y="1214422"/>
            <a:ext cx="8382000" cy="4099584"/>
          </a:xfrm>
        </p:spPr>
        <p:txBody>
          <a:bodyPr/>
          <a:lstStyle/>
          <a:p>
            <a:r>
              <a:rPr lang="es-ES" smtClean="0"/>
              <a:t>La parte cliente de WS-Management</a:t>
            </a:r>
          </a:p>
          <a:p>
            <a:r>
              <a:rPr lang="es-ES" smtClean="0"/>
              <a:t>WinRS –r:&lt;remote endpoint&gt; command</a:t>
            </a:r>
          </a:p>
          <a:p>
            <a:pPr lvl="1"/>
            <a:r>
              <a:rPr lang="es-ES" smtClean="0"/>
              <a:t>La conexión remota puede ser:</a:t>
            </a:r>
          </a:p>
          <a:p>
            <a:pPr lvl="2"/>
            <a:r>
              <a:rPr lang="es-ES" sz="2000" smtClean="0"/>
              <a:t>-r:https://myserver.com</a:t>
            </a:r>
          </a:p>
          <a:p>
            <a:pPr lvl="2"/>
            <a:r>
              <a:rPr lang="es-ES" sz="2000" smtClean="0"/>
              <a:t>-r:myserver</a:t>
            </a:r>
          </a:p>
          <a:p>
            <a:pPr lvl="2"/>
            <a:r>
              <a:rPr lang="es-ES" sz="2000" smtClean="0"/>
              <a:t>-r:http://127.0.0.1</a:t>
            </a:r>
          </a:p>
          <a:p>
            <a:pPr lvl="2"/>
            <a:r>
              <a:rPr lang="es-ES" sz="2000" smtClean="0"/>
              <a:t>-r:http://169.51.2.101:80</a:t>
            </a:r>
          </a:p>
          <a:p>
            <a:pPr lvl="1"/>
            <a:r>
              <a:rPr lang="es-ES" smtClean="0"/>
              <a:t>Por Ejemplo</a:t>
            </a:r>
          </a:p>
          <a:p>
            <a:pPr lvl="2"/>
            <a:r>
              <a:rPr lang="es-ES" sz="2000" smtClean="0"/>
              <a:t>Winrs –r:myserver dir c:\windows\system32\*.dll</a:t>
            </a:r>
          </a:p>
          <a:p>
            <a:pPr lvl="1"/>
            <a:r>
              <a:rPr lang="es-ES" smtClean="0"/>
              <a:t>WinRS -? Para la ayuda</a:t>
            </a:r>
            <a:endParaRPr lang="es-ES"/>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6" name="Rectangle 6"/>
          <p:cNvSpPr>
            <a:spLocks noGrp="1" noChangeArrowheads="1"/>
          </p:cNvSpPr>
          <p:nvPr>
            <p:ph type="title"/>
          </p:nvPr>
        </p:nvSpPr>
        <p:spPr/>
        <p:txBody>
          <a:bodyPr/>
          <a:lstStyle/>
          <a:p>
            <a:r>
              <a:rPr lang="es-ES" smtClean="0"/>
              <a:t>Ejemplos WinRS</a:t>
            </a:r>
            <a:endParaRPr lang="es-ES"/>
          </a:p>
        </p:txBody>
      </p:sp>
      <p:sp>
        <p:nvSpPr>
          <p:cNvPr id="184327" name="Rectangle 7"/>
          <p:cNvSpPr>
            <a:spLocks noGrp="1" noChangeArrowheads="1"/>
          </p:cNvSpPr>
          <p:nvPr>
            <p:ph idx="1"/>
          </p:nvPr>
        </p:nvSpPr>
        <p:spPr>
          <a:xfrm>
            <a:off x="357158" y="1071546"/>
            <a:ext cx="8382000" cy="4124206"/>
          </a:xfrm>
        </p:spPr>
        <p:txBody>
          <a:bodyPr/>
          <a:lstStyle/>
          <a:p>
            <a:r>
              <a:rPr lang="es-ES" sz="2400" smtClean="0"/>
              <a:t>Iniciar la instalación de los servicios de terminal en modo administración</a:t>
            </a:r>
          </a:p>
          <a:p>
            <a:pPr lvl="1"/>
            <a:r>
              <a:rPr lang="es-ES" sz="2000" smtClean="0"/>
              <a:t>winrs -r:myserver cscript \windows\system32\scregedit.wsf /ar 0</a:t>
            </a:r>
          </a:p>
          <a:p>
            <a:r>
              <a:rPr lang="es-ES" sz="2400" smtClean="0"/>
              <a:t>Permitir clientes Vista/W2K8</a:t>
            </a:r>
          </a:p>
          <a:p>
            <a:pPr lvl="1"/>
            <a:r>
              <a:rPr lang="es-ES" sz="2000" smtClean="0"/>
              <a:t>winrs -r:myserver cscript \windows\system32\scregedit.wsf /cs 0</a:t>
            </a:r>
          </a:p>
          <a:p>
            <a:r>
              <a:rPr lang="es-ES" sz="2400" smtClean="0"/>
              <a:t>Unirse a un dominio</a:t>
            </a:r>
          </a:p>
          <a:p>
            <a:pPr lvl="1"/>
            <a:r>
              <a:rPr lang="es-ES" sz="2000" smtClean="0"/>
              <a:t>winrs -r:myserver netdom add myserver /domain:testdomain /userd:administrator /passwordd:&lt;password&gt;</a:t>
            </a:r>
          </a:p>
          <a:p>
            <a:r>
              <a:rPr lang="es-ES" sz="2400" smtClean="0"/>
              <a:t>Añadir el grupo de administradores de dominio al grupo de  administradores locales</a:t>
            </a:r>
          </a:p>
          <a:p>
            <a:pPr lvl="1"/>
            <a:r>
              <a:rPr lang="es-ES" sz="2000" smtClean="0"/>
              <a:t>winrs -r:myserver net localgroup administrators testdomain\administrator /add</a:t>
            </a:r>
            <a:endParaRPr lang="es-ES" sz="200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8" name="Rectangle 8"/>
          <p:cNvSpPr>
            <a:spLocks noGrp="1" noChangeArrowheads="1"/>
          </p:cNvSpPr>
          <p:nvPr>
            <p:ph type="title"/>
          </p:nvPr>
        </p:nvSpPr>
        <p:spPr/>
        <p:txBody>
          <a:bodyPr/>
          <a:lstStyle/>
          <a:p>
            <a:r>
              <a:rPr lang="es-ES" smtClean="0"/>
              <a:t>Hardware en un Server Core</a:t>
            </a:r>
            <a:endParaRPr lang="es-ES"/>
          </a:p>
        </p:txBody>
      </p:sp>
      <p:sp>
        <p:nvSpPr>
          <p:cNvPr id="148489" name="Rectangle 9"/>
          <p:cNvSpPr>
            <a:spLocks noGrp="1" noChangeArrowheads="1"/>
          </p:cNvSpPr>
          <p:nvPr>
            <p:ph idx="1"/>
          </p:nvPr>
        </p:nvSpPr>
        <p:spPr>
          <a:xfrm>
            <a:off x="428596" y="1017385"/>
            <a:ext cx="8380412" cy="5269135"/>
          </a:xfrm>
        </p:spPr>
        <p:txBody>
          <a:bodyPr/>
          <a:lstStyle/>
          <a:p>
            <a:r>
              <a:rPr lang="es-ES" dirty="0" smtClean="0"/>
              <a:t>Plug and Play esta incluido en Server </a:t>
            </a:r>
            <a:r>
              <a:rPr lang="es-ES" dirty="0" err="1" smtClean="0"/>
              <a:t>Core</a:t>
            </a:r>
            <a:endParaRPr lang="es-ES" dirty="0" smtClean="0"/>
          </a:p>
          <a:p>
            <a:pPr lvl="1"/>
            <a:r>
              <a:rPr lang="es-ES" dirty="0" smtClean="0"/>
              <a:t>Si se añade hardware con un driver que ya este ,</a:t>
            </a:r>
            <a:r>
              <a:rPr lang="es-ES" dirty="0" err="1" smtClean="0"/>
              <a:t>PnP</a:t>
            </a:r>
            <a:r>
              <a:rPr lang="es-ES" dirty="0" smtClean="0"/>
              <a:t> lo instalara silenciosamente</a:t>
            </a:r>
          </a:p>
          <a:p>
            <a:r>
              <a:rPr lang="es-ES" dirty="0" smtClean="0"/>
              <a:t>Si el driver no esta incluido, pero tienes un driver </a:t>
            </a:r>
            <a:r>
              <a:rPr lang="es-ES" dirty="0" err="1" smtClean="0"/>
              <a:t>PnP</a:t>
            </a:r>
            <a:r>
              <a:rPr lang="es-ES" dirty="0" smtClean="0"/>
              <a:t> para el hardware</a:t>
            </a:r>
          </a:p>
          <a:p>
            <a:pPr lvl="1"/>
            <a:r>
              <a:rPr lang="es-ES" dirty="0" smtClean="0"/>
              <a:t>Copia los ficheros del driver al servidor</a:t>
            </a:r>
          </a:p>
          <a:p>
            <a:pPr lvl="1"/>
            <a:r>
              <a:rPr lang="es-ES" dirty="0" smtClean="0"/>
              <a:t>Ejecuta: </a:t>
            </a:r>
            <a:r>
              <a:rPr lang="es-ES" dirty="0" err="1" smtClean="0"/>
              <a:t>Pnputil</a:t>
            </a:r>
            <a:r>
              <a:rPr lang="es-ES" dirty="0" smtClean="0"/>
              <a:t> –i –a </a:t>
            </a:r>
            <a:r>
              <a:rPr lang="es-ES" dirty="0" err="1" smtClean="0"/>
              <a:t>driverinf</a:t>
            </a:r>
            <a:endParaRPr lang="es-ES" dirty="0" smtClean="0"/>
          </a:p>
          <a:p>
            <a:r>
              <a:rPr lang="es-ES" dirty="0" smtClean="0"/>
              <a:t>Para listar los drivers instalados</a:t>
            </a:r>
          </a:p>
          <a:p>
            <a:pPr lvl="1"/>
            <a:r>
              <a:rPr lang="es-ES" dirty="0" err="1" smtClean="0"/>
              <a:t>sc</a:t>
            </a:r>
            <a:r>
              <a:rPr lang="es-ES" dirty="0" smtClean="0"/>
              <a:t> </a:t>
            </a:r>
            <a:r>
              <a:rPr lang="es-ES" dirty="0" err="1" smtClean="0"/>
              <a:t>query</a:t>
            </a:r>
            <a:r>
              <a:rPr lang="es-ES" dirty="0" smtClean="0"/>
              <a:t> </a:t>
            </a:r>
            <a:r>
              <a:rPr lang="es-ES" dirty="0" err="1" smtClean="0"/>
              <a:t>type</a:t>
            </a:r>
            <a:r>
              <a:rPr lang="es-ES" dirty="0" smtClean="0"/>
              <a:t>= driver</a:t>
            </a:r>
          </a:p>
          <a:p>
            <a:r>
              <a:rPr lang="es-ES" dirty="0" smtClean="0"/>
              <a:t>Para eliminar un driver</a:t>
            </a:r>
          </a:p>
          <a:p>
            <a:pPr lvl="1"/>
            <a:r>
              <a:rPr lang="es-ES" dirty="0" err="1" smtClean="0"/>
              <a:t>sc</a:t>
            </a:r>
            <a:r>
              <a:rPr lang="es-ES" dirty="0" smtClean="0"/>
              <a:t> </a:t>
            </a:r>
            <a:r>
              <a:rPr lang="es-ES" dirty="0" err="1" smtClean="0"/>
              <a:t>delete</a:t>
            </a:r>
            <a:r>
              <a:rPr lang="es-ES" dirty="0" smtClean="0"/>
              <a:t> </a:t>
            </a:r>
            <a:r>
              <a:rPr lang="es-ES" dirty="0" err="1" smtClean="0"/>
              <a:t>service_name</a:t>
            </a:r>
            <a:endParaRPr lang="es-ES"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Rectangle 4"/>
          <p:cNvSpPr>
            <a:spLocks noGrp="1" noChangeArrowheads="1"/>
          </p:cNvSpPr>
          <p:nvPr>
            <p:ph type="title"/>
          </p:nvPr>
        </p:nvSpPr>
        <p:spPr>
          <a:xfrm>
            <a:off x="299978" y="228600"/>
            <a:ext cx="8726607" cy="664797"/>
          </a:xfrm>
        </p:spPr>
        <p:txBody>
          <a:bodyPr/>
          <a:lstStyle/>
          <a:p>
            <a:r>
              <a:rPr lang="es-ES" smtClean="0"/>
              <a:t>El Panel de Control</a:t>
            </a:r>
            <a:endParaRPr lang="es-ES"/>
          </a:p>
        </p:txBody>
      </p:sp>
      <p:sp>
        <p:nvSpPr>
          <p:cNvPr id="169989" name="Rectangle 5"/>
          <p:cNvSpPr>
            <a:spLocks noGrp="1" noChangeArrowheads="1"/>
          </p:cNvSpPr>
          <p:nvPr>
            <p:ph idx="1"/>
          </p:nvPr>
        </p:nvSpPr>
        <p:spPr>
          <a:xfrm>
            <a:off x="381000" y="1214422"/>
            <a:ext cx="8382000" cy="2917722"/>
          </a:xfrm>
        </p:spPr>
        <p:txBody>
          <a:bodyPr/>
          <a:lstStyle/>
          <a:p>
            <a:r>
              <a:rPr lang="es-ES" smtClean="0"/>
              <a:t>Funcionalidad limitada para escenarios específicos</a:t>
            </a:r>
          </a:p>
          <a:p>
            <a:r>
              <a:rPr lang="es-ES" smtClean="0"/>
              <a:t>Cambio de la Zona horaria</a:t>
            </a:r>
          </a:p>
          <a:p>
            <a:pPr lvl="1"/>
            <a:r>
              <a:rPr lang="es-ES" smtClean="0"/>
              <a:t>Control timedate.cpl</a:t>
            </a:r>
          </a:p>
          <a:p>
            <a:r>
              <a:rPr lang="es-ES" smtClean="0"/>
              <a:t>Cambios para el idioma o teclado</a:t>
            </a:r>
          </a:p>
          <a:p>
            <a:pPr lvl="1"/>
            <a:r>
              <a:rPr lang="es-ES" smtClean="0"/>
              <a:t>Control intl.cpl</a:t>
            </a:r>
            <a:endParaRPr lang="es-ES"/>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p:txBody>
          <a:bodyPr/>
          <a:lstStyle/>
          <a:p>
            <a:r>
              <a:rPr lang="es-ES" smtClean="0"/>
              <a:t>Notepad Server Core</a:t>
            </a:r>
            <a:endParaRPr lang="es-ES"/>
          </a:p>
        </p:txBody>
      </p:sp>
      <p:sp>
        <p:nvSpPr>
          <p:cNvPr id="171013" name="Rectangle 5"/>
          <p:cNvSpPr>
            <a:spLocks noGrp="1" noChangeArrowheads="1"/>
          </p:cNvSpPr>
          <p:nvPr>
            <p:ph idx="1"/>
          </p:nvPr>
        </p:nvSpPr>
        <p:spPr>
          <a:xfrm>
            <a:off x="382588" y="1414463"/>
            <a:ext cx="8380412" cy="3305520"/>
          </a:xfrm>
        </p:spPr>
        <p:txBody>
          <a:bodyPr/>
          <a:lstStyle/>
          <a:p>
            <a:r>
              <a:rPr lang="es-ES" smtClean="0"/>
              <a:t>Incluida pero con algunas limitaciones</a:t>
            </a:r>
          </a:p>
          <a:p>
            <a:pPr lvl="1"/>
            <a:r>
              <a:rPr lang="es-ES" smtClean="0"/>
              <a:t>La Ayuda no funciona</a:t>
            </a:r>
          </a:p>
          <a:p>
            <a:pPr lvl="1"/>
            <a:r>
              <a:rPr lang="es-ES" smtClean="0"/>
              <a:t>Abrir, Guardar o Guardar como utilizan los cuadros de dialogo antiguos</a:t>
            </a:r>
          </a:p>
          <a:p>
            <a:r>
              <a:rPr lang="es-ES" smtClean="0"/>
              <a:t>Copiar, Pegar, Buscar, Reemplazar, etc si funcionan</a:t>
            </a:r>
          </a:p>
          <a:p>
            <a:endParaRPr lang="es-E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93113" cy="895525"/>
          </a:xfrm>
        </p:spPr>
        <p:txBody>
          <a:bodyPr>
            <a:normAutofit/>
          </a:bodyPr>
          <a:lstStyle/>
          <a:p>
            <a:r>
              <a:rPr lang="es-ES" smtClean="0"/>
              <a:t>¿Que es Server Core?</a:t>
            </a:r>
            <a:endParaRPr lang="es-ES"/>
          </a:p>
        </p:txBody>
      </p:sp>
      <p:pic>
        <p:nvPicPr>
          <p:cNvPr id="1026" name="Picture 2"/>
          <p:cNvPicPr>
            <a:picLocks noChangeAspect="1" noChangeArrowheads="1"/>
          </p:cNvPicPr>
          <p:nvPr/>
        </p:nvPicPr>
        <p:blipFill>
          <a:blip r:embed="rId3"/>
          <a:srcRect/>
          <a:stretch>
            <a:fillRect/>
          </a:stretch>
        </p:blipFill>
        <p:spPr bwMode="auto">
          <a:xfrm>
            <a:off x="1214414" y="925962"/>
            <a:ext cx="6715172" cy="5072008"/>
          </a:xfrm>
          <a:prstGeom prst="rect">
            <a:avLst/>
          </a:prstGeom>
          <a:noFill/>
          <a:ln w="9525">
            <a:noFill/>
            <a:miter lim="800000"/>
            <a:headEnd/>
            <a:tailEnd/>
          </a:ln>
          <a:effectLst/>
        </p:spPr>
      </p:pic>
      <p:sp>
        <p:nvSpPr>
          <p:cNvPr id="4" name="Rectangle 13"/>
          <p:cNvSpPr>
            <a:spLocks noGrp="1" noChangeArrowheads="1"/>
          </p:cNvSpPr>
          <p:nvPr>
            <p:ph idx="1"/>
          </p:nvPr>
        </p:nvSpPr>
        <p:spPr>
          <a:xfrm>
            <a:off x="381000" y="1071546"/>
            <a:ext cx="8388350" cy="4857784"/>
          </a:xfrm>
        </p:spPr>
        <p:txBody>
          <a:bodyPr>
            <a:normAutofit lnSpcReduction="10000"/>
          </a:bodyPr>
          <a:lstStyle/>
          <a:p>
            <a:r>
              <a:rPr lang="es-ES" dirty="0" smtClean="0"/>
              <a:t>Server </a:t>
            </a:r>
            <a:r>
              <a:rPr lang="es-ES" dirty="0" err="1" smtClean="0"/>
              <a:t>Core</a:t>
            </a:r>
            <a:r>
              <a:rPr lang="es-ES" dirty="0" smtClean="0"/>
              <a:t> es una opción de instalación </a:t>
            </a:r>
            <a:r>
              <a:rPr lang="es-ES" dirty="0" err="1" smtClean="0"/>
              <a:t>minima</a:t>
            </a:r>
            <a:r>
              <a:rPr lang="es-ES" dirty="0" smtClean="0"/>
              <a:t> de Windows Server 2008</a:t>
            </a:r>
          </a:p>
          <a:p>
            <a:pPr lvl="1"/>
            <a:r>
              <a:rPr lang="es-ES" dirty="0" smtClean="0"/>
              <a:t>¿GUI? – Desaparece (En su mayoría).</a:t>
            </a:r>
          </a:p>
          <a:p>
            <a:pPr lvl="1"/>
            <a:r>
              <a:rPr lang="es-ES" dirty="0" smtClean="0"/>
              <a:t>Windows Explorer? – Desaparece.</a:t>
            </a:r>
          </a:p>
          <a:p>
            <a:pPr lvl="1"/>
            <a:r>
              <a:rPr lang="es-ES" dirty="0" smtClean="0"/>
              <a:t>Internet Explorer &amp; Media Player? – Desaparecen.</a:t>
            </a:r>
          </a:p>
          <a:p>
            <a:pPr lvl="1"/>
            <a:r>
              <a:rPr lang="es-ES" dirty="0" err="1" smtClean="0"/>
              <a:t>.Net</a:t>
            </a:r>
            <a:r>
              <a:rPr lang="es-ES" dirty="0" smtClean="0"/>
              <a:t> Framework? – Desaparece</a:t>
            </a:r>
          </a:p>
          <a:p>
            <a:pPr lvl="1"/>
            <a:r>
              <a:rPr lang="es-ES" dirty="0" smtClean="0"/>
              <a:t>MMC? – </a:t>
            </a:r>
            <a:r>
              <a:rPr lang="es-ES" dirty="0" err="1" smtClean="0"/>
              <a:t>Tambien</a:t>
            </a:r>
            <a:r>
              <a:rPr lang="es-ES" dirty="0" smtClean="0"/>
              <a:t> desaparece.</a:t>
            </a:r>
          </a:p>
          <a:p>
            <a:r>
              <a:rPr lang="es-ES" dirty="0" smtClean="0"/>
              <a:t>Diseñado para cubrir ciertos entornos y cargas de trabajo</a:t>
            </a:r>
          </a:p>
          <a:p>
            <a:r>
              <a:rPr lang="es-ES" dirty="0" smtClean="0"/>
              <a:t>Disponible en 32 y 64 bits</a:t>
            </a:r>
            <a:endParaRPr lang="es-E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ox(i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nodeType="clickEffect">
                                  <p:stCondLst>
                                    <p:cond delay="0"/>
                                  </p:stCondLst>
                                  <p:childTnLst>
                                    <p:animEffect transition="out" filter="box(in)">
                                      <p:cBhvr>
                                        <p:cTn id="11" dur="500"/>
                                        <p:tgtEl>
                                          <p:spTgt spid="1026"/>
                                        </p:tgtEl>
                                      </p:cBhvr>
                                    </p:animEffect>
                                    <p:set>
                                      <p:cBhvr>
                                        <p:cTn id="12" dur="1" fill="hold">
                                          <p:stCondLst>
                                            <p:cond delay="499"/>
                                          </p:stCondLst>
                                        </p:cTn>
                                        <p:tgtEl>
                                          <p:spTgt spid="1026"/>
                                        </p:tgtEl>
                                        <p:attrNameLst>
                                          <p:attrName>style.visibility</p:attrName>
                                        </p:attrNameLst>
                                      </p:cBhvr>
                                      <p:to>
                                        <p:strVal val="hidden"/>
                                      </p:to>
                                    </p:set>
                                  </p:childTnLst>
                                </p:cTn>
                              </p:par>
                              <p:par>
                                <p:cTn id="13" presetID="4" presetClass="entr" presetSubtype="16"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box(in)">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box(in)">
                                      <p:cBhvr>
                                        <p:cTn id="25" dur="5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Effect transition="in" filter="box(in)">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box(in)">
                                      <p:cBhvr>
                                        <p:cTn id="35" dur="500"/>
                                        <p:tgtEl>
                                          <p:spTgt spid="4">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box(in)">
                                      <p:cBhvr>
                                        <p:cTn id="40" dur="500"/>
                                        <p:tgtEl>
                                          <p:spTgt spid="4">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Effect transition="in" filter="box(in)">
                                      <p:cBhvr>
                                        <p:cTn id="45" dur="500"/>
                                        <p:tgtEl>
                                          <p:spTgt spid="4">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4">
                                            <p:txEl>
                                              <p:pRg st="7" end="7"/>
                                            </p:txEl>
                                          </p:spTgt>
                                        </p:tgtEl>
                                        <p:attrNameLst>
                                          <p:attrName>style.visibility</p:attrName>
                                        </p:attrNameLst>
                                      </p:cBhvr>
                                      <p:to>
                                        <p:strVal val="visible"/>
                                      </p:to>
                                    </p:set>
                                    <p:animEffect transition="in" filter="box(in)">
                                      <p:cBhvr>
                                        <p:cTn id="50"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381000" y="230188"/>
            <a:ext cx="8382000" cy="1329595"/>
          </a:xfrm>
        </p:spPr>
        <p:txBody>
          <a:bodyPr/>
          <a:lstStyle/>
          <a:p>
            <a:r>
              <a:rPr lang="es-ES" smtClean="0"/>
              <a:t>Reiniciar la linea de Comando CMD.EXE</a:t>
            </a:r>
            <a:endParaRPr lang="es-ES"/>
          </a:p>
        </p:txBody>
      </p:sp>
      <p:sp>
        <p:nvSpPr>
          <p:cNvPr id="194563" name="Rectangle 3"/>
          <p:cNvSpPr>
            <a:spLocks noGrp="1" noChangeArrowheads="1"/>
          </p:cNvSpPr>
          <p:nvPr>
            <p:ph idx="1"/>
          </p:nvPr>
        </p:nvSpPr>
        <p:spPr>
          <a:xfrm>
            <a:off x="357158" y="1500174"/>
            <a:ext cx="8382000" cy="4302716"/>
          </a:xfrm>
        </p:spPr>
        <p:txBody>
          <a:bodyPr/>
          <a:lstStyle/>
          <a:p>
            <a:r>
              <a:rPr lang="es-ES" sz="2800" dirty="0" smtClean="0"/>
              <a:t>Si cierras la ventana de la línea de comando</a:t>
            </a:r>
          </a:p>
          <a:p>
            <a:r>
              <a:rPr lang="es-ES" sz="2800" dirty="0" smtClean="0"/>
              <a:t>En Local, puedes:</a:t>
            </a:r>
          </a:p>
          <a:p>
            <a:pPr lvl="1"/>
            <a:r>
              <a:rPr lang="es-ES" sz="2400" dirty="0" smtClean="0"/>
              <a:t>Presionar </a:t>
            </a:r>
            <a:r>
              <a:rPr lang="es-ES" sz="2400" dirty="0" err="1" smtClean="0"/>
              <a:t>ctrl</a:t>
            </a:r>
            <a:r>
              <a:rPr lang="es-ES" sz="2400" dirty="0" smtClean="0"/>
              <a:t>-</a:t>
            </a:r>
            <a:r>
              <a:rPr lang="es-ES" sz="2400" dirty="0" err="1" smtClean="0"/>
              <a:t>alt</a:t>
            </a:r>
            <a:r>
              <a:rPr lang="es-ES" sz="2400" dirty="0" smtClean="0"/>
              <a:t>-del, </a:t>
            </a:r>
            <a:r>
              <a:rPr lang="es-ES" sz="2400" dirty="0" err="1" smtClean="0"/>
              <a:t>click</a:t>
            </a:r>
            <a:r>
              <a:rPr lang="es-ES" sz="2400" dirty="0" smtClean="0"/>
              <a:t> </a:t>
            </a:r>
            <a:r>
              <a:rPr lang="es-ES" sz="2400" dirty="0" err="1" smtClean="0"/>
              <a:t>Start</a:t>
            </a:r>
            <a:r>
              <a:rPr lang="es-ES" sz="2400" dirty="0" smtClean="0"/>
              <a:t> </a:t>
            </a:r>
            <a:r>
              <a:rPr lang="es-ES" sz="2400" dirty="0" err="1" smtClean="0"/>
              <a:t>Task</a:t>
            </a:r>
            <a:r>
              <a:rPr lang="es-ES" sz="2400" dirty="0" smtClean="0"/>
              <a:t> Manager, </a:t>
            </a:r>
          </a:p>
          <a:p>
            <a:pPr lvl="1"/>
            <a:r>
              <a:rPr lang="es-ES" sz="2400" dirty="0" smtClean="0"/>
              <a:t>Cierra e inicia sesión</a:t>
            </a:r>
          </a:p>
          <a:p>
            <a:r>
              <a:rPr lang="es-ES" sz="2800" dirty="0" smtClean="0"/>
              <a:t>En una sesión de terminal:</a:t>
            </a:r>
          </a:p>
          <a:p>
            <a:pPr lvl="1"/>
            <a:r>
              <a:rPr lang="es-ES" sz="2400" dirty="0" smtClean="0"/>
              <a:t>Puedes usar la consola de Terminal </a:t>
            </a:r>
            <a:r>
              <a:rPr lang="es-ES" sz="2400" dirty="0" err="1" smtClean="0"/>
              <a:t>Services</a:t>
            </a:r>
            <a:r>
              <a:rPr lang="es-ES" sz="2400" dirty="0" smtClean="0"/>
              <a:t> para cerrar e iniciar sesión en remoto</a:t>
            </a:r>
          </a:p>
          <a:p>
            <a:pPr lvl="1"/>
            <a:r>
              <a:rPr lang="es-ES" sz="2400" dirty="0" smtClean="0"/>
              <a:t>Se puede usar la </a:t>
            </a:r>
            <a:r>
              <a:rPr lang="es-ES" sz="2400" dirty="0" err="1" smtClean="0"/>
              <a:t>linea</a:t>
            </a:r>
            <a:r>
              <a:rPr lang="es-ES" sz="2400" dirty="0" smtClean="0"/>
              <a:t> de comando en remoto de los Servicios de Terminal:</a:t>
            </a:r>
          </a:p>
          <a:p>
            <a:pPr lvl="2"/>
            <a:r>
              <a:rPr lang="es-ES" sz="2000" dirty="0" err="1" smtClean="0"/>
              <a:t>query</a:t>
            </a:r>
            <a:r>
              <a:rPr lang="es-ES" sz="2000" dirty="0" smtClean="0"/>
              <a:t> </a:t>
            </a:r>
            <a:r>
              <a:rPr lang="es-ES" sz="2000" dirty="0" err="1" smtClean="0"/>
              <a:t>session</a:t>
            </a:r>
            <a:r>
              <a:rPr lang="es-ES" sz="2000" dirty="0" smtClean="0"/>
              <a:t> /server:&lt;</a:t>
            </a:r>
            <a:r>
              <a:rPr lang="es-ES" sz="2000" dirty="0" err="1" smtClean="0"/>
              <a:t>servername</a:t>
            </a:r>
            <a:r>
              <a:rPr lang="es-ES" sz="2000" dirty="0" smtClean="0"/>
              <a:t>&gt;</a:t>
            </a:r>
          </a:p>
          <a:p>
            <a:pPr lvl="2"/>
            <a:r>
              <a:rPr lang="es-ES" sz="2000" dirty="0" err="1" smtClean="0"/>
              <a:t>logoff</a:t>
            </a:r>
            <a:r>
              <a:rPr lang="es-ES" sz="2000" dirty="0" smtClean="0"/>
              <a:t> &lt;</a:t>
            </a:r>
            <a:r>
              <a:rPr lang="es-ES" sz="2000" dirty="0" err="1" smtClean="0"/>
              <a:t>session_id</a:t>
            </a:r>
            <a:r>
              <a:rPr lang="es-ES" sz="2000" dirty="0" smtClean="0"/>
              <a:t>&gt; /server:&lt;</a:t>
            </a:r>
            <a:r>
              <a:rPr lang="es-ES" sz="2000" dirty="0" err="1" smtClean="0"/>
              <a:t>servername</a:t>
            </a:r>
            <a:r>
              <a:rPr lang="es-ES" sz="2000" dirty="0" smtClean="0"/>
              <a:t>&gt;</a:t>
            </a:r>
            <a:endParaRPr lang="es-ES" sz="2000"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p:txBody>
          <a:bodyPr/>
          <a:lstStyle/>
          <a:p>
            <a:endParaRPr lang="es-ES"/>
          </a:p>
        </p:txBody>
      </p:sp>
      <p:sp>
        <p:nvSpPr>
          <p:cNvPr id="5" name="4 Marcador de texto"/>
          <p:cNvSpPr>
            <a:spLocks noGrp="1"/>
          </p:cNvSpPr>
          <p:nvPr>
            <p:ph type="body" sz="quarter" idx="10"/>
          </p:nvPr>
        </p:nvSpPr>
        <p:spPr>
          <a:xfrm>
            <a:off x="571472" y="2621327"/>
            <a:ext cx="7572375" cy="609398"/>
          </a:xfrm>
        </p:spPr>
        <p:txBody>
          <a:bodyPr/>
          <a:lstStyle/>
          <a:p>
            <a:r>
              <a:rPr smtClean="0"/>
              <a:t>Gestión de Server Core</a:t>
            </a:r>
            <a:endParaRPr lang="es-ES"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s-ES" smtClean="0"/>
              <a:t>Limitaciones de Server Core</a:t>
            </a:r>
            <a:endParaRPr lang="es-ES"/>
          </a:p>
        </p:txBody>
      </p:sp>
      <p:sp>
        <p:nvSpPr>
          <p:cNvPr id="193539" name="Rectangle 3"/>
          <p:cNvSpPr>
            <a:spLocks noGrp="1" noChangeArrowheads="1"/>
          </p:cNvSpPr>
          <p:nvPr>
            <p:ph type="body" sz="quarter" idx="10"/>
          </p:nvPr>
        </p:nvSpPr>
        <p:spPr>
          <a:xfrm>
            <a:off x="428596" y="1714488"/>
            <a:ext cx="8382000" cy="3939540"/>
          </a:xfrm>
        </p:spPr>
        <p:txBody>
          <a:bodyPr/>
          <a:lstStyle/>
          <a:p>
            <a:r>
              <a:rPr lang="es-ES" dirty="0" smtClean="0"/>
              <a:t>NO hay soporte para código manejado</a:t>
            </a:r>
          </a:p>
          <a:p>
            <a:endParaRPr lang="es-ES" dirty="0" smtClean="0"/>
          </a:p>
          <a:p>
            <a:r>
              <a:rPr lang="es-ES" dirty="0" smtClean="0"/>
              <a:t>No hay globos de notificación, como por ejemplo para las actualizaciones o la activación. Tampoco para la notificación de la caducidad de las contraseñas</a:t>
            </a:r>
          </a:p>
          <a:p>
            <a:endParaRPr lang="es-ES" dirty="0" smtClean="0"/>
          </a:p>
          <a:p>
            <a:r>
              <a:rPr lang="es-ES" dirty="0" smtClean="0"/>
              <a:t>“Ejecutar como” no esta soportado</a:t>
            </a:r>
            <a:endParaRPr lang="es-ES"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Rectangle 4"/>
          <p:cNvSpPr>
            <a:spLocks noGrp="1" noChangeArrowheads="1"/>
          </p:cNvSpPr>
          <p:nvPr>
            <p:ph type="title"/>
          </p:nvPr>
        </p:nvSpPr>
        <p:spPr>
          <a:xfrm>
            <a:off x="381000" y="230188"/>
            <a:ext cx="8382000" cy="664797"/>
          </a:xfrm>
        </p:spPr>
        <p:txBody>
          <a:bodyPr/>
          <a:lstStyle/>
          <a:p>
            <a:r>
              <a:rPr lang="es-ES" smtClean="0"/>
              <a:t>Herramientas de Terceros</a:t>
            </a:r>
            <a:endParaRPr lang="es-ES"/>
          </a:p>
        </p:txBody>
      </p:sp>
      <p:sp>
        <p:nvSpPr>
          <p:cNvPr id="155653" name="Rectangle 5"/>
          <p:cNvSpPr>
            <a:spLocks noGrp="1" noChangeArrowheads="1"/>
          </p:cNvSpPr>
          <p:nvPr>
            <p:ph type="body" sz="quarter" idx="10"/>
          </p:nvPr>
        </p:nvSpPr>
        <p:spPr>
          <a:xfrm>
            <a:off x="381000" y="1214422"/>
            <a:ext cx="8382000" cy="4038029"/>
          </a:xfrm>
        </p:spPr>
        <p:txBody>
          <a:bodyPr/>
          <a:lstStyle/>
          <a:p>
            <a:r>
              <a:rPr lang="es-ES" smtClean="0"/>
              <a:t>Server Core NO es una plataforma para aplicaciones</a:t>
            </a:r>
          </a:p>
          <a:p>
            <a:r>
              <a:rPr lang="es-ES" smtClean="0"/>
              <a:t>Server Core no soporta el desarrollo de herramientas de gestion, utilidades y agentes</a:t>
            </a:r>
          </a:p>
          <a:p>
            <a:pPr lvl="1"/>
            <a:r>
              <a:rPr lang="es-ES" smtClean="0"/>
              <a:t>Las Herramientas de Gestion Remota no deben de requerir cambios</a:t>
            </a:r>
          </a:p>
          <a:p>
            <a:pPr lvl="1"/>
            <a:r>
              <a:rPr lang="es-ES" smtClean="0"/>
              <a:t>Hay que utilizar los protocols soportados en Server core, como RPC</a:t>
            </a:r>
            <a:endParaRPr lang="es-ES"/>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Rectangle 4"/>
          <p:cNvSpPr>
            <a:spLocks noGrp="1" noChangeArrowheads="1"/>
          </p:cNvSpPr>
          <p:nvPr>
            <p:ph type="title"/>
          </p:nvPr>
        </p:nvSpPr>
        <p:spPr/>
        <p:txBody>
          <a:bodyPr/>
          <a:lstStyle/>
          <a:p>
            <a:r>
              <a:rPr lang="es-ES" smtClean="0"/>
              <a:t>Herramientas de Tercecros</a:t>
            </a:r>
            <a:endParaRPr lang="es-ES"/>
          </a:p>
        </p:txBody>
      </p:sp>
      <p:sp>
        <p:nvSpPr>
          <p:cNvPr id="158725" name="Rectangle 5"/>
          <p:cNvSpPr>
            <a:spLocks noGrp="1" noChangeArrowheads="1"/>
          </p:cNvSpPr>
          <p:nvPr>
            <p:ph idx="1"/>
          </p:nvPr>
        </p:nvSpPr>
        <p:spPr>
          <a:xfrm>
            <a:off x="382588" y="1414463"/>
            <a:ext cx="8380412" cy="3557897"/>
          </a:xfrm>
        </p:spPr>
        <p:txBody>
          <a:bodyPr/>
          <a:lstStyle/>
          <a:p>
            <a:r>
              <a:rPr lang="es-ES" dirty="0" smtClean="0"/>
              <a:t>Los Agentes de gestión pueden requerir cambios para funcionar en Server </a:t>
            </a:r>
            <a:r>
              <a:rPr lang="es-ES" dirty="0" err="1" smtClean="0"/>
              <a:t>Core</a:t>
            </a:r>
            <a:endParaRPr lang="es-ES" dirty="0" smtClean="0"/>
          </a:p>
          <a:p>
            <a:pPr lvl="1"/>
            <a:r>
              <a:rPr lang="es-ES" dirty="0" smtClean="0"/>
              <a:t>Los agentes no pueden tener </a:t>
            </a:r>
            <a:r>
              <a:rPr lang="es-ES" dirty="0" err="1" smtClean="0"/>
              <a:t>shell</a:t>
            </a:r>
            <a:r>
              <a:rPr lang="es-ES" dirty="0" smtClean="0"/>
              <a:t> o dependencias del entorno gráfico</a:t>
            </a:r>
          </a:p>
          <a:p>
            <a:pPr lvl="1"/>
            <a:r>
              <a:rPr lang="es-ES" dirty="0" smtClean="0"/>
              <a:t>Los agentes no pueden usar código manejado</a:t>
            </a:r>
          </a:p>
          <a:p>
            <a:pPr lvl="1"/>
            <a:r>
              <a:rPr lang="es-ES" dirty="0" smtClean="0"/>
              <a:t>Hay que probar y testear los agentes</a:t>
            </a:r>
          </a:p>
          <a:p>
            <a:pPr lvl="1"/>
            <a:r>
              <a:rPr lang="es-ES" dirty="0" smtClean="0"/>
              <a:t>El SDK incluye la </a:t>
            </a:r>
            <a:r>
              <a:rPr lang="es-ES" dirty="0" err="1" smtClean="0"/>
              <a:t>la</a:t>
            </a:r>
            <a:r>
              <a:rPr lang="es-ES" dirty="0" smtClean="0"/>
              <a:t> lista de </a:t>
            </a:r>
            <a:r>
              <a:rPr lang="es-ES" dirty="0" err="1" smtClean="0"/>
              <a:t>APIs</a:t>
            </a:r>
            <a:r>
              <a:rPr lang="es-ES" dirty="0" smtClean="0"/>
              <a:t> soportada en Server </a:t>
            </a:r>
            <a:r>
              <a:rPr lang="es-ES" dirty="0" err="1" smtClean="0"/>
              <a:t>Core</a:t>
            </a:r>
            <a:r>
              <a:rPr lang="es-ES" dirty="0" smtClean="0"/>
              <a:t> </a:t>
            </a:r>
            <a:endParaRPr lang="es-ES"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Recursos</a:t>
            </a:r>
            <a:endParaRPr lang="es-ES"/>
          </a:p>
        </p:txBody>
      </p:sp>
      <p:sp>
        <p:nvSpPr>
          <p:cNvPr id="3" name="2 Marcador de contenido"/>
          <p:cNvSpPr>
            <a:spLocks noGrp="1"/>
          </p:cNvSpPr>
          <p:nvPr>
            <p:ph idx="1"/>
          </p:nvPr>
        </p:nvSpPr>
        <p:spPr>
          <a:xfrm>
            <a:off x="214282" y="665390"/>
            <a:ext cx="8715436" cy="5379934"/>
          </a:xfrm>
        </p:spPr>
        <p:txBody>
          <a:bodyPr/>
          <a:lstStyle/>
          <a:p>
            <a:endParaRPr lang="es-ES" sz="2800" smtClean="0"/>
          </a:p>
          <a:p>
            <a:r>
              <a:rPr lang="es-ES" sz="2800" smtClean="0"/>
              <a:t>Technical Library</a:t>
            </a:r>
          </a:p>
          <a:p>
            <a:pPr lvl="1"/>
            <a:r>
              <a:rPr lang="es-ES" sz="2400" smtClean="0">
                <a:hlinkClick r:id="rId3"/>
              </a:rPr>
              <a:t>http://technet2.microsoft.com/windowsserver2008/en/library/47a23a74-e13c-46de-8d30-ad0afb1eaffc1033.mspx?mfr=true</a:t>
            </a:r>
            <a:r>
              <a:rPr lang="es-ES" sz="2400" smtClean="0"/>
              <a:t> </a:t>
            </a:r>
          </a:p>
          <a:p>
            <a:r>
              <a:rPr lang="es-ES" sz="2800" smtClean="0"/>
              <a:t>Server Core Blog</a:t>
            </a:r>
          </a:p>
          <a:p>
            <a:pPr lvl="1"/>
            <a:r>
              <a:rPr lang="es-ES" sz="2400" smtClean="0">
                <a:hlinkClick r:id="rId4"/>
              </a:rPr>
              <a:t>http://blogs.technet.com/server_core/default.aspx</a:t>
            </a:r>
            <a:r>
              <a:rPr lang="es-ES" sz="2400" smtClean="0"/>
              <a:t> </a:t>
            </a:r>
          </a:p>
          <a:p>
            <a:r>
              <a:rPr lang="es-ES" sz="2800" smtClean="0"/>
              <a:t>Foro</a:t>
            </a:r>
          </a:p>
          <a:p>
            <a:pPr lvl="1"/>
            <a:r>
              <a:rPr lang="es-ES" sz="2400" smtClean="0">
                <a:hlinkClick r:id="rId5"/>
              </a:rPr>
              <a:t>http://forums.microsoft.com/TechNet/ShowForum.aspx?ForumID=582&amp;SiteID=17</a:t>
            </a:r>
            <a:endParaRPr lang="es-ES" sz="2400" smtClean="0"/>
          </a:p>
          <a:p>
            <a:r>
              <a:rPr lang="es-ES" sz="2800" smtClean="0"/>
              <a:t>Referencia de la linea de Comando</a:t>
            </a:r>
          </a:p>
          <a:p>
            <a:pPr lvl="1"/>
            <a:r>
              <a:rPr lang="es-ES" sz="2400" smtClean="0"/>
              <a:t> </a:t>
            </a:r>
            <a:r>
              <a:rPr lang="es-ES" sz="2400" smtClean="0">
                <a:hlinkClick r:id="rId6"/>
              </a:rPr>
              <a:t>http://go.microsoft.com/fwlink/?LinkId=20331</a:t>
            </a:r>
            <a:r>
              <a:rPr lang="es-ES" sz="2400" smtClean="0"/>
              <a:t> </a:t>
            </a:r>
          </a:p>
          <a:p>
            <a:endParaRPr lang="es-ES" sz="280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381000" y="228600"/>
            <a:ext cx="8393113" cy="757130"/>
          </a:xfrm>
        </p:spPr>
        <p:txBody>
          <a:bodyPr>
            <a:normAutofit/>
          </a:bodyPr>
          <a:lstStyle/>
          <a:p>
            <a:r>
              <a:rPr lang="es-ES" smtClean="0"/>
              <a:t>¿Porqué Server Core?</a:t>
            </a:r>
            <a:endParaRPr lang="es-ES" sz="3600">
              <a:solidFill>
                <a:schemeClr val="accent1"/>
              </a:solidFill>
            </a:endParaRPr>
          </a:p>
        </p:txBody>
      </p:sp>
      <p:sp>
        <p:nvSpPr>
          <p:cNvPr id="9229" name="Rectangle 13"/>
          <p:cNvSpPr>
            <a:spLocks noGrp="1" noChangeArrowheads="1"/>
          </p:cNvSpPr>
          <p:nvPr>
            <p:ph idx="1"/>
          </p:nvPr>
        </p:nvSpPr>
        <p:spPr>
          <a:xfrm>
            <a:off x="381000" y="1447800"/>
            <a:ext cx="8388350" cy="4756557"/>
          </a:xfrm>
        </p:spPr>
        <p:txBody>
          <a:bodyPr>
            <a:normAutofit fontScale="92500" lnSpcReduction="20000"/>
          </a:bodyPr>
          <a:lstStyle/>
          <a:p>
            <a:r>
              <a:rPr lang="es-ES" dirty="0" smtClean="0"/>
              <a:t>Reduce el mantenimiento del software </a:t>
            </a:r>
          </a:p>
          <a:p>
            <a:pPr lvl="1"/>
            <a:r>
              <a:rPr lang="es-ES" dirty="0" smtClean="0"/>
              <a:t>Solo se instalan los componentes esenciales</a:t>
            </a:r>
          </a:p>
          <a:p>
            <a:r>
              <a:rPr lang="es-ES" dirty="0" smtClean="0"/>
              <a:t>Reduce la superficie de Ataque</a:t>
            </a:r>
          </a:p>
          <a:p>
            <a:pPr lvl="1"/>
            <a:r>
              <a:rPr lang="es-ES" dirty="0" smtClean="0"/>
              <a:t>Menos cosas que parchear y asegurar</a:t>
            </a:r>
          </a:p>
          <a:p>
            <a:r>
              <a:rPr lang="es-ES" dirty="0" smtClean="0"/>
              <a:t>Reduce la Gestión</a:t>
            </a:r>
          </a:p>
          <a:p>
            <a:pPr lvl="1"/>
            <a:r>
              <a:rPr lang="es-ES" dirty="0" smtClean="0"/>
              <a:t>Menos cosas que gestionar.</a:t>
            </a:r>
          </a:p>
          <a:p>
            <a:r>
              <a:rPr lang="es-ES" dirty="0" smtClean="0"/>
              <a:t>Consumo menor de Memoria</a:t>
            </a:r>
          </a:p>
          <a:p>
            <a:pPr lvl="1"/>
            <a:r>
              <a:rPr lang="es-ES" dirty="0" smtClean="0"/>
              <a:t>Ejemplo: 184 MB frente a 309 MB</a:t>
            </a:r>
          </a:p>
          <a:p>
            <a:r>
              <a:rPr lang="es-ES" dirty="0" smtClean="0"/>
              <a:t>Menos espacio en disco requerido</a:t>
            </a:r>
          </a:p>
          <a:p>
            <a:pPr lvl="1"/>
            <a:r>
              <a:rPr lang="es-ES" dirty="0" err="1" smtClean="0"/>
              <a:t>Core</a:t>
            </a:r>
            <a:r>
              <a:rPr lang="es-ES" dirty="0" smtClean="0"/>
              <a:t>: 1.6 GB / Completo: 7.6 GB</a:t>
            </a:r>
          </a:p>
          <a:p>
            <a:pPr lvl="2"/>
            <a:r>
              <a:rPr lang="es-ES" dirty="0" smtClean="0"/>
              <a:t>Instalación base (sin </a:t>
            </a:r>
            <a:r>
              <a:rPr lang="es-ES" i="1" dirty="0" smtClean="0"/>
              <a:t>Pagefile.sys).</a:t>
            </a:r>
          </a:p>
          <a:p>
            <a:r>
              <a:rPr lang="es-ES" dirty="0" smtClean="0"/>
              <a:t>A la gente de UNIX “les pone”.</a:t>
            </a:r>
            <a:endParaRPr lang="es-E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381000" y="230188"/>
            <a:ext cx="8382000" cy="664797"/>
          </a:xfrm>
        </p:spPr>
        <p:txBody>
          <a:bodyPr/>
          <a:lstStyle/>
          <a:p>
            <a:r>
              <a:rPr lang="es-ES" smtClean="0"/>
              <a:t>Requisitos de Server Core</a:t>
            </a:r>
            <a:endParaRPr lang="es-ES"/>
          </a:p>
        </p:txBody>
      </p:sp>
      <p:graphicFrame>
        <p:nvGraphicFramePr>
          <p:cNvPr id="4" name="Table 3"/>
          <p:cNvGraphicFramePr>
            <a:graphicFrameLocks noGrp="1"/>
          </p:cNvGraphicFramePr>
          <p:nvPr/>
        </p:nvGraphicFramePr>
        <p:xfrm>
          <a:off x="571472" y="1285860"/>
          <a:ext cx="7858180" cy="4214845"/>
        </p:xfrm>
        <a:graphic>
          <a:graphicData uri="http://schemas.openxmlformats.org/drawingml/2006/table">
            <a:tbl>
              <a:tblPr firstRow="1" bandRow="1">
                <a:tableStyleId>{5C22544A-7EE6-4342-B048-85BDC9FD1C3A}</a:tableStyleId>
              </a:tblPr>
              <a:tblGrid>
                <a:gridCol w="1847793"/>
                <a:gridCol w="1872755"/>
                <a:gridCol w="2510034"/>
                <a:gridCol w="1627598"/>
              </a:tblGrid>
              <a:tr h="462605">
                <a:tc gridSpan="4">
                  <a:txBody>
                    <a:bodyPr/>
                    <a:lstStyle/>
                    <a:p>
                      <a:r>
                        <a:rPr lang="en-US" dirty="0" smtClean="0"/>
                        <a:t>Server Core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69030">
                <a:tc>
                  <a:txBody>
                    <a:bodyPr/>
                    <a:lstStyle/>
                    <a:p>
                      <a:r>
                        <a:rPr lang="en-US" dirty="0" smtClean="0"/>
                        <a:t>Hardware</a:t>
                      </a:r>
                      <a:endParaRPr lang="en-US" dirty="0"/>
                    </a:p>
                  </a:txBody>
                  <a:tcPr/>
                </a:tc>
                <a:tc>
                  <a:txBody>
                    <a:bodyPr/>
                    <a:lstStyle/>
                    <a:p>
                      <a:r>
                        <a:rPr lang="en-US" dirty="0" err="1" smtClean="0"/>
                        <a:t>Mínimo</a:t>
                      </a:r>
                      <a:endParaRPr lang="en-US" dirty="0"/>
                    </a:p>
                  </a:txBody>
                  <a:tcPr/>
                </a:tc>
                <a:tc>
                  <a:txBody>
                    <a:bodyPr/>
                    <a:lstStyle/>
                    <a:p>
                      <a:r>
                        <a:rPr lang="en-US" dirty="0" err="1" smtClean="0"/>
                        <a:t>Recomendado</a:t>
                      </a:r>
                      <a:endParaRPr lang="en-US" dirty="0"/>
                    </a:p>
                  </a:txBody>
                  <a:tcPr/>
                </a:tc>
                <a:tc>
                  <a:txBody>
                    <a:bodyPr/>
                    <a:lstStyle/>
                    <a:p>
                      <a:r>
                        <a:rPr lang="en-US" dirty="0" err="1" smtClean="0"/>
                        <a:t>Optimo</a:t>
                      </a:r>
                      <a:endParaRPr lang="en-US" dirty="0"/>
                    </a:p>
                  </a:txBody>
                  <a:tcPr/>
                </a:tc>
              </a:tr>
              <a:tr h="469030">
                <a:tc>
                  <a:txBody>
                    <a:bodyPr/>
                    <a:lstStyle/>
                    <a:p>
                      <a:r>
                        <a:rPr lang="en-US" dirty="0" err="1" smtClean="0"/>
                        <a:t>Procesador</a:t>
                      </a:r>
                      <a:endParaRPr lang="en-US" dirty="0"/>
                    </a:p>
                  </a:txBody>
                  <a:tcPr/>
                </a:tc>
                <a:tc>
                  <a:txBody>
                    <a:bodyPr/>
                    <a:lstStyle/>
                    <a:p>
                      <a:r>
                        <a:rPr lang="en-US" dirty="0" smtClean="0"/>
                        <a:t>1 GHz</a:t>
                      </a:r>
                      <a:endParaRPr lang="en-US" dirty="0"/>
                    </a:p>
                  </a:txBody>
                  <a:tcPr/>
                </a:tc>
                <a:tc>
                  <a:txBody>
                    <a:bodyPr/>
                    <a:lstStyle/>
                    <a:p>
                      <a:r>
                        <a:rPr lang="en-US" dirty="0" smtClean="0"/>
                        <a:t>2 GHz</a:t>
                      </a:r>
                      <a:endParaRPr lang="en-US" dirty="0"/>
                    </a:p>
                  </a:txBody>
                  <a:tcPr/>
                </a:tc>
                <a:tc>
                  <a:txBody>
                    <a:bodyPr/>
                    <a:lstStyle/>
                    <a:p>
                      <a:r>
                        <a:rPr lang="en-US" dirty="0" smtClean="0"/>
                        <a:t>3 GHz</a:t>
                      </a:r>
                      <a:endParaRPr lang="en-US" dirty="0"/>
                    </a:p>
                  </a:txBody>
                  <a:tcPr/>
                </a:tc>
              </a:tr>
              <a:tr h="469030">
                <a:tc>
                  <a:txBody>
                    <a:bodyPr/>
                    <a:lstStyle/>
                    <a:p>
                      <a:r>
                        <a:rPr lang="en-US" dirty="0" err="1" smtClean="0"/>
                        <a:t>Memoria</a:t>
                      </a:r>
                      <a:endParaRPr lang="en-US" dirty="0"/>
                    </a:p>
                  </a:txBody>
                  <a:tcPr/>
                </a:tc>
                <a:tc>
                  <a:txBody>
                    <a:bodyPr/>
                    <a:lstStyle/>
                    <a:p>
                      <a:r>
                        <a:rPr lang="en-US" dirty="0" smtClean="0"/>
                        <a:t>512</a:t>
                      </a:r>
                      <a:r>
                        <a:rPr lang="en-US" baseline="0" dirty="0" smtClean="0"/>
                        <a:t> MB</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a:t>
                      </a:r>
                      <a:r>
                        <a:rPr lang="en-US" baseline="0" dirty="0" smtClean="0"/>
                        <a:t> </a:t>
                      </a:r>
                      <a:r>
                        <a:rPr lang="en-US" dirty="0" smtClean="0"/>
                        <a:t>GB</a:t>
                      </a:r>
                    </a:p>
                  </a:txBody>
                  <a:tcPr/>
                </a:tc>
              </a:tr>
              <a:tr h="4690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Disco</a:t>
                      </a:r>
                      <a:r>
                        <a:rPr lang="en-US" sz="1200" dirty="0" smtClean="0"/>
                        <a: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lang="en-US" dirty="0"/>
                    </a:p>
                  </a:txBody>
                  <a:tcPr/>
                </a:tc>
                <a:tc>
                  <a:txBody>
                    <a:bodyPr/>
                    <a:lstStyle/>
                    <a:p>
                      <a:r>
                        <a:rPr lang="en-US" dirty="0" smtClean="0"/>
                        <a:t>8 GB</a:t>
                      </a:r>
                      <a:endParaRPr lang="en-US" dirty="0"/>
                    </a:p>
                  </a:txBody>
                  <a:tcPr/>
                </a:tc>
                <a:tc>
                  <a:txBody>
                    <a:bodyPr/>
                    <a:lstStyle/>
                    <a:p>
                      <a:r>
                        <a:rPr lang="en-US" dirty="0" smtClean="0"/>
                        <a:t>8</a:t>
                      </a:r>
                      <a:r>
                        <a:rPr lang="en-US" baseline="0" dirty="0" smtClean="0"/>
                        <a:t> GB</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40 GB</a:t>
                      </a:r>
                    </a:p>
                  </a:txBody>
                  <a:tcPr/>
                </a:tc>
              </a:tr>
              <a:tr h="469030">
                <a:tc gridSpan="4">
                  <a:txBody>
                    <a:bodyPr/>
                    <a:lstStyle/>
                    <a:p>
                      <a:r>
                        <a:rPr lang="en-US" dirty="0" smtClean="0"/>
                        <a:t>Server </a:t>
                      </a:r>
                      <a:r>
                        <a:rPr lang="en-US" dirty="0" err="1" smtClean="0"/>
                        <a:t>Completo</a:t>
                      </a:r>
                      <a:endParaRPr lang="en-US" dirty="0" smtClean="0"/>
                    </a:p>
                  </a:txBody>
                  <a:tcPr>
                    <a:solidFill>
                      <a:schemeClr val="accent1"/>
                    </a:solidFill>
                  </a:tcPr>
                </a:tc>
                <a:tc hMerge="1">
                  <a:txBody>
                    <a:bodyPr/>
                    <a:lstStyle/>
                    <a:p>
                      <a:endParaRPr lang="en-US" dirty="0"/>
                    </a:p>
                  </a:txBody>
                  <a:tcPr/>
                </a:tc>
                <a:tc hMerge="1">
                  <a:txBody>
                    <a:bodyPr/>
                    <a:lstStyle/>
                    <a:p>
                      <a:endParaRPr lang="en-US"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469030">
                <a:tc>
                  <a:txBody>
                    <a:bodyPr/>
                    <a:lstStyle/>
                    <a:p>
                      <a:r>
                        <a:rPr lang="en-US" dirty="0" err="1" smtClean="0"/>
                        <a:t>Procesador</a:t>
                      </a:r>
                      <a:endParaRPr lang="en-US" dirty="0"/>
                    </a:p>
                  </a:txBody>
                  <a:tcPr>
                    <a:solidFill>
                      <a:schemeClr val="accent2">
                        <a:lumMod val="20000"/>
                        <a:lumOff val="80000"/>
                      </a:schemeClr>
                    </a:solidFill>
                  </a:tcPr>
                </a:tc>
                <a:tc>
                  <a:txBody>
                    <a:bodyPr/>
                    <a:lstStyle/>
                    <a:p>
                      <a:r>
                        <a:rPr lang="en-US" dirty="0" smtClean="0"/>
                        <a:t>1 GHz</a:t>
                      </a:r>
                      <a:endParaRPr lang="en-US" dirty="0"/>
                    </a:p>
                  </a:txBody>
                  <a:tcPr>
                    <a:solidFill>
                      <a:schemeClr val="accent2">
                        <a:lumMod val="20000"/>
                        <a:lumOff val="80000"/>
                      </a:schemeClr>
                    </a:solidFill>
                  </a:tcPr>
                </a:tc>
                <a:tc>
                  <a:txBody>
                    <a:bodyPr/>
                    <a:lstStyle/>
                    <a:p>
                      <a:r>
                        <a:rPr lang="en-US" dirty="0" smtClean="0"/>
                        <a:t>2 GHz</a:t>
                      </a:r>
                      <a:endParaRPr lang="en-US" dirty="0"/>
                    </a:p>
                  </a:txBody>
                  <a:tcPr>
                    <a:solidFill>
                      <a:schemeClr val="accent2">
                        <a:lumMod val="20000"/>
                        <a:lumOff val="80000"/>
                      </a:schemeClr>
                    </a:solidFill>
                  </a:tcPr>
                </a:tc>
                <a:tc>
                  <a:txBody>
                    <a:bodyPr/>
                    <a:lstStyle/>
                    <a:p>
                      <a:r>
                        <a:rPr lang="en-US" dirty="0" smtClean="0"/>
                        <a:t>3 GHz</a:t>
                      </a:r>
                      <a:endParaRPr lang="en-US" dirty="0"/>
                    </a:p>
                  </a:txBody>
                  <a:tcPr>
                    <a:solidFill>
                      <a:schemeClr val="accent2">
                        <a:lumMod val="20000"/>
                        <a:lumOff val="80000"/>
                      </a:schemeClr>
                    </a:solidFill>
                  </a:tcPr>
                </a:tc>
              </a:tr>
              <a:tr h="469030">
                <a:tc>
                  <a:txBody>
                    <a:bodyPr/>
                    <a:lstStyle/>
                    <a:p>
                      <a:r>
                        <a:rPr lang="en-US" dirty="0" err="1" smtClean="0"/>
                        <a:t>Memoria</a:t>
                      </a:r>
                      <a:endParaRPr lang="en-US" dirty="0"/>
                    </a:p>
                  </a:txBody>
                  <a:tcPr>
                    <a:solidFill>
                      <a:schemeClr val="accent2">
                        <a:lumMod val="20000"/>
                        <a:lumOff val="80000"/>
                      </a:schemeClr>
                    </a:solidFill>
                  </a:tcPr>
                </a:tc>
                <a:tc>
                  <a:txBody>
                    <a:bodyPr/>
                    <a:lstStyle/>
                    <a:p>
                      <a:r>
                        <a:rPr lang="en-US" dirty="0" smtClean="0"/>
                        <a:t>512</a:t>
                      </a:r>
                      <a:r>
                        <a:rPr lang="en-US" baseline="0" dirty="0" smtClean="0"/>
                        <a:t> MB</a:t>
                      </a:r>
                      <a:endParaRPr lang="en-US" dirty="0"/>
                    </a:p>
                  </a:txBody>
                  <a:tcPr>
                    <a:solidFill>
                      <a:schemeClr val="accent2">
                        <a:lumMod val="20000"/>
                        <a:lumOff val="80000"/>
                      </a:schemeClr>
                    </a:solidFill>
                  </a:tcPr>
                </a:tc>
                <a:tc>
                  <a:txBody>
                    <a:bodyPr/>
                    <a:lstStyle/>
                    <a:p>
                      <a:r>
                        <a:rPr lang="en-US" dirty="0" smtClean="0"/>
                        <a:t>1</a:t>
                      </a:r>
                      <a:r>
                        <a:rPr lang="en-US" baseline="0" dirty="0" smtClean="0"/>
                        <a:t> GB</a:t>
                      </a:r>
                      <a:endParaRPr lang="en-US" dirty="0"/>
                    </a:p>
                  </a:txBody>
                  <a:tcPr>
                    <a:solidFill>
                      <a:schemeClr val="accent2">
                        <a:lumMod val="20000"/>
                        <a:lumOff val="80000"/>
                      </a:schemeClr>
                    </a:solidFill>
                  </a:tcPr>
                </a:tc>
                <a:tc>
                  <a:txBody>
                    <a:bodyPr/>
                    <a:lstStyle/>
                    <a:p>
                      <a:r>
                        <a:rPr lang="en-US" dirty="0" smtClean="0"/>
                        <a:t>2</a:t>
                      </a:r>
                      <a:r>
                        <a:rPr lang="en-US" baseline="0" dirty="0" smtClean="0"/>
                        <a:t> GB</a:t>
                      </a:r>
                      <a:endParaRPr lang="en-US" dirty="0"/>
                    </a:p>
                  </a:txBody>
                  <a:tcPr>
                    <a:solidFill>
                      <a:schemeClr val="accent2">
                        <a:lumMod val="20000"/>
                        <a:lumOff val="80000"/>
                      </a:schemeClr>
                    </a:solidFill>
                  </a:tcPr>
                </a:tc>
              </a:tr>
              <a:tr h="469030">
                <a:tc>
                  <a:txBody>
                    <a:bodyPr/>
                    <a:lstStyle/>
                    <a:p>
                      <a:r>
                        <a:rPr lang="en-US" dirty="0" smtClean="0"/>
                        <a:t>Disco</a:t>
                      </a:r>
                      <a:endParaRPr lang="en-US" dirty="0"/>
                    </a:p>
                  </a:txBody>
                  <a:tcPr>
                    <a:solidFill>
                      <a:schemeClr val="accent2">
                        <a:lumMod val="20000"/>
                        <a:lumOff val="80000"/>
                      </a:schemeClr>
                    </a:solidFill>
                  </a:tcPr>
                </a:tc>
                <a:tc>
                  <a:txBody>
                    <a:bodyPr/>
                    <a:lstStyle/>
                    <a:p>
                      <a:r>
                        <a:rPr lang="en-US" dirty="0" smtClean="0"/>
                        <a:t>8 GB</a:t>
                      </a:r>
                      <a:endParaRPr lang="en-US" dirty="0"/>
                    </a:p>
                  </a:txBody>
                  <a:tcPr>
                    <a:solidFill>
                      <a:schemeClr val="accent2">
                        <a:lumMod val="20000"/>
                        <a:lumOff val="80000"/>
                      </a:schemeClr>
                    </a:solidFill>
                  </a:tcPr>
                </a:tc>
                <a:tc>
                  <a:txBody>
                    <a:bodyPr/>
                    <a:lstStyle/>
                    <a:p>
                      <a:r>
                        <a:rPr lang="en-US" dirty="0" smtClean="0"/>
                        <a:t>40 GB</a:t>
                      </a:r>
                      <a:endParaRPr lang="en-US" dirty="0"/>
                    </a:p>
                  </a:txBody>
                  <a:tcPr>
                    <a:solidFill>
                      <a:schemeClr val="accent2">
                        <a:lumMod val="20000"/>
                        <a:lumOff val="80000"/>
                      </a:schemeClr>
                    </a:solidFill>
                  </a:tcPr>
                </a:tc>
                <a:tc>
                  <a:txBody>
                    <a:bodyPr/>
                    <a:lstStyle/>
                    <a:p>
                      <a:r>
                        <a:rPr lang="en-US" dirty="0" smtClean="0"/>
                        <a:t>80 GB</a:t>
                      </a:r>
                      <a:endParaRPr lang="en-US" dirty="0"/>
                    </a:p>
                  </a:txBody>
                  <a:tcPr>
                    <a:solidFill>
                      <a:schemeClr val="accent2">
                        <a:lumMod val="20000"/>
                        <a:lumOff val="80000"/>
                      </a:schemeClr>
                    </a:solidFill>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5284788" y="1089025"/>
            <a:ext cx="3600450" cy="1470025"/>
          </a:xfrm>
          <a:prstGeom prst="rect">
            <a:avLst/>
          </a:prstGeom>
          <a:gradFill rotWithShape="1">
            <a:gsLst>
              <a:gs pos="0">
                <a:srgbClr val="5E91E4"/>
              </a:gs>
              <a:gs pos="50000">
                <a:srgbClr val="A9C4F0"/>
              </a:gs>
              <a:gs pos="100000">
                <a:srgbClr val="5E91E4"/>
              </a:gs>
            </a:gsLst>
            <a:lin ang="2700000" scaled="1"/>
          </a:gradFill>
          <a:ln w="9525" algn="ctr">
            <a:solidFill>
              <a:srgbClr val="FFFFFF"/>
            </a:solidFill>
            <a:prstDash val="lgDash"/>
            <a:miter lim="800000"/>
            <a:headEnd/>
            <a:tailEnd/>
          </a:ln>
        </p:spPr>
        <p:txBody>
          <a:bodyPr/>
          <a:lstStyle/>
          <a:p>
            <a:pPr algn="ctr">
              <a:lnSpc>
                <a:spcPct val="90000"/>
              </a:lnSpc>
              <a:spcBef>
                <a:spcPct val="30000"/>
              </a:spcBef>
            </a:pPr>
            <a:endParaRPr lang="es-ES" sz="1600">
              <a:solidFill>
                <a:srgbClr val="000000"/>
              </a:solidFill>
            </a:endParaRPr>
          </a:p>
        </p:txBody>
      </p:sp>
      <p:sp>
        <p:nvSpPr>
          <p:cNvPr id="29699" name="Rectangle 20"/>
          <p:cNvSpPr>
            <a:spLocks noGrp="1" noChangeArrowheads="1"/>
          </p:cNvSpPr>
          <p:nvPr>
            <p:ph type="title"/>
          </p:nvPr>
        </p:nvSpPr>
        <p:spPr/>
        <p:txBody>
          <a:bodyPr/>
          <a:lstStyle/>
          <a:p>
            <a:pPr eaLnBrk="1" hangingPunct="1">
              <a:defRPr/>
            </a:pPr>
            <a:r>
              <a:rPr lang="es-ES" smtClean="0"/>
              <a:t>Server Core</a:t>
            </a:r>
          </a:p>
        </p:txBody>
      </p:sp>
      <p:sp>
        <p:nvSpPr>
          <p:cNvPr id="29700" name="Rectangle 4"/>
          <p:cNvSpPr>
            <a:spLocks noGrp="1" noChangeArrowheads="1"/>
          </p:cNvSpPr>
          <p:nvPr>
            <p:ph type="body" idx="4294967295"/>
          </p:nvPr>
        </p:nvSpPr>
        <p:spPr>
          <a:xfrm>
            <a:off x="142844" y="1285875"/>
            <a:ext cx="5000660" cy="2548390"/>
          </a:xfrm>
        </p:spPr>
        <p:txBody>
          <a:bodyPr/>
          <a:lstStyle/>
          <a:p>
            <a:pPr marL="398463" indent="-398463" eaLnBrk="1" hangingPunct="1">
              <a:buFontTx/>
              <a:buBlip>
                <a:blip r:embed="rId3"/>
              </a:buBlip>
              <a:defRPr/>
            </a:pPr>
            <a:r>
              <a:rPr lang="es-ES" sz="2400" dirty="0" smtClean="0">
                <a:sym typeface="Wingdings" pitchFamily="2" charset="2"/>
              </a:rPr>
              <a:t>Opciones Mínimas de Instalación</a:t>
            </a:r>
          </a:p>
          <a:p>
            <a:pPr marL="398463" indent="-398463" eaLnBrk="1" hangingPunct="1">
              <a:buFontTx/>
              <a:buBlip>
                <a:blip r:embed="rId3"/>
              </a:buBlip>
              <a:defRPr/>
            </a:pPr>
            <a:r>
              <a:rPr lang="es-ES" sz="2400" dirty="0" smtClean="0"/>
              <a:t>Poca superficie</a:t>
            </a:r>
          </a:p>
          <a:p>
            <a:pPr marL="398463" indent="-398463" eaLnBrk="1" hangingPunct="1">
              <a:buFontTx/>
              <a:buBlip>
                <a:blip r:embed="rId3"/>
              </a:buBlip>
              <a:defRPr/>
            </a:pPr>
            <a:r>
              <a:rPr lang="es-ES" sz="2400" dirty="0" smtClean="0"/>
              <a:t>Interface por Línea de Comando</a:t>
            </a:r>
          </a:p>
          <a:p>
            <a:pPr marL="398463" indent="-398463" eaLnBrk="1" hangingPunct="1">
              <a:buFontTx/>
              <a:buBlip>
                <a:blip r:embed="rId3"/>
              </a:buBlip>
              <a:defRPr/>
            </a:pPr>
            <a:r>
              <a:rPr lang="es-ES" sz="2400" dirty="0" smtClean="0"/>
              <a:t>Set limitado de Roles de Servidor</a:t>
            </a:r>
          </a:p>
        </p:txBody>
      </p:sp>
      <p:sp>
        <p:nvSpPr>
          <p:cNvPr id="28677" name="Rectangle 5"/>
          <p:cNvSpPr>
            <a:spLocks noChangeArrowheads="1"/>
          </p:cNvSpPr>
          <p:nvPr/>
        </p:nvSpPr>
        <p:spPr bwMode="auto">
          <a:xfrm>
            <a:off x="385763" y="3302000"/>
            <a:ext cx="4800600" cy="1295400"/>
          </a:xfrm>
          <a:prstGeom prst="rect">
            <a:avLst/>
          </a:prstGeom>
          <a:gradFill rotWithShape="1">
            <a:gsLst>
              <a:gs pos="0">
                <a:srgbClr val="5E91E4"/>
              </a:gs>
              <a:gs pos="50000">
                <a:srgbClr val="A9C4F0"/>
              </a:gs>
              <a:gs pos="100000">
                <a:srgbClr val="5E91E4"/>
              </a:gs>
            </a:gsLst>
            <a:lin ang="2700000" scaled="1"/>
          </a:gradFill>
          <a:ln w="9525" algn="ctr">
            <a:solidFill>
              <a:srgbClr val="FFFFFF"/>
            </a:solidFill>
            <a:prstDash val="lgDash"/>
            <a:miter lim="800000"/>
            <a:headEnd/>
            <a:tailEnd/>
          </a:ln>
        </p:spPr>
        <p:txBody>
          <a:bodyPr/>
          <a:lstStyle/>
          <a:p>
            <a:pPr algn="ctr">
              <a:lnSpc>
                <a:spcPct val="90000"/>
              </a:lnSpc>
              <a:spcBef>
                <a:spcPct val="30000"/>
              </a:spcBef>
            </a:pPr>
            <a:r>
              <a:rPr lang="es-ES" b="1">
                <a:solidFill>
                  <a:srgbClr val="000000"/>
                </a:solidFill>
              </a:rPr>
              <a:t>Roles de Servidor de Server Core</a:t>
            </a:r>
          </a:p>
        </p:txBody>
      </p:sp>
      <p:sp>
        <p:nvSpPr>
          <p:cNvPr id="28678" name="Rectangle 6"/>
          <p:cNvSpPr>
            <a:spLocks noChangeArrowheads="1"/>
          </p:cNvSpPr>
          <p:nvPr/>
        </p:nvSpPr>
        <p:spPr bwMode="auto">
          <a:xfrm>
            <a:off x="385763" y="4681538"/>
            <a:ext cx="8502650" cy="13716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anchor="ctr"/>
          <a:lstStyle/>
          <a:p>
            <a:pPr>
              <a:lnSpc>
                <a:spcPct val="90000"/>
              </a:lnSpc>
              <a:spcBef>
                <a:spcPct val="30000"/>
              </a:spcBef>
            </a:pPr>
            <a:r>
              <a:rPr lang="es-ES" b="1">
                <a:solidFill>
                  <a:srgbClr val="000000"/>
                </a:solidFill>
              </a:rPr>
              <a:t>Server Core</a:t>
            </a:r>
          </a:p>
          <a:p>
            <a:pPr>
              <a:lnSpc>
                <a:spcPct val="90000"/>
              </a:lnSpc>
              <a:spcBef>
                <a:spcPct val="30000"/>
              </a:spcBef>
            </a:pPr>
            <a:r>
              <a:rPr lang="es-ES" sz="1600">
                <a:solidFill>
                  <a:srgbClr val="000000"/>
                </a:solidFill>
              </a:rPr>
              <a:t>Seguridad, TCP/IP, Sistema de Ficheros, RPC,</a:t>
            </a:r>
            <a:br>
              <a:rPr lang="es-ES" sz="1600">
                <a:solidFill>
                  <a:srgbClr val="000000"/>
                </a:solidFill>
              </a:rPr>
            </a:br>
            <a:r>
              <a:rPr lang="es-ES" sz="1600">
                <a:solidFill>
                  <a:srgbClr val="000000"/>
                </a:solidFill>
              </a:rPr>
              <a:t>y otros Sub-Systems del nucleo de Servidor.</a:t>
            </a:r>
          </a:p>
        </p:txBody>
      </p:sp>
      <p:sp>
        <p:nvSpPr>
          <p:cNvPr id="28679" name="Rectangle 7"/>
          <p:cNvSpPr>
            <a:spLocks noChangeArrowheads="1"/>
          </p:cNvSpPr>
          <p:nvPr/>
        </p:nvSpPr>
        <p:spPr bwMode="auto">
          <a:xfrm>
            <a:off x="500034" y="3749675"/>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anchor="ctr"/>
          <a:lstStyle/>
          <a:p>
            <a:pPr algn="ctr">
              <a:lnSpc>
                <a:spcPct val="90000"/>
              </a:lnSpc>
              <a:spcBef>
                <a:spcPct val="30000"/>
              </a:spcBef>
            </a:pPr>
            <a:r>
              <a:rPr lang="es-ES" sz="1600">
                <a:solidFill>
                  <a:srgbClr val="000000"/>
                </a:solidFill>
              </a:rPr>
              <a:t>DNS</a:t>
            </a:r>
          </a:p>
        </p:txBody>
      </p:sp>
      <p:sp>
        <p:nvSpPr>
          <p:cNvPr id="28680" name="Rectangle 8"/>
          <p:cNvSpPr>
            <a:spLocks noChangeArrowheads="1"/>
          </p:cNvSpPr>
          <p:nvPr/>
        </p:nvSpPr>
        <p:spPr bwMode="auto">
          <a:xfrm>
            <a:off x="1262034" y="3749675"/>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600">
                <a:solidFill>
                  <a:srgbClr val="000000"/>
                </a:solidFill>
              </a:rPr>
              <a:t>DHCP</a:t>
            </a:r>
          </a:p>
        </p:txBody>
      </p:sp>
      <p:sp>
        <p:nvSpPr>
          <p:cNvPr id="28681" name="Rectangle 9"/>
          <p:cNvSpPr>
            <a:spLocks noChangeArrowheads="1"/>
          </p:cNvSpPr>
          <p:nvPr/>
        </p:nvSpPr>
        <p:spPr bwMode="auto">
          <a:xfrm>
            <a:off x="2024034" y="3749675"/>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anchor="ctr"/>
          <a:lstStyle/>
          <a:p>
            <a:pPr algn="ctr">
              <a:lnSpc>
                <a:spcPct val="90000"/>
              </a:lnSpc>
              <a:spcBef>
                <a:spcPct val="30000"/>
              </a:spcBef>
            </a:pPr>
            <a:r>
              <a:rPr lang="es-ES" sz="1600">
                <a:solidFill>
                  <a:srgbClr val="000000"/>
                </a:solidFill>
              </a:rPr>
              <a:t>File</a:t>
            </a:r>
          </a:p>
        </p:txBody>
      </p:sp>
      <p:sp>
        <p:nvSpPr>
          <p:cNvPr id="28682" name="Rectangle 10"/>
          <p:cNvSpPr>
            <a:spLocks noChangeArrowheads="1"/>
          </p:cNvSpPr>
          <p:nvPr/>
        </p:nvSpPr>
        <p:spPr bwMode="auto">
          <a:xfrm>
            <a:off x="2786034" y="3749675"/>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anchor="ctr"/>
          <a:lstStyle/>
          <a:p>
            <a:pPr algn="ctr">
              <a:lnSpc>
                <a:spcPct val="90000"/>
              </a:lnSpc>
              <a:spcBef>
                <a:spcPct val="30000"/>
              </a:spcBef>
            </a:pPr>
            <a:r>
              <a:rPr lang="es-ES" sz="1600">
                <a:solidFill>
                  <a:srgbClr val="000000"/>
                </a:solidFill>
              </a:rPr>
              <a:t>AD</a:t>
            </a:r>
          </a:p>
        </p:txBody>
      </p:sp>
      <p:sp>
        <p:nvSpPr>
          <p:cNvPr id="28683" name="Rectangle 11"/>
          <p:cNvSpPr>
            <a:spLocks noChangeArrowheads="1"/>
          </p:cNvSpPr>
          <p:nvPr/>
        </p:nvSpPr>
        <p:spPr bwMode="auto">
          <a:xfrm>
            <a:off x="5294313" y="2619375"/>
            <a:ext cx="3594100" cy="19812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anchor="ctr"/>
          <a:lstStyle/>
          <a:p>
            <a:pPr algn="ctr">
              <a:lnSpc>
                <a:spcPct val="90000"/>
              </a:lnSpc>
              <a:spcBef>
                <a:spcPct val="30000"/>
              </a:spcBef>
            </a:pPr>
            <a:r>
              <a:rPr lang="es-ES" b="1">
                <a:solidFill>
                  <a:srgbClr val="000000"/>
                </a:solidFill>
              </a:rPr>
              <a:t>Servidor</a:t>
            </a:r>
          </a:p>
          <a:p>
            <a:pPr algn="ctr">
              <a:lnSpc>
                <a:spcPct val="90000"/>
              </a:lnSpc>
              <a:spcBef>
                <a:spcPct val="30000"/>
              </a:spcBef>
            </a:pPr>
            <a:r>
              <a:rPr lang="es-ES" sz="1600">
                <a:solidFill>
                  <a:srgbClr val="000000"/>
                </a:solidFill>
              </a:rPr>
              <a:t>With WinFx, Shell, Tools, etc.</a:t>
            </a:r>
          </a:p>
        </p:txBody>
      </p:sp>
      <p:sp>
        <p:nvSpPr>
          <p:cNvPr id="28684" name="Rectangle 12"/>
          <p:cNvSpPr>
            <a:spLocks noChangeArrowheads="1"/>
          </p:cNvSpPr>
          <p:nvPr/>
        </p:nvSpPr>
        <p:spPr bwMode="auto">
          <a:xfrm>
            <a:off x="5383213" y="1797050"/>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400">
                <a:solidFill>
                  <a:srgbClr val="000000"/>
                </a:solidFill>
              </a:rPr>
              <a:t>TS</a:t>
            </a:r>
          </a:p>
        </p:txBody>
      </p:sp>
      <p:sp>
        <p:nvSpPr>
          <p:cNvPr id="28685" name="Rectangle 13"/>
          <p:cNvSpPr>
            <a:spLocks noChangeArrowheads="1"/>
          </p:cNvSpPr>
          <p:nvPr/>
        </p:nvSpPr>
        <p:spPr bwMode="auto">
          <a:xfrm>
            <a:off x="6069013" y="1797050"/>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400">
                <a:solidFill>
                  <a:srgbClr val="000000"/>
                </a:solidFill>
              </a:rPr>
              <a:t>IAS</a:t>
            </a:r>
          </a:p>
        </p:txBody>
      </p:sp>
      <p:sp>
        <p:nvSpPr>
          <p:cNvPr id="28686" name="Rectangle 14"/>
          <p:cNvSpPr>
            <a:spLocks noChangeArrowheads="1"/>
          </p:cNvSpPr>
          <p:nvPr/>
        </p:nvSpPr>
        <p:spPr bwMode="auto">
          <a:xfrm>
            <a:off x="6754813" y="1797050"/>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400" dirty="0">
                <a:solidFill>
                  <a:srgbClr val="000000"/>
                </a:solidFill>
              </a:rPr>
              <a:t>Web</a:t>
            </a:r>
            <a:br>
              <a:rPr lang="es-ES" sz="1400" dirty="0">
                <a:solidFill>
                  <a:srgbClr val="000000"/>
                </a:solidFill>
              </a:rPr>
            </a:br>
            <a:r>
              <a:rPr lang="es-ES" sz="1400" dirty="0">
                <a:solidFill>
                  <a:srgbClr val="000000"/>
                </a:solidFill>
              </a:rPr>
              <a:t>Server</a:t>
            </a:r>
          </a:p>
        </p:txBody>
      </p:sp>
      <p:sp>
        <p:nvSpPr>
          <p:cNvPr id="28687" name="Rectangle 15"/>
          <p:cNvSpPr>
            <a:spLocks noChangeArrowheads="1"/>
          </p:cNvSpPr>
          <p:nvPr/>
        </p:nvSpPr>
        <p:spPr bwMode="auto">
          <a:xfrm>
            <a:off x="7440613" y="1797050"/>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400" dirty="0">
                <a:solidFill>
                  <a:srgbClr val="000000"/>
                </a:solidFill>
              </a:rPr>
              <a:t>Share</a:t>
            </a:r>
            <a:br>
              <a:rPr lang="es-ES" sz="1400" dirty="0">
                <a:solidFill>
                  <a:srgbClr val="000000"/>
                </a:solidFill>
              </a:rPr>
            </a:br>
            <a:r>
              <a:rPr lang="es-ES" sz="1400" dirty="0">
                <a:solidFill>
                  <a:srgbClr val="000000"/>
                </a:solidFill>
              </a:rPr>
              <a:t>Point</a:t>
            </a:r>
            <a:r>
              <a:rPr lang="es-ES" sz="1400" baseline="30000" dirty="0">
                <a:solidFill>
                  <a:srgbClr val="000000"/>
                </a:solidFill>
                <a:latin typeface="Franklin Gothic Medium" pitchFamily="34" charset="0"/>
              </a:rPr>
              <a:t>®</a:t>
            </a:r>
          </a:p>
        </p:txBody>
      </p:sp>
      <p:sp>
        <p:nvSpPr>
          <p:cNvPr id="28688" name="Rectangle 16"/>
          <p:cNvSpPr>
            <a:spLocks noChangeArrowheads="1"/>
          </p:cNvSpPr>
          <p:nvPr/>
        </p:nvSpPr>
        <p:spPr bwMode="auto">
          <a:xfrm>
            <a:off x="8126413" y="1797050"/>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400">
                <a:solidFill>
                  <a:srgbClr val="000000"/>
                </a:solidFill>
              </a:rPr>
              <a:t>Etc…</a:t>
            </a:r>
          </a:p>
        </p:txBody>
      </p:sp>
      <p:sp>
        <p:nvSpPr>
          <p:cNvPr id="28689" name="Text Box 17"/>
          <p:cNvSpPr txBox="1">
            <a:spLocks noChangeArrowheads="1"/>
          </p:cNvSpPr>
          <p:nvPr/>
        </p:nvSpPr>
        <p:spPr bwMode="auto">
          <a:xfrm>
            <a:off x="5014913" y="1125538"/>
            <a:ext cx="4337050" cy="560387"/>
          </a:xfrm>
          <a:prstGeom prst="rect">
            <a:avLst/>
          </a:prstGeom>
          <a:noFill/>
          <a:ln w="9525">
            <a:noFill/>
            <a:miter lim="800000"/>
            <a:headEnd/>
            <a:tailEnd/>
          </a:ln>
        </p:spPr>
        <p:txBody>
          <a:bodyPr>
            <a:spAutoFit/>
          </a:bodyPr>
          <a:lstStyle/>
          <a:p>
            <a:pPr algn="ctr">
              <a:lnSpc>
                <a:spcPct val="90000"/>
              </a:lnSpc>
              <a:spcBef>
                <a:spcPct val="30000"/>
              </a:spcBef>
            </a:pPr>
            <a:r>
              <a:rPr lang="es-ES" b="1">
                <a:solidFill>
                  <a:schemeClr val="bg2"/>
                </a:solidFill>
              </a:rPr>
              <a:t>Server, Server Roles</a:t>
            </a:r>
            <a:r>
              <a:rPr lang="es-ES" sz="1600">
                <a:solidFill>
                  <a:schemeClr val="bg2"/>
                </a:solidFill>
              </a:rPr>
              <a:t> </a:t>
            </a:r>
            <a:br>
              <a:rPr lang="es-ES" sz="1600">
                <a:solidFill>
                  <a:schemeClr val="bg2"/>
                </a:solidFill>
              </a:rPr>
            </a:br>
            <a:r>
              <a:rPr lang="es-ES" sz="1600">
                <a:solidFill>
                  <a:schemeClr val="bg2"/>
                </a:solidFill>
              </a:rPr>
              <a:t>(Por ejemplo, solo)</a:t>
            </a:r>
          </a:p>
        </p:txBody>
      </p:sp>
      <p:sp>
        <p:nvSpPr>
          <p:cNvPr id="374802" name="Text Box 18"/>
          <p:cNvSpPr txBox="1">
            <a:spLocks noChangeArrowheads="1"/>
          </p:cNvSpPr>
          <p:nvPr/>
        </p:nvSpPr>
        <p:spPr bwMode="auto">
          <a:xfrm>
            <a:off x="6383338" y="4841875"/>
            <a:ext cx="1416050" cy="1082675"/>
          </a:xfrm>
          <a:prstGeom prst="rect">
            <a:avLst/>
          </a:prstGeom>
          <a:noFill/>
          <a:ln w="9525">
            <a:noFill/>
            <a:miter lim="800000"/>
            <a:headEnd/>
            <a:tailEnd/>
          </a:ln>
          <a:effectLst/>
        </p:spPr>
        <p:txBody>
          <a:bodyPr wrap="none">
            <a:spAutoFit/>
          </a:bodyPr>
          <a:lstStyle/>
          <a:p>
            <a:pPr algn="ctr" eaLnBrk="0" hangingPunct="0">
              <a:lnSpc>
                <a:spcPct val="90000"/>
              </a:lnSpc>
              <a:spcBef>
                <a:spcPct val="30000"/>
              </a:spcBef>
              <a:defRPr/>
            </a:pPr>
            <a:r>
              <a:rPr lang="es-ES" b="1">
                <a:effectLst>
                  <a:outerShdw blurRad="38100" dist="38100" dir="2700000" algn="tl">
                    <a:srgbClr val="000000"/>
                  </a:outerShdw>
                </a:effectLst>
                <a:latin typeface="Arial" charset="0"/>
                <a:cs typeface="Arial" charset="0"/>
              </a:rPr>
              <a:t>GUI, CLR, </a:t>
            </a:r>
            <a:br>
              <a:rPr lang="es-ES" b="1">
                <a:effectLst>
                  <a:outerShdw blurRad="38100" dist="38100" dir="2700000" algn="tl">
                    <a:srgbClr val="000000"/>
                  </a:outerShdw>
                </a:effectLst>
                <a:latin typeface="Arial" charset="0"/>
                <a:cs typeface="Arial" charset="0"/>
              </a:rPr>
            </a:br>
            <a:r>
              <a:rPr lang="es-ES" b="1">
                <a:effectLst>
                  <a:outerShdw blurRad="38100" dist="38100" dir="2700000" algn="tl">
                    <a:srgbClr val="000000"/>
                  </a:outerShdw>
                </a:effectLst>
                <a:latin typeface="Arial" charset="0"/>
                <a:cs typeface="Arial" charset="0"/>
              </a:rPr>
              <a:t>Shell, IE, </a:t>
            </a:r>
            <a:br>
              <a:rPr lang="es-ES" b="1">
                <a:effectLst>
                  <a:outerShdw blurRad="38100" dist="38100" dir="2700000" algn="tl">
                    <a:srgbClr val="000000"/>
                  </a:outerShdw>
                </a:effectLst>
                <a:latin typeface="Arial" charset="0"/>
                <a:cs typeface="Arial" charset="0"/>
              </a:rPr>
            </a:br>
            <a:r>
              <a:rPr lang="es-ES" b="1">
                <a:effectLst>
                  <a:outerShdw blurRad="38100" dist="38100" dir="2700000" algn="tl">
                    <a:srgbClr val="000000"/>
                  </a:outerShdw>
                </a:effectLst>
                <a:latin typeface="Arial" charset="0"/>
                <a:cs typeface="Arial" charset="0"/>
              </a:rPr>
              <a:t>Media, OE, </a:t>
            </a:r>
            <a:br>
              <a:rPr lang="es-ES" b="1">
                <a:effectLst>
                  <a:outerShdw blurRad="38100" dist="38100" dir="2700000" algn="tl">
                    <a:srgbClr val="000000"/>
                  </a:outerShdw>
                </a:effectLst>
                <a:latin typeface="Arial" charset="0"/>
                <a:cs typeface="Arial" charset="0"/>
              </a:rPr>
            </a:br>
            <a:r>
              <a:rPr lang="es-ES" b="1">
                <a:effectLst>
                  <a:outerShdw blurRad="38100" dist="38100" dir="2700000" algn="tl">
                    <a:srgbClr val="000000"/>
                  </a:outerShdw>
                </a:effectLst>
                <a:latin typeface="Arial" charset="0"/>
                <a:cs typeface="Arial" charset="0"/>
              </a:rPr>
              <a:t>etc.</a:t>
            </a:r>
          </a:p>
        </p:txBody>
      </p:sp>
      <p:sp>
        <p:nvSpPr>
          <p:cNvPr id="28691" name="AutoShape 19"/>
          <p:cNvSpPr>
            <a:spLocks noChangeArrowheads="1"/>
          </p:cNvSpPr>
          <p:nvPr/>
        </p:nvSpPr>
        <p:spPr bwMode="auto">
          <a:xfrm>
            <a:off x="6415088" y="4692650"/>
            <a:ext cx="1271587" cy="13477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alpha val="50195"/>
            </a:srgbClr>
          </a:solidFill>
          <a:ln w="3175" algn="ctr">
            <a:noFill/>
            <a:miter lim="800000"/>
            <a:headEnd/>
            <a:tailEnd/>
          </a:ln>
        </p:spPr>
        <p:txBody>
          <a:bodyPr wrap="none" anchor="ctr"/>
          <a:lstStyle/>
          <a:p>
            <a:endParaRPr lang="es-ES"/>
          </a:p>
        </p:txBody>
      </p:sp>
      <p:sp>
        <p:nvSpPr>
          <p:cNvPr id="20" name="Rectangle 14"/>
          <p:cNvSpPr>
            <a:spLocks noChangeArrowheads="1"/>
          </p:cNvSpPr>
          <p:nvPr/>
        </p:nvSpPr>
        <p:spPr bwMode="auto">
          <a:xfrm>
            <a:off x="4329090" y="3748753"/>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400" dirty="0" smtClean="0">
                <a:solidFill>
                  <a:srgbClr val="000000"/>
                </a:solidFill>
              </a:rPr>
              <a:t>Media</a:t>
            </a:r>
            <a:r>
              <a:rPr lang="es-ES" sz="1400" dirty="0">
                <a:solidFill>
                  <a:srgbClr val="000000"/>
                </a:solidFill>
              </a:rPr>
              <a:t/>
            </a:r>
            <a:br>
              <a:rPr lang="es-ES" sz="1400" dirty="0">
                <a:solidFill>
                  <a:srgbClr val="000000"/>
                </a:solidFill>
              </a:rPr>
            </a:br>
            <a:r>
              <a:rPr lang="es-ES" sz="1400" dirty="0" smtClean="0">
                <a:solidFill>
                  <a:srgbClr val="000000"/>
                </a:solidFill>
              </a:rPr>
              <a:t>Server</a:t>
            </a:r>
            <a:endParaRPr lang="es-ES" sz="1400" dirty="0">
              <a:solidFill>
                <a:srgbClr val="000000"/>
              </a:solidFill>
            </a:endParaRPr>
          </a:p>
        </p:txBody>
      </p:sp>
      <p:sp>
        <p:nvSpPr>
          <p:cNvPr id="21" name="Rectangle 14"/>
          <p:cNvSpPr>
            <a:spLocks noChangeArrowheads="1"/>
          </p:cNvSpPr>
          <p:nvPr/>
        </p:nvSpPr>
        <p:spPr bwMode="auto">
          <a:xfrm>
            <a:off x="3571852" y="3743332"/>
            <a:ext cx="685800" cy="685800"/>
          </a:xfrm>
          <a:prstGeom prst="rect">
            <a:avLst/>
          </a:prstGeom>
          <a:gradFill rotWithShape="1">
            <a:gsLst>
              <a:gs pos="0">
                <a:srgbClr val="66CC66"/>
              </a:gs>
              <a:gs pos="50000">
                <a:srgbClr val="ADE4AD"/>
              </a:gs>
              <a:gs pos="100000">
                <a:srgbClr val="66CC66"/>
              </a:gs>
            </a:gsLst>
            <a:lin ang="2700000" scaled="1"/>
          </a:gradFill>
          <a:ln w="3175" algn="ctr">
            <a:solidFill>
              <a:srgbClr val="FFFFFF"/>
            </a:solidFill>
            <a:miter lim="800000"/>
            <a:headEnd/>
            <a:tailEnd/>
          </a:ln>
        </p:spPr>
        <p:txBody>
          <a:bodyPr lIns="45720" rIns="45720" anchor="ctr"/>
          <a:lstStyle/>
          <a:p>
            <a:pPr algn="ctr">
              <a:lnSpc>
                <a:spcPct val="90000"/>
              </a:lnSpc>
              <a:spcBef>
                <a:spcPct val="30000"/>
              </a:spcBef>
            </a:pPr>
            <a:r>
              <a:rPr lang="es-ES" sz="1400" dirty="0">
                <a:solidFill>
                  <a:srgbClr val="000000"/>
                </a:solidFill>
              </a:rPr>
              <a:t>Web</a:t>
            </a:r>
            <a:br>
              <a:rPr lang="es-ES" sz="1400" dirty="0">
                <a:solidFill>
                  <a:srgbClr val="000000"/>
                </a:solidFill>
              </a:rPr>
            </a:br>
            <a:r>
              <a:rPr lang="es-ES" sz="1400" dirty="0" smtClean="0">
                <a:solidFill>
                  <a:srgbClr val="000000"/>
                </a:solidFill>
              </a:rPr>
              <a:t>Server</a:t>
            </a:r>
            <a:endParaRPr lang="es-ES" sz="1400" dirty="0">
              <a:solidFill>
                <a:srgbClr val="000000"/>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s-ES" smtClean="0"/>
              <a:t>Compatibilidad de Aplicaciones</a:t>
            </a:r>
            <a:endParaRPr lang="es-ES"/>
          </a:p>
        </p:txBody>
      </p:sp>
      <p:sp>
        <p:nvSpPr>
          <p:cNvPr id="6" name="Content Placeholder 5"/>
          <p:cNvSpPr>
            <a:spLocks noGrp="1"/>
          </p:cNvSpPr>
          <p:nvPr>
            <p:ph type="body" sz="quarter" idx="10"/>
          </p:nvPr>
        </p:nvSpPr>
        <p:spPr>
          <a:xfrm>
            <a:off x="381000" y="1411552"/>
            <a:ext cx="8548718" cy="4370427"/>
          </a:xfrm>
        </p:spPr>
        <p:txBody>
          <a:bodyPr/>
          <a:lstStyle/>
          <a:p>
            <a:r>
              <a:rPr lang="es-ES" smtClean="0"/>
              <a:t>Las aplicaciones han de ser probadas</a:t>
            </a:r>
          </a:p>
          <a:p>
            <a:r>
              <a:rPr lang="es-ES" smtClean="0"/>
              <a:t>NO esta disponible lo siguiente:</a:t>
            </a:r>
          </a:p>
          <a:p>
            <a:pPr lvl="1"/>
            <a:r>
              <a:rPr lang="es-ES" smtClean="0"/>
              <a:t>.Net Framework</a:t>
            </a:r>
          </a:p>
          <a:p>
            <a:pPr lvl="1"/>
            <a:r>
              <a:rPr lang="es-ES" smtClean="0"/>
              <a:t>Windows Explorer (shell o GUI)</a:t>
            </a:r>
          </a:p>
          <a:p>
            <a:pPr lvl="1"/>
            <a:r>
              <a:rPr lang="es-ES" smtClean="0"/>
              <a:t>Globos de notificación</a:t>
            </a:r>
          </a:p>
          <a:p>
            <a:pPr lvl="1"/>
            <a:r>
              <a:rPr lang="es-ES" smtClean="0"/>
              <a:t>Run Once</a:t>
            </a:r>
          </a:p>
          <a:p>
            <a:pPr lvl="1"/>
            <a:r>
              <a:rPr lang="es-ES" smtClean="0"/>
              <a:t>PowerShell</a:t>
            </a:r>
          </a:p>
          <a:p>
            <a:pPr lvl="1"/>
            <a:r>
              <a:rPr lang="es-ES" smtClean="0"/>
              <a:t>MMC</a:t>
            </a:r>
          </a:p>
          <a:p>
            <a:endParaRPr lang="es-E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p:txBody>
          <a:bodyPr/>
          <a:lstStyle/>
          <a:p>
            <a:r>
              <a:rPr lang="es-ES" smtClean="0"/>
              <a:t>Instalación de Server Core</a:t>
            </a:r>
            <a:endParaRPr lang="es-ES"/>
          </a:p>
        </p:txBody>
      </p:sp>
      <p:sp>
        <p:nvSpPr>
          <p:cNvPr id="9229" name="Rectangle 13"/>
          <p:cNvSpPr>
            <a:spLocks noGrp="1" noChangeArrowheads="1"/>
          </p:cNvSpPr>
          <p:nvPr>
            <p:ph idx="1"/>
          </p:nvPr>
        </p:nvSpPr>
        <p:spPr>
          <a:xfrm>
            <a:off x="381000" y="1214422"/>
            <a:ext cx="8382000" cy="5010602"/>
          </a:xfrm>
        </p:spPr>
        <p:txBody>
          <a:bodyPr/>
          <a:lstStyle/>
          <a:p>
            <a:r>
              <a:rPr lang="es-ES" smtClean="0"/>
              <a:t>PUEDES:</a:t>
            </a:r>
          </a:p>
          <a:p>
            <a:pPr lvl="1"/>
            <a:r>
              <a:rPr lang="es-ES" smtClean="0"/>
              <a:t>Instalar desde el mismo DVD de Windows Server 2008 </a:t>
            </a:r>
          </a:p>
          <a:p>
            <a:pPr lvl="2"/>
            <a:r>
              <a:rPr lang="es-ES" smtClean="0"/>
              <a:t>Ediciones Enterprise o Standard.</a:t>
            </a:r>
          </a:p>
          <a:p>
            <a:pPr lvl="1"/>
            <a:r>
              <a:rPr lang="es-ES" smtClean="0"/>
              <a:t>Actualizar a Server Core R2.</a:t>
            </a:r>
          </a:p>
          <a:p>
            <a:pPr lvl="1"/>
            <a:endParaRPr lang="es-ES" smtClean="0"/>
          </a:p>
          <a:p>
            <a:r>
              <a:rPr lang="es-ES" smtClean="0"/>
              <a:t>NO PUEDES:</a:t>
            </a:r>
          </a:p>
          <a:p>
            <a:pPr lvl="1"/>
            <a:r>
              <a:rPr lang="es-ES" smtClean="0"/>
              <a:t>Actualizar desde versiones previas de Windows</a:t>
            </a:r>
          </a:p>
          <a:p>
            <a:pPr lvl="1"/>
            <a:r>
              <a:rPr lang="es-ES" smtClean="0"/>
              <a:t>Convertir una instalación completa en Core</a:t>
            </a:r>
          </a:p>
          <a:p>
            <a:pPr lvl="1"/>
            <a:r>
              <a:rPr lang="es-ES" smtClean="0"/>
              <a:t>Convertir una instalación Core en completa</a:t>
            </a:r>
            <a:endParaRPr lang="es-ES"/>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381000" y="230188"/>
            <a:ext cx="8548718" cy="1218795"/>
          </a:xfrm>
        </p:spPr>
        <p:txBody>
          <a:bodyPr/>
          <a:lstStyle/>
          <a:p>
            <a:r>
              <a:rPr lang="en-US" sz="4400" dirty="0" smtClean="0"/>
              <a:t>Server Core </a:t>
            </a:r>
            <a:r>
              <a:rPr sz="4400" smtClean="0"/>
              <a:t>NO es un </a:t>
            </a:r>
            <a:r>
              <a:rPr lang="en-US" sz="4400" dirty="0" smtClean="0"/>
              <a:t>SKU </a:t>
            </a:r>
            <a:r>
              <a:rPr lang="en-US" sz="4400" dirty="0" err="1" smtClean="0"/>
              <a:t>diferente</a:t>
            </a:r>
            <a:endParaRPr lang="en-US" sz="4400" dirty="0"/>
          </a:p>
        </p:txBody>
      </p:sp>
      <p:pic>
        <p:nvPicPr>
          <p:cNvPr id="1027" name="Picture 3"/>
          <p:cNvPicPr>
            <a:picLocks noChangeAspect="1" noChangeArrowheads="1"/>
          </p:cNvPicPr>
          <p:nvPr/>
        </p:nvPicPr>
        <p:blipFill>
          <a:blip r:embed="rId3"/>
          <a:srcRect/>
          <a:stretch>
            <a:fillRect/>
          </a:stretch>
        </p:blipFill>
        <p:spPr bwMode="auto">
          <a:xfrm>
            <a:off x="998059" y="928669"/>
            <a:ext cx="7074403" cy="5322435"/>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7/26/2007 8:15:12 PM&quot;&gt;&lt;Slide id=&quot;256&quot; dur=&quot;3.8125&quot; bld=&quot;INVLD&quot;/&gt;&lt;Slide id=&quot;257&quot; dur=&quot;1.289063&quot;/&gt;&lt;Slide id=&quot;297&quot; dur=&quot;1.875&quot;/&gt;&lt;Slide id=&quot;257&quot; dur=&quot;1.226563&quot;/&gt;&lt;Slide id=&quot;256&quot; dur=&quot;1044.797&quot;/&gt;&lt;Slide id=&quot;257&quot; dur=&quot;110.6094&quot;/&gt;&lt;Slide id=&quot;297&quot; dur=&quot;173.9141&quot; bld=&quot;|170.1|1.1|.9&quot;/&gt;&lt;Slide id=&quot;300&quot; dur=&quot;35.80469&quot; bld=&quot;|1.4|10.3|6.9|7.4&quot;/&gt;&lt;Slide id=&quot;301&quot; dur=&quot;71.15625&quot; bld=&quot;|3.6|23|28.4&quot;/&gt;&lt;Slide id=&quot;302&quot; dur=&quot;55.66406&quot; bld=&quot;|3.3|32.2&quot;/&gt;&lt;Slide id=&quot;303&quot; dur=&quot;67.63281&quot; bld=&quot;|1.3|22.3&quot;/&gt;&lt;Slide id=&quot;304&quot; dur=&quot;25.03125&quot; bld=&quot;|1.2|11.7&quot;/&gt;&lt;Slide id=&quot;305&quot; dur=&quot;142.875&quot; bld=&quot;|10|85.3&quot;/&gt;&lt;Slide id=&quot;332&quot; dur=&quot;218.9375&quot; bld=&quot;|3.9|21.5|18|71.6|8|32.5|35.6&quot;/&gt;&lt;Slide id=&quot;306&quot; dur=&quot;72.73438&quot;/&gt;&lt;Slide id=&quot;307&quot; dur=&quot;294.1406&quot; bld=&quot;|5.1|123.3|100.1&quot;/&gt;&lt;Slide id=&quot;335&quot; dur=&quot;148.3594&quot;/&gt;&lt;Slide id=&quot;308&quot; dur=&quot;190.5391&quot; bld=&quot;|3.1|34.7|123.5&quot;/&gt;&lt;Slide id=&quot;310&quot; dur=&quot;234&quot; bld=&quot;|17.9|43.8|68.1&quot;/&gt;&lt;Slide id=&quot;342&quot; dur=&quot;170.3516&quot; bld=&quot;|4.3|99.3|24.2&quot;/&gt;&lt;Slide id=&quot;311&quot; dur=&quot;222.2813&quot; bld=&quot;|4|89|48.8&quot;/&gt;&lt;Slide id=&quot;313&quot; dur=&quot;295.9063&quot; bld=&quot;|57.8|40.1|105.9&quot;/&gt;&lt;Slide id=&quot;314&quot; dur=&quot;287.5156&quot; bld=&quot;|14.1|63.7|192.1&quot;/&gt;&lt;Slide id=&quot;316&quot; dur=&quot;288.5469&quot; bld=&quot;|190.1|1.1|83.1&quot;/&gt;&lt;Slide id=&quot;317&quot; dur=&quot;211.8984&quot; bld=&quot;|11.9|15.8|163.5&quot;/&gt;&lt;Slide id=&quot;318&quot; dur=&quot;252&quot; bld=&quot;|137.5|8.5|68.5&quot;/&gt;&lt;Slide id=&quot;339&quot; dur=&quot;37.33594&quot;/&gt;&lt;Slide id=&quot;319&quot; dur=&quot;26.59375&quot;/&gt;&lt;Slide id=&quot;339&quot; dur=&quot;120.875&quot;/&gt;&lt;Slide id=&quot;318&quot; dur=&quot;9.484375&quot;/&gt;&lt;Slide id=&quot;339&quot; dur=&quot;.96875&quot;/&gt;&lt;Slide id=&quot;319&quot; dur=&quot;89.49219&quot; bld=&quot;|76.6|5.5|2|1.4|1.5|.7&quot;/&gt;&lt;Slide id=&quot;334&quot; dur=&quot;111.875&quot; bld=&quot;|19.8|45.4|17|7.6&quot;/&gt;&lt;Slide id=&quot;323&quot; dur=&quot;41.50781&quot;/&gt;&lt;Slide id=&quot;333&quot; dur=&quot;28.125&quot;/&gt;&lt;Slide id=&quot;324&quot; dur=&quot;46.375&quot;/&gt;&lt;Slide id=&quot;325&quot; dur=&quot;1.40625&quot;/&gt;&lt;Slide id=&quot;324&quot; dur=&quot;61.0625&quot;/&gt;&lt;Slide id=&quot;325&quot; dur=&quot;67.27344&quot;/&gt;&lt;Slide id=&quot;326&quot; dur=&quot;30.66406&quot;/&gt;&lt;Slide id=&quot;340&quot; dur=&quot;58.04688&quot;/&gt;&lt;Slide id=&quot;327&quot; dur=&quot;33.03906&quot;/&gt;&lt;Slide id=&quot;330&quot; dur=&quot;47.85156&quot; bld=&quot;|1.2|24.1&quot;/&gt;&lt;Slide id=&quot;331&quot; dur=&quot;30.8125&quot;/&gt;&lt;Slide id=&quot;298&quot; dur=&quot;7.875&quot;/&gt;&lt;Slide id=&quot;295&quot; dur=&quot;26.99219&quot;/&gt;&lt;Slide id=&quot;271&quot; dur=&quot;20.52344&quot;/&gt;&lt;/Timings&gt;&lt;Timings time=&quot;7/26/2007 8:13:38 PM&quot;&gt;&lt;Slide id=&quot;256&quot; dur=&quot;6.273438&quot; bld=&quot;INVLD&quot;/&gt;&lt;Slide id=&quot;257&quot; dur=&quot;1.328125&quot;/&gt;&lt;Slide id=&quot;297&quot; dur=&quot;1.875&quot;/&gt;&lt;Slide id=&quot;257&quot; dur=&quot;1.570313&quot;/&gt;&lt;Slide id=&quot;297&quot; dur=&quot;5&quot; bld=&quot;|.5|1.1|2.1&quot;/&gt;&lt;/Timings&gt;&lt;Timings time=&quot;7/26/2007 4:53:29 AM&quot;&gt;&lt;Slide id=&quot;299&quot; dur=&quot;535.5957&quot; bld=&quot;INVLD&quot;/&gt;&lt;Slide id=&quot;331&quot; dur=&quot;1.671875&quot;/&gt;&lt;Slide id=&quot;299&quot; dur=&quot;2.482422&quot;/&gt;&lt;/Timings&gt;&lt;/WMTools&gt;"/>
</p:tagLst>
</file>

<file path=ppt/theme/theme1.xml><?xml version="1.0" encoding="utf-8"?>
<a:theme xmlns:a="http://schemas.openxmlformats.org/drawingml/2006/main" name="WebCastW2K8">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WebCastW2K8</Template>
  <TotalTime>840</TotalTime>
  <Words>1816</Words>
  <Application>Microsoft Office PowerPoint</Application>
  <PresentationFormat>Presentación en pantalla (4:3)</PresentationFormat>
  <Paragraphs>363</Paragraphs>
  <Slides>35</Slides>
  <Notes>33</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WebCastW2K8</vt:lpstr>
      <vt:lpstr>Server Core</vt:lpstr>
      <vt:lpstr>Agenda</vt:lpstr>
      <vt:lpstr>¿Que es Server Core?</vt:lpstr>
      <vt:lpstr>¿Porqué Server Core?</vt:lpstr>
      <vt:lpstr>Requisitos de Server Core</vt:lpstr>
      <vt:lpstr>Server Core</vt:lpstr>
      <vt:lpstr>Compatibilidad de Aplicaciones</vt:lpstr>
      <vt:lpstr>Instalación de Server Core</vt:lpstr>
      <vt:lpstr>Server Core NO es un SKU diferente</vt:lpstr>
      <vt:lpstr>Despliegue de  Server Core</vt:lpstr>
      <vt:lpstr>Instalación desatendida</vt:lpstr>
      <vt:lpstr>Seleccionar la Opción como Server Core en el fichero Unattend.xml</vt:lpstr>
      <vt:lpstr>Diapositiva 13</vt:lpstr>
      <vt:lpstr>Configuración Inicial de Server Core</vt:lpstr>
      <vt:lpstr>SCRegEdit.wsf</vt:lpstr>
      <vt:lpstr>Diapositiva 16</vt:lpstr>
      <vt:lpstr>OCList.exe</vt:lpstr>
      <vt:lpstr>Añadir Roles de Servidor</vt:lpstr>
      <vt:lpstr>Añadir Funcionalidades Adicionales</vt:lpstr>
      <vt:lpstr>Desinstalar Roles y Funcionalidades</vt:lpstr>
      <vt:lpstr>Diapositiva 21</vt:lpstr>
      <vt:lpstr>Gestión de Server Core</vt:lpstr>
      <vt:lpstr>Gestión con “Windows Remote Shell”</vt:lpstr>
      <vt:lpstr>Configurar WinRM en Server Core</vt:lpstr>
      <vt:lpstr>Usar WinRS</vt:lpstr>
      <vt:lpstr>Ejemplos WinRS</vt:lpstr>
      <vt:lpstr>Hardware en un Server Core</vt:lpstr>
      <vt:lpstr>El Panel de Control</vt:lpstr>
      <vt:lpstr>Notepad Server Core</vt:lpstr>
      <vt:lpstr>Reiniciar la linea de Comando CMD.EXE</vt:lpstr>
      <vt:lpstr>Diapositiva 31</vt:lpstr>
      <vt:lpstr>Limitaciones de Server Core</vt:lpstr>
      <vt:lpstr>Herramientas de Terceros</vt:lpstr>
      <vt:lpstr>Herramientas de Tercecros</vt:lpstr>
      <vt:lpstr>Recursos</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TechReady 5</dc:subject>
  <dc:creator>José Parada Gimeno</dc:creator>
  <dc:description>Template design: Joepan
Formatting:
Event Date: July 23-27, 2007
Event Location: Seattle, Wa
Audience:</dc:description>
  <cp:lastModifiedBy>Ivan Rodriguez-Rosello Muñoz</cp:lastModifiedBy>
  <cp:revision>100</cp:revision>
  <dcterms:created xsi:type="dcterms:W3CDTF">2007-08-07T20:43:12Z</dcterms:created>
  <dcterms:modified xsi:type="dcterms:W3CDTF">2008-01-14T12:51:11Z</dcterms:modified>
</cp:coreProperties>
</file>